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4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5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6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7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8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19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0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1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2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23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4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5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26.xml" ContentType="application/vnd.openxmlformats-officedocument.theme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27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28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5593" r:id="rId2"/>
    <p:sldMasterId id="2147485802" r:id="rId3"/>
    <p:sldMasterId id="2147486097" r:id="rId4"/>
    <p:sldMasterId id="2147486261" r:id="rId5"/>
    <p:sldMasterId id="2147486274" r:id="rId6"/>
    <p:sldMasterId id="2147486287" r:id="rId7"/>
    <p:sldMasterId id="2147486453" r:id="rId8"/>
    <p:sldMasterId id="2147486517" r:id="rId9"/>
    <p:sldMasterId id="2147486556" r:id="rId10"/>
    <p:sldMasterId id="2147486569" r:id="rId11"/>
    <p:sldMasterId id="2147486607" r:id="rId12"/>
    <p:sldMasterId id="2147486620" r:id="rId13"/>
    <p:sldMasterId id="2147486646" r:id="rId14"/>
    <p:sldMasterId id="2147486658" r:id="rId15"/>
    <p:sldMasterId id="2147486684" r:id="rId16"/>
    <p:sldMasterId id="2147486696" r:id="rId17"/>
    <p:sldMasterId id="2147486721" r:id="rId18"/>
    <p:sldMasterId id="2147486799" r:id="rId19"/>
    <p:sldMasterId id="2147486836" r:id="rId20"/>
    <p:sldMasterId id="2147486849" r:id="rId21"/>
    <p:sldMasterId id="2147486862" r:id="rId22"/>
    <p:sldMasterId id="2147486876" r:id="rId23"/>
    <p:sldMasterId id="2147486889" r:id="rId24"/>
    <p:sldMasterId id="2147486914" r:id="rId25"/>
    <p:sldMasterId id="2147486952" r:id="rId26"/>
    <p:sldMasterId id="2147486964" r:id="rId27"/>
    <p:sldMasterId id="2147486977" r:id="rId28"/>
    <p:sldMasterId id="2147486990" r:id="rId29"/>
  </p:sldMasterIdLst>
  <p:notesMasterIdLst>
    <p:notesMasterId r:id="rId115"/>
  </p:notesMasterIdLst>
  <p:sldIdLst>
    <p:sldId id="1109" r:id="rId30"/>
    <p:sldId id="1110" r:id="rId31"/>
    <p:sldId id="1017" r:id="rId32"/>
    <p:sldId id="1018" r:id="rId33"/>
    <p:sldId id="1072" r:id="rId34"/>
    <p:sldId id="1073" r:id="rId35"/>
    <p:sldId id="1074" r:id="rId36"/>
    <p:sldId id="1075" r:id="rId37"/>
    <p:sldId id="1076" r:id="rId38"/>
    <p:sldId id="1070" r:id="rId39"/>
    <p:sldId id="1112" r:id="rId40"/>
    <p:sldId id="1113" r:id="rId41"/>
    <p:sldId id="1019" r:id="rId42"/>
    <p:sldId id="670" r:id="rId43"/>
    <p:sldId id="671" r:id="rId44"/>
    <p:sldId id="673" r:id="rId45"/>
    <p:sldId id="879" r:id="rId46"/>
    <p:sldId id="880" r:id="rId47"/>
    <p:sldId id="881" r:id="rId48"/>
    <p:sldId id="677" r:id="rId49"/>
    <p:sldId id="678" r:id="rId50"/>
    <p:sldId id="679" r:id="rId51"/>
    <p:sldId id="680" r:id="rId52"/>
    <p:sldId id="681" r:id="rId53"/>
    <p:sldId id="682" r:id="rId54"/>
    <p:sldId id="683" r:id="rId55"/>
    <p:sldId id="685" r:id="rId56"/>
    <p:sldId id="845" r:id="rId57"/>
    <p:sldId id="686" r:id="rId58"/>
    <p:sldId id="687" r:id="rId59"/>
    <p:sldId id="688" r:id="rId60"/>
    <p:sldId id="689" r:id="rId61"/>
    <p:sldId id="1077" r:id="rId62"/>
    <p:sldId id="885" r:id="rId63"/>
    <p:sldId id="884" r:id="rId64"/>
    <p:sldId id="973" r:id="rId65"/>
    <p:sldId id="974" r:id="rId66"/>
    <p:sldId id="999" r:id="rId67"/>
    <p:sldId id="1006" r:id="rId68"/>
    <p:sldId id="882" r:id="rId69"/>
    <p:sldId id="1032" r:id="rId70"/>
    <p:sldId id="1009" r:id="rId71"/>
    <p:sldId id="1034" r:id="rId72"/>
    <p:sldId id="1068" r:id="rId73"/>
    <p:sldId id="1114" r:id="rId74"/>
    <p:sldId id="1064" r:id="rId75"/>
    <p:sldId id="1065" r:id="rId76"/>
    <p:sldId id="1066" r:id="rId77"/>
    <p:sldId id="1067" r:id="rId78"/>
    <p:sldId id="1024" r:id="rId79"/>
    <p:sldId id="1023" r:id="rId80"/>
    <p:sldId id="1104" r:id="rId81"/>
    <p:sldId id="1105" r:id="rId82"/>
    <p:sldId id="1106" r:id="rId83"/>
    <p:sldId id="1107" r:id="rId84"/>
    <p:sldId id="1021" r:id="rId85"/>
    <p:sldId id="1086" r:id="rId86"/>
    <p:sldId id="1088" r:id="rId87"/>
    <p:sldId id="1085" r:id="rId88"/>
    <p:sldId id="1026" r:id="rId89"/>
    <p:sldId id="1028" r:id="rId90"/>
    <p:sldId id="1069" r:id="rId91"/>
    <p:sldId id="1001" r:id="rId92"/>
    <p:sldId id="1078" r:id="rId93"/>
    <p:sldId id="1000" r:id="rId94"/>
    <p:sldId id="1043" r:id="rId95"/>
    <p:sldId id="990" r:id="rId96"/>
    <p:sldId id="939" r:id="rId97"/>
    <p:sldId id="1011" r:id="rId98"/>
    <p:sldId id="1012" r:id="rId99"/>
    <p:sldId id="1054" r:id="rId100"/>
    <p:sldId id="1055" r:id="rId101"/>
    <p:sldId id="1013" r:id="rId102"/>
    <p:sldId id="1045" r:id="rId103"/>
    <p:sldId id="1095" r:id="rId104"/>
    <p:sldId id="1096" r:id="rId105"/>
    <p:sldId id="1097" r:id="rId106"/>
    <p:sldId id="1111" r:id="rId107"/>
    <p:sldId id="1081" r:id="rId108"/>
    <p:sldId id="1098" r:id="rId109"/>
    <p:sldId id="1099" r:id="rId110"/>
    <p:sldId id="1100" r:id="rId111"/>
    <p:sldId id="1101" r:id="rId112"/>
    <p:sldId id="1102" r:id="rId113"/>
    <p:sldId id="1103" r:id="rId114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116"/>
      <p:bold r:id="rId117"/>
      <p:italic r:id="rId118"/>
      <p:boldItalic r:id="rId119"/>
    </p:embeddedFont>
    <p:embeddedFont>
      <p:font typeface="Trebuchet MS" panose="020B0603020202020204" pitchFamily="34" charset="0"/>
      <p:regular r:id="rId120"/>
      <p:bold r:id="rId121"/>
      <p:italic r:id="rId122"/>
      <p:boldItalic r:id="rId123"/>
    </p:embeddedFont>
    <p:embeddedFont>
      <p:font typeface="Tw Cen MT Condensed" panose="020B0606020104020203" pitchFamily="34" charset="0"/>
      <p:regular r:id="rId124"/>
      <p:bold r:id="rId125"/>
    </p:embeddedFont>
    <p:embeddedFont>
      <p:font typeface="Calibri" panose="020F0502020204030204" pitchFamily="34" charset="0"/>
      <p:regular r:id="rId126"/>
      <p:bold r:id="rId127"/>
      <p:italic r:id="rId128"/>
      <p:boldItalic r:id="rId129"/>
    </p:embeddedFont>
    <p:embeddedFont>
      <p:font typeface="Lucida Bright" panose="02040602050505020304" pitchFamily="18" charset="0"/>
      <p:regular r:id="rId130"/>
      <p:bold r:id="rId131"/>
      <p:italic r:id="rId132"/>
      <p:boldItalic r:id="rId133"/>
    </p:embeddedFont>
    <p:embeddedFont>
      <p:font typeface="Constantia" panose="02030602050306030303" pitchFamily="18" charset="0"/>
      <p:regular r:id="rId134"/>
      <p:bold r:id="rId135"/>
      <p:italic r:id="rId136"/>
      <p:boldItalic r:id="rId137"/>
    </p:embeddedFont>
    <p:embeddedFont>
      <p:font typeface="Calibri Light" panose="020F0302020204030204" pitchFamily="34" charset="0"/>
      <p:regular r:id="rId138"/>
      <p:italic r:id="rId13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006600"/>
    <a:srgbClr val="663300"/>
    <a:srgbClr val="339933"/>
    <a:srgbClr val="990000"/>
    <a:srgbClr val="008000"/>
    <a:srgbClr val="FF8989"/>
    <a:srgbClr val="FF7C80"/>
    <a:srgbClr val="00FF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79" autoAdjust="0"/>
    <p:restoredTop sz="86399" autoAdjust="0"/>
  </p:normalViewPr>
  <p:slideViewPr>
    <p:cSldViewPr>
      <p:cViewPr>
        <p:scale>
          <a:sx n="70" d="100"/>
          <a:sy n="70" d="100"/>
        </p:scale>
        <p:origin x="-1458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5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2.fntdata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3.xml"/><Relationship Id="rId63" Type="http://schemas.openxmlformats.org/officeDocument/2006/relationships/slide" Target="slides/slide34.xml"/><Relationship Id="rId84" Type="http://schemas.openxmlformats.org/officeDocument/2006/relationships/slide" Target="slides/slide55.xml"/><Relationship Id="rId138" Type="http://schemas.openxmlformats.org/officeDocument/2006/relationships/font" Target="fonts/font23.fntdata"/><Relationship Id="rId107" Type="http://schemas.openxmlformats.org/officeDocument/2006/relationships/slide" Target="slides/slide7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53" Type="http://schemas.openxmlformats.org/officeDocument/2006/relationships/slide" Target="slides/slide24.xml"/><Relationship Id="rId58" Type="http://schemas.openxmlformats.org/officeDocument/2006/relationships/slide" Target="slides/slide29.xml"/><Relationship Id="rId74" Type="http://schemas.openxmlformats.org/officeDocument/2006/relationships/slide" Target="slides/slide45.xml"/><Relationship Id="rId79" Type="http://schemas.openxmlformats.org/officeDocument/2006/relationships/slide" Target="slides/slide50.xml"/><Relationship Id="rId102" Type="http://schemas.openxmlformats.org/officeDocument/2006/relationships/slide" Target="slides/slide73.xml"/><Relationship Id="rId123" Type="http://schemas.openxmlformats.org/officeDocument/2006/relationships/font" Target="fonts/font8.fntdata"/><Relationship Id="rId128" Type="http://schemas.openxmlformats.org/officeDocument/2006/relationships/font" Target="fonts/font13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1.xml"/><Relationship Id="rId95" Type="http://schemas.openxmlformats.org/officeDocument/2006/relationships/slide" Target="slides/slide66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64" Type="http://schemas.openxmlformats.org/officeDocument/2006/relationships/slide" Target="slides/slide35.xml"/><Relationship Id="rId69" Type="http://schemas.openxmlformats.org/officeDocument/2006/relationships/slide" Target="slides/slide40.xml"/><Relationship Id="rId113" Type="http://schemas.openxmlformats.org/officeDocument/2006/relationships/slide" Target="slides/slide84.xml"/><Relationship Id="rId118" Type="http://schemas.openxmlformats.org/officeDocument/2006/relationships/font" Target="fonts/font3.fntdata"/><Relationship Id="rId134" Type="http://schemas.openxmlformats.org/officeDocument/2006/relationships/font" Target="fonts/font19.fntdata"/><Relationship Id="rId139" Type="http://schemas.openxmlformats.org/officeDocument/2006/relationships/font" Target="fonts/font24.fntdata"/><Relationship Id="rId80" Type="http://schemas.openxmlformats.org/officeDocument/2006/relationships/slide" Target="slides/slide51.xml"/><Relationship Id="rId85" Type="http://schemas.openxmlformats.org/officeDocument/2006/relationships/slide" Target="slides/slide56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59" Type="http://schemas.openxmlformats.org/officeDocument/2006/relationships/slide" Target="slides/slide30.xml"/><Relationship Id="rId103" Type="http://schemas.openxmlformats.org/officeDocument/2006/relationships/slide" Target="slides/slide74.xml"/><Relationship Id="rId108" Type="http://schemas.openxmlformats.org/officeDocument/2006/relationships/slide" Target="slides/slide79.xml"/><Relationship Id="rId124" Type="http://schemas.openxmlformats.org/officeDocument/2006/relationships/font" Target="fonts/font9.fntdata"/><Relationship Id="rId129" Type="http://schemas.openxmlformats.org/officeDocument/2006/relationships/font" Target="fonts/font14.fntdata"/><Relationship Id="rId54" Type="http://schemas.openxmlformats.org/officeDocument/2006/relationships/slide" Target="slides/slide25.xml"/><Relationship Id="rId70" Type="http://schemas.openxmlformats.org/officeDocument/2006/relationships/slide" Target="slides/slide41.xml"/><Relationship Id="rId75" Type="http://schemas.openxmlformats.org/officeDocument/2006/relationships/slide" Target="slides/slide46.xml"/><Relationship Id="rId91" Type="http://schemas.openxmlformats.org/officeDocument/2006/relationships/slide" Target="slides/slide62.xml"/><Relationship Id="rId96" Type="http://schemas.openxmlformats.org/officeDocument/2006/relationships/slide" Target="slides/slide67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20.xml"/><Relationship Id="rId114" Type="http://schemas.openxmlformats.org/officeDocument/2006/relationships/slide" Target="slides/slide85.xml"/><Relationship Id="rId119" Type="http://schemas.openxmlformats.org/officeDocument/2006/relationships/font" Target="fonts/font4.fntdata"/><Relationship Id="rId44" Type="http://schemas.openxmlformats.org/officeDocument/2006/relationships/slide" Target="slides/slide15.xml"/><Relationship Id="rId60" Type="http://schemas.openxmlformats.org/officeDocument/2006/relationships/slide" Target="slides/slide31.xml"/><Relationship Id="rId65" Type="http://schemas.openxmlformats.org/officeDocument/2006/relationships/slide" Target="slides/slide36.xml"/><Relationship Id="rId81" Type="http://schemas.openxmlformats.org/officeDocument/2006/relationships/slide" Target="slides/slide52.xml"/><Relationship Id="rId86" Type="http://schemas.openxmlformats.org/officeDocument/2006/relationships/slide" Target="slides/slide57.xml"/><Relationship Id="rId130" Type="http://schemas.openxmlformats.org/officeDocument/2006/relationships/font" Target="fonts/font15.fntdata"/><Relationship Id="rId135" Type="http://schemas.openxmlformats.org/officeDocument/2006/relationships/font" Target="fonts/font20.fntdata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0.xml"/><Relationship Id="rId109" Type="http://schemas.openxmlformats.org/officeDocument/2006/relationships/slide" Target="slides/slide80.xml"/><Relationship Id="rId34" Type="http://schemas.openxmlformats.org/officeDocument/2006/relationships/slide" Target="slides/slide5.xml"/><Relationship Id="rId50" Type="http://schemas.openxmlformats.org/officeDocument/2006/relationships/slide" Target="slides/slide21.xml"/><Relationship Id="rId55" Type="http://schemas.openxmlformats.org/officeDocument/2006/relationships/slide" Target="slides/slide26.xml"/><Relationship Id="rId76" Type="http://schemas.openxmlformats.org/officeDocument/2006/relationships/slide" Target="slides/slide47.xml"/><Relationship Id="rId97" Type="http://schemas.openxmlformats.org/officeDocument/2006/relationships/slide" Target="slides/slide68.xml"/><Relationship Id="rId104" Type="http://schemas.openxmlformats.org/officeDocument/2006/relationships/slide" Target="slides/slide75.xml"/><Relationship Id="rId120" Type="http://schemas.openxmlformats.org/officeDocument/2006/relationships/font" Target="fonts/font5.fntdata"/><Relationship Id="rId125" Type="http://schemas.openxmlformats.org/officeDocument/2006/relationships/font" Target="fonts/font10.fntdata"/><Relationship Id="rId14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2.xml"/><Relationship Id="rId92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66" Type="http://schemas.openxmlformats.org/officeDocument/2006/relationships/slide" Target="slides/slide37.xml"/><Relationship Id="rId87" Type="http://schemas.openxmlformats.org/officeDocument/2006/relationships/slide" Target="slides/slide58.xml"/><Relationship Id="rId110" Type="http://schemas.openxmlformats.org/officeDocument/2006/relationships/slide" Target="slides/slide81.xml"/><Relationship Id="rId115" Type="http://schemas.openxmlformats.org/officeDocument/2006/relationships/notesMaster" Target="notesMasters/notesMaster1.xml"/><Relationship Id="rId131" Type="http://schemas.openxmlformats.org/officeDocument/2006/relationships/font" Target="fonts/font16.fntdata"/><Relationship Id="rId136" Type="http://schemas.openxmlformats.org/officeDocument/2006/relationships/font" Target="fonts/font21.fntdata"/><Relationship Id="rId61" Type="http://schemas.openxmlformats.org/officeDocument/2006/relationships/slide" Target="slides/slide32.xml"/><Relationship Id="rId82" Type="http://schemas.openxmlformats.org/officeDocument/2006/relationships/slide" Target="slides/slide5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56" Type="http://schemas.openxmlformats.org/officeDocument/2006/relationships/slide" Target="slides/slide27.xml"/><Relationship Id="rId77" Type="http://schemas.openxmlformats.org/officeDocument/2006/relationships/slide" Target="slides/slide48.xml"/><Relationship Id="rId100" Type="http://schemas.openxmlformats.org/officeDocument/2006/relationships/slide" Target="slides/slide71.xml"/><Relationship Id="rId105" Type="http://schemas.openxmlformats.org/officeDocument/2006/relationships/slide" Target="slides/slide76.xml"/><Relationship Id="rId126" Type="http://schemas.openxmlformats.org/officeDocument/2006/relationships/font" Target="fonts/font1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2.xml"/><Relationship Id="rId72" Type="http://schemas.openxmlformats.org/officeDocument/2006/relationships/slide" Target="slides/slide43.xml"/><Relationship Id="rId93" Type="http://schemas.openxmlformats.org/officeDocument/2006/relationships/slide" Target="slides/slide64.xml"/><Relationship Id="rId98" Type="http://schemas.openxmlformats.org/officeDocument/2006/relationships/slide" Target="slides/slide69.xml"/><Relationship Id="rId121" Type="http://schemas.openxmlformats.org/officeDocument/2006/relationships/font" Target="fonts/font6.fntdata"/><Relationship Id="rId14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7.xml"/><Relationship Id="rId67" Type="http://schemas.openxmlformats.org/officeDocument/2006/relationships/slide" Target="slides/slide38.xml"/><Relationship Id="rId116" Type="http://schemas.openxmlformats.org/officeDocument/2006/relationships/font" Target="fonts/font1.fntdata"/><Relationship Id="rId137" Type="http://schemas.openxmlformats.org/officeDocument/2006/relationships/font" Target="fonts/font22.fntdata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2.xml"/><Relationship Id="rId62" Type="http://schemas.openxmlformats.org/officeDocument/2006/relationships/slide" Target="slides/slide33.xml"/><Relationship Id="rId83" Type="http://schemas.openxmlformats.org/officeDocument/2006/relationships/slide" Target="slides/slide54.xml"/><Relationship Id="rId88" Type="http://schemas.openxmlformats.org/officeDocument/2006/relationships/slide" Target="slides/slide59.xml"/><Relationship Id="rId111" Type="http://schemas.openxmlformats.org/officeDocument/2006/relationships/slide" Target="slides/slide82.xml"/><Relationship Id="rId132" Type="http://schemas.openxmlformats.org/officeDocument/2006/relationships/font" Target="fonts/font17.fntdata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7.xml"/><Relationship Id="rId57" Type="http://schemas.openxmlformats.org/officeDocument/2006/relationships/slide" Target="slides/slide28.xml"/><Relationship Id="rId106" Type="http://schemas.openxmlformats.org/officeDocument/2006/relationships/slide" Target="slides/slide77.xml"/><Relationship Id="rId127" Type="http://schemas.openxmlformats.org/officeDocument/2006/relationships/font" Target="fonts/font12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.xml"/><Relationship Id="rId52" Type="http://schemas.openxmlformats.org/officeDocument/2006/relationships/slide" Target="slides/slide23.xml"/><Relationship Id="rId73" Type="http://schemas.openxmlformats.org/officeDocument/2006/relationships/slide" Target="slides/slide44.xml"/><Relationship Id="rId78" Type="http://schemas.openxmlformats.org/officeDocument/2006/relationships/slide" Target="slides/slide49.xml"/><Relationship Id="rId94" Type="http://schemas.openxmlformats.org/officeDocument/2006/relationships/slide" Target="slides/slide65.xml"/><Relationship Id="rId99" Type="http://schemas.openxmlformats.org/officeDocument/2006/relationships/slide" Target="slides/slide70.xml"/><Relationship Id="rId101" Type="http://schemas.openxmlformats.org/officeDocument/2006/relationships/slide" Target="slides/slide72.xml"/><Relationship Id="rId122" Type="http://schemas.openxmlformats.org/officeDocument/2006/relationships/font" Target="fonts/font7.fntdata"/><Relationship Id="rId14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18.xml"/><Relationship Id="rId68" Type="http://schemas.openxmlformats.org/officeDocument/2006/relationships/slide" Target="slides/slide39.xml"/><Relationship Id="rId89" Type="http://schemas.openxmlformats.org/officeDocument/2006/relationships/slide" Target="slides/slide60.xml"/><Relationship Id="rId112" Type="http://schemas.openxmlformats.org/officeDocument/2006/relationships/slide" Target="slides/slide83.xml"/><Relationship Id="rId133" Type="http://schemas.openxmlformats.org/officeDocument/2006/relationships/font" Target="fonts/font18.fntdata"/><Relationship Id="rId16" Type="http://schemas.openxmlformats.org/officeDocument/2006/relationships/slideMaster" Target="slideMasters/slideMaster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1CC0162-D56D-4311-9B5B-4A48186B8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314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E245EF-4994-462F-B128-783DAD27CE4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0B75B2-198E-4C82-AE45-C76EB309BE7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7F3165-438A-4A25-A746-F6EA71561BF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CB4CFD-9105-46AB-8B66-72FDA8277D1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0796F9-D2E5-462F-BCD0-589A979201E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28453E-4641-4415-B051-19E00CB6920D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890A78-410F-4C19-ABC7-03A12554B76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050479-AF11-4503-A4FE-91DB704B8E81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CEA42A-A6B6-452D-BC25-1A0C8ABBA3BA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B74545-4B5F-4345-B2F6-3D5E3F712C7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26BB36-3831-4AD5-AC93-D7BA70058502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479E5A-F835-48E0-8CE9-EB5D358C4967}" type="slidenum">
              <a:rPr lang="en-US">
                <a:solidFill>
                  <a:prstClr val="white"/>
                </a:solidFill>
                <a:latin typeface="Lucida Bright" pitchFamily="18" charset="0"/>
              </a:rPr>
              <a:pPr/>
              <a:t>8</a:t>
            </a:fld>
            <a:endParaRPr lang="en-US">
              <a:solidFill>
                <a:prstClr val="white"/>
              </a:solidFill>
              <a:latin typeface="Lucida Bright" pitchFamily="18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DC889F-FF65-4EBF-AA14-8E0BC7A29739}" type="slidenum">
              <a:rPr lang="en-US" b="1" smtClean="0">
                <a:solidFill>
                  <a:srgbClr val="FFFFFF"/>
                </a:solidFill>
                <a:latin typeface="Lucida Bright" pitchFamily="18" charset="0"/>
              </a:rPr>
              <a:pPr/>
              <a:t>28</a:t>
            </a:fld>
            <a:endParaRPr lang="en-US" b="1" smtClean="0">
              <a:solidFill>
                <a:srgbClr val="FFFFFF"/>
              </a:solidFill>
              <a:latin typeface="Lucida Bright" pitchFamily="18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70D1D1-478F-45FF-BEF2-8C1693751BAB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471119-722C-4517-894E-15583E85DD3A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fld id="{8CE3DEB4-7D50-4F7D-82A9-6206DB47DACD}" type="slidenum">
              <a:rPr lang="en-US" smtClean="0">
                <a:solidFill>
                  <a:srgbClr val="000000"/>
                </a:solidFill>
              </a:rPr>
              <a:pPr>
                <a:spcBef>
                  <a:spcPct val="20000"/>
                </a:spcBef>
                <a:buFontTx/>
                <a:buChar char="•"/>
              </a:pPr>
              <a:t>31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F6F2CA-B80A-4A03-B2A8-69AC7DACCA89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fld id="{C400204C-A918-4695-847A-378FD72BCFCF}" type="slidenum">
              <a:rPr lang="en-US" smtClean="0">
                <a:solidFill>
                  <a:srgbClr val="000000"/>
                </a:solidFill>
              </a:rPr>
              <a:pPr>
                <a:spcBef>
                  <a:spcPct val="20000"/>
                </a:spcBef>
                <a:buFontTx/>
                <a:buChar char="•"/>
              </a:pPr>
              <a:t>33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8F35E4-DCA7-4243-9A49-6E79AE9D3375}" type="slidenum">
              <a:rPr lang="en-US">
                <a:solidFill>
                  <a:prstClr val="white"/>
                </a:solidFill>
              </a:rPr>
              <a:pPr/>
              <a:t>57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40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5CDD9B-963A-4A09-9735-C91EDDCB73D4}" type="slidenum">
              <a:rPr lang="en-US">
                <a:solidFill>
                  <a:prstClr val="white"/>
                </a:solidFill>
              </a:rPr>
              <a:pPr/>
              <a:t>58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47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0D9DDF-30C9-44BD-B39F-88AB50C2364A}" type="slidenum">
              <a:rPr lang="en-US">
                <a:solidFill>
                  <a:prstClr val="white"/>
                </a:solidFill>
              </a:rPr>
              <a:pPr/>
              <a:t>59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63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A9D654-D937-4D0F-A7CA-13AEDB3638D1}" type="slidenum">
              <a:rPr lang="en-US" b="1">
                <a:solidFill>
                  <a:srgbClr val="FFFFFF"/>
                </a:solidFill>
                <a:latin typeface="Lucida Bright" pitchFamily="18" charset="0"/>
              </a:rPr>
              <a:pPr/>
              <a:t>60</a:t>
            </a:fld>
            <a:endParaRPr lang="en-US" b="1">
              <a:solidFill>
                <a:srgbClr val="FFFFFF"/>
              </a:solidFill>
              <a:latin typeface="Lucida Bright" pitchFamily="18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DD767A-B1B2-4BEE-90AF-B59550B6FC8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DB52C1-F6B3-4F5C-868E-FFA1A90322E4}" type="slidenum">
              <a:rPr lang="en-US">
                <a:solidFill>
                  <a:prstClr val="white"/>
                </a:solidFill>
              </a:rPr>
              <a:pPr/>
              <a:t>67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64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FD24E1-A442-4F59-B90B-A9EB464886DB}" type="slidenum">
              <a:rPr lang="en-US" b="1" smtClean="0">
                <a:solidFill>
                  <a:srgbClr val="FFFFFF"/>
                </a:solidFill>
                <a:latin typeface="Lucida Bright" pitchFamily="18" charset="0"/>
              </a:rPr>
              <a:pPr/>
              <a:t>68</a:t>
            </a:fld>
            <a:endParaRPr lang="en-US" b="1" smtClean="0">
              <a:solidFill>
                <a:srgbClr val="FFFFFF"/>
              </a:solidFill>
              <a:latin typeface="Lucida Bright" pitchFamily="18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E245EF-4994-462F-B128-783DAD27CE47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49D82B-4D89-4112-877E-3D3FB7A32230}" type="slidenum">
              <a:rPr lang="en-US" smtClean="0">
                <a:solidFill>
                  <a:prstClr val="black"/>
                </a:solidFill>
              </a:rPr>
              <a:pPr/>
              <a:t>79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E245EF-4994-462F-B128-783DAD27CE47}" type="slidenum">
              <a:rPr lang="en-US" smtClean="0">
                <a:solidFill>
                  <a:prstClr val="black"/>
                </a:solidFill>
              </a:rPr>
              <a:pPr/>
              <a:t>85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E2394F-4BB1-4341-B346-27C48DD2D47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CC0162-D56D-4311-9B5B-4A48186B8AB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9C2B8D-9F35-4032-8E8A-87348FECE9A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52F7CD-C341-4FF3-8B8A-B072E698D005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80158F-A449-47A9-A4B8-EA6AF09C46C1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BE6A0F-D7AB-4105-868E-CCFB798BB96E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EC4A0-900D-4A86-A061-EE093B726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365C0-6E8C-4C60-8331-87BD5649B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670F7-318B-47A2-87EA-0C843B40DD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94386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66689-48B9-4531-BC50-2CB4687630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55302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CEBD1-0DCB-4FFE-A4A1-05FCC0A7C3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9312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FCA1D-66C9-4D85-9859-CA310A9BE3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56520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4C709-44D2-4627-88FA-87978992DE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529063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A2EAE-0794-475F-8E91-F895D238E9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69129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BA158-E17D-482D-BA91-B18C8D068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99127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7E0245-B767-4818-BF90-99227D3F4F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04994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F0473E8-B7D6-4DCD-83E3-5DBF6CC6BD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78287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EC4A0-900D-4A86-A061-EE093B726D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2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825E2-1388-4CA9-85DF-18728D945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199DC-95DF-4DC5-A37E-D608624054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131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45674-CAE1-48B5-B641-4503CEDA46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827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184C0-AAED-4959-8A24-ABF8F5A2AF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31990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5A827-80DE-4DA4-A9E9-83F8CC62C2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4963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5D926-03A9-4FA0-8782-2E042A327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7003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0E9DF-B40F-4DBB-992A-EE594BA3FC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023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1C2F2-0247-498B-9242-4721949304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07019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36BFD-0113-4407-B4DF-C5B0CE66A4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15956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365C0-6E8C-4C60-8331-87BD5649BA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980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825E2-1388-4CA9-85DF-18728D9453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533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0E18-518E-4FD9-B17F-303399321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0E18-518E-4FD9-B17F-303399321D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8905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9F9E56-6C3C-49B8-90F8-B32F308F79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852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CD2787-716F-446C-A0B9-B9D1A07E982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879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F53713-BEFA-4692-A130-740D8E73D2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604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CD4CD6-AF3E-426E-A8F0-530C604D67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67583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7FC5A3-013F-4C57-9A72-AA24AC0001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4629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B128F9-E41A-4143-8150-2553BAE48F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0632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D12B4F-EFBD-406F-96F6-C981D80019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38886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67E34B-89B5-467E-92BF-4889F56FA6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32549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5DC1DE-08EC-475B-A31A-9F5E6681A9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76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705D0-3556-43DE-8A89-17F266D333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6E344F-EF80-4D36-8FD0-267B365236A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1824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8367BE-EC0F-4F87-90C1-F8D9D24F94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782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00FDBE-E0B5-41D6-8A7B-58F750849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777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EC4A0-900D-4A86-A061-EE093B726D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2761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199DC-95DF-4DC5-A37E-D608624054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0668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45674-CAE1-48B5-B641-4503CEDA46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298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184C0-AAED-4959-8A24-ABF8F5A2AF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5874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5A827-80DE-4DA4-A9E9-83F8CC62C2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703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5D926-03A9-4FA0-8782-2E042A327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95121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0E9DF-B40F-4DBB-992A-EE594BA3FC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778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95AD7-0900-46E2-AE15-292A3773D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1C2F2-0247-498B-9242-4721949304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43389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36BFD-0113-4407-B4DF-C5B0CE66A4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8459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365C0-6E8C-4C60-8331-87BD5649BA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2901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825E2-1388-4CA9-85DF-18728D9453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8065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0E18-518E-4FD9-B17F-303399321D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7100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EC4A0-900D-4A86-A061-EE093B726D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078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199DC-95DF-4DC5-A37E-D608624054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630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45674-CAE1-48B5-B641-4503CEDA46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78820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184C0-AAED-4959-8A24-ABF8F5A2AF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8273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5A827-80DE-4DA4-A9E9-83F8CC62C2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10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ED3BE-5188-4368-BF66-7C7924C47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5D926-03A9-4FA0-8782-2E042A327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8049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0E9DF-B40F-4DBB-992A-EE594BA3FC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54088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1C2F2-0247-498B-9242-4721949304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28428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36BFD-0113-4407-B4DF-C5B0CE66A4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28695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365C0-6E8C-4C60-8331-87BD5649BA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98417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825E2-1388-4CA9-85DF-18728D9453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93555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0E18-518E-4FD9-B17F-303399321D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9153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B617-E6FB-4BBF-BC8E-3651598E58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F582-5D87-40DA-9648-EF33E57C3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03789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B617-E6FB-4BBF-BC8E-3651598E58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F582-5D87-40DA-9648-EF33E57C3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3982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B617-E6FB-4BBF-BC8E-3651598E58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F582-5D87-40DA-9648-EF33E57C3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837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64C3E-53B0-4B9F-A090-71C0AC9E5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B617-E6FB-4BBF-BC8E-3651598E58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F582-5D87-40DA-9648-EF33E57C3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5702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B617-E6FB-4BBF-BC8E-3651598E58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F582-5D87-40DA-9648-EF33E57C3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1877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B617-E6FB-4BBF-BC8E-3651598E58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F582-5D87-40DA-9648-EF33E57C3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22263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B617-E6FB-4BBF-BC8E-3651598E58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F582-5D87-40DA-9648-EF33E57C3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3354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B617-E6FB-4BBF-BC8E-3651598E58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F582-5D87-40DA-9648-EF33E57C3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59080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B617-E6FB-4BBF-BC8E-3651598E58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F582-5D87-40DA-9648-EF33E57C3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3070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B617-E6FB-4BBF-BC8E-3651598E58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F582-5D87-40DA-9648-EF33E57C3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57078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B617-E6FB-4BBF-BC8E-3651598E58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F582-5D87-40DA-9648-EF33E57C3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60758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8D5C2-47CA-440E-BE56-BAAD39E153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56056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CD244-446F-4B53-8FCD-6D5F78525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00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8C145-4CE6-4150-A60C-5FD1E4B2D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77870-49FD-4650-9836-2401C2A713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14020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E61EC-2981-4AEB-BBBE-F6E70A2DA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91421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FE942-F488-46BA-BD7C-59B44BE181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6469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C4C28-6E07-4996-AA93-9745EA4C8F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6462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FAF6E-2E00-4A91-A57B-4B07C7591A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88242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C13E0-AD7E-41BE-AD67-398A36D642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3230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D177C-104D-46D4-9AE6-E7A7A0BCB6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06420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0B7B3-735D-40C7-84FB-37B3FEEF57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52467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F74F5-DD23-4B61-B589-2C16225B02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0673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16CD5-4648-4782-860E-735105F943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839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322E1-E87E-4D60-AA4B-41EB5495F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2C74-CDAC-443C-994F-DB12BBF46C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BEC2-E653-4C8F-9A0D-F12805551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21041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2C74-CDAC-443C-994F-DB12BBF46C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BEC2-E653-4C8F-9A0D-F12805551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6590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2C74-CDAC-443C-994F-DB12BBF46C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BEC2-E653-4C8F-9A0D-F12805551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4344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2C74-CDAC-443C-994F-DB12BBF46C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BEC2-E653-4C8F-9A0D-F12805551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74827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2C74-CDAC-443C-994F-DB12BBF46C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BEC2-E653-4C8F-9A0D-F12805551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6945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2C74-CDAC-443C-994F-DB12BBF46C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BEC2-E653-4C8F-9A0D-F12805551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3565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2C74-CDAC-443C-994F-DB12BBF46C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BEC2-E653-4C8F-9A0D-F12805551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58296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2C74-CDAC-443C-994F-DB12BBF46C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BEC2-E653-4C8F-9A0D-F12805551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2337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2C74-CDAC-443C-994F-DB12BBF46C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BEC2-E653-4C8F-9A0D-F12805551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3062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2C74-CDAC-443C-994F-DB12BBF46C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BEC2-E653-4C8F-9A0D-F12805551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96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FFC34-4F90-4460-944F-0848526CB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2C74-CDAC-443C-994F-DB12BBF46C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BEC2-E653-4C8F-9A0D-F12805551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973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EC4A0-900D-4A86-A061-EE093B726D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57224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199DC-95DF-4DC5-A37E-D608624054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81891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45674-CAE1-48B5-B641-4503CEDA46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8800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184C0-AAED-4959-8A24-ABF8F5A2AF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2190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5A827-80DE-4DA4-A9E9-83F8CC62C2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993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5D926-03A9-4FA0-8782-2E042A327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6749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0E9DF-B40F-4DBB-992A-EE594BA3FC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85084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1C2F2-0247-498B-9242-4721949304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85549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36BFD-0113-4407-B4DF-C5B0CE66A4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199DC-95DF-4DC5-A37E-D608624054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3DF45-4DFA-4AA7-B3C5-9C47BBC48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365C0-6E8C-4C60-8331-87BD5649BA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4145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825E2-1388-4CA9-85DF-18728D9453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1548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0E18-518E-4FD9-B17F-303399321D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35704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EC4A0-900D-4A86-A061-EE093B726D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32309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199DC-95DF-4DC5-A37E-D608624054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9764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45674-CAE1-48B5-B641-4503CEDA46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4844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184C0-AAED-4959-8A24-ABF8F5A2AF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9838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5A827-80DE-4DA4-A9E9-83F8CC62C2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1815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5D926-03A9-4FA0-8782-2E042A327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60711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0E9DF-B40F-4DBB-992A-EE594BA3FC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802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285F4-99FB-495F-80F4-EC1138A326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1C2F2-0247-498B-9242-4721949304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41100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36BFD-0113-4407-B4DF-C5B0CE66A4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15888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365C0-6E8C-4C60-8331-87BD5649BA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34417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825E2-1388-4CA9-85DF-18728D9453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85115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0E18-518E-4FD9-B17F-303399321D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66314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B617-E6FB-4BBF-BC8E-3651598E58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F582-5D87-40DA-9648-EF33E57C3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22988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B617-E6FB-4BBF-BC8E-3651598E58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F582-5D87-40DA-9648-EF33E57C3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4975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B617-E6FB-4BBF-BC8E-3651598E58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F582-5D87-40DA-9648-EF33E57C3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1312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B617-E6FB-4BBF-BC8E-3651598E58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F582-5D87-40DA-9648-EF33E57C3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1083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B617-E6FB-4BBF-BC8E-3651598E58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F582-5D87-40DA-9648-EF33E57C3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454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3DBA4-49E9-4C41-8203-D002B4E78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B617-E6FB-4BBF-BC8E-3651598E58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F582-5D87-40DA-9648-EF33E57C3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326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B617-E6FB-4BBF-BC8E-3651598E58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F582-5D87-40DA-9648-EF33E57C3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6044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B617-E6FB-4BBF-BC8E-3651598E58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F582-5D87-40DA-9648-EF33E57C3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8380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B617-E6FB-4BBF-BC8E-3651598E58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F582-5D87-40DA-9648-EF33E57C3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54470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B617-E6FB-4BBF-BC8E-3651598E58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F582-5D87-40DA-9648-EF33E57C3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2102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B617-E6FB-4BBF-BC8E-3651598E58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F582-5D87-40DA-9648-EF33E57C3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02327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EC4A0-900D-4A86-A061-EE093B726D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75097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199DC-95DF-4DC5-A37E-D608624054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3267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45674-CAE1-48B5-B641-4503CEDA46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4786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184C0-AAED-4959-8A24-ABF8F5A2AF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4573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2F023-FC99-4CED-9BB3-DF1B650600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5A827-80DE-4DA4-A9E9-83F8CC62C2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609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5D926-03A9-4FA0-8782-2E042A327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4933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0E9DF-B40F-4DBB-992A-EE594BA3FC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85098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1C2F2-0247-498B-9242-4721949304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47137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36BFD-0113-4407-B4DF-C5B0CE66A4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16001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365C0-6E8C-4C60-8331-87BD5649BA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0168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825E2-1388-4CA9-85DF-18728D9453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1287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0E18-518E-4FD9-B17F-303399321D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5873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705D0-3556-43DE-8A89-17F266D333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5881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95AD7-0900-46E2-AE15-292A3773D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718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5570D-2EA1-4995-86C5-7E8388950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ED3BE-5188-4368-BF66-7C7924C47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8999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64C3E-53B0-4B9F-A090-71C0AC9E5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1605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8C145-4CE6-4150-A60C-5FD1E4B2D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2644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322E1-E87E-4D60-AA4B-41EB5495F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9392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FFC34-4F90-4460-944F-0848526CB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0367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3DF45-4DFA-4AA7-B3C5-9C47BBC48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2583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285F4-99FB-495F-80F4-EC1138A326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7335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3DBA4-49E9-4C41-8203-D002B4E78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0852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2F023-FC99-4CED-9BB3-DF1B650600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9455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5570D-2EA1-4995-86C5-7E8388950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88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8D5C2-47CA-440E-BE56-BAAD39E153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E9AAA-DF77-4DC7-9CE3-8B3BD714BB87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549143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F7AF9-C50D-47EF-B7D3-93424D07C986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413657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3910F-5683-4AC1-9B4A-582DB45F0BA4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409550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52689-4B1A-4937-8DEF-10C28CEC8710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934463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1745A-235F-47CE-BA71-B27774DCA674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196190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52F96-7459-42BA-9683-F7CF9E9ACD29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064306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5071F-D40A-4A8E-B976-D52B4772E144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501713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295FA-0E7A-4A4D-86E3-4E495A54CCE7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580508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9DC24-185E-4969-B4BB-755415BCA5DB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759411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829D5-DDEF-4556-993F-02C8C28ECABD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0494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CD244-446F-4B53-8FCD-6D5F78525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BD269-0C76-4220-BC74-E7C255C64E3F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547471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B084C-9C37-4F99-9405-2C69461C2F4F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132392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62000" y="1447800"/>
            <a:ext cx="7772400" cy="42672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7071178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EC4A0-900D-4A86-A061-EE093B726D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14345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199DC-95DF-4DC5-A37E-D608624054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1545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45674-CAE1-48B5-B641-4503CEDA46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8988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184C0-AAED-4959-8A24-ABF8F5A2AF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72059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5A827-80DE-4DA4-A9E9-83F8CC62C2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96232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5D926-03A9-4FA0-8782-2E042A327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75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0E9DF-B40F-4DBB-992A-EE594BA3FC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858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77870-49FD-4650-9836-2401C2A713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1C2F2-0247-498B-9242-4721949304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4204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36BFD-0113-4407-B4DF-C5B0CE66A4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5550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365C0-6E8C-4C60-8331-87BD5649BA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1590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825E2-1388-4CA9-85DF-18728D9453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4995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0E18-518E-4FD9-B17F-303399321D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79152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CE631-E726-4C9C-8818-00F57D920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69921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4E6C9-4B59-476D-9AD5-11394A870E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0593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2EF1A-3A19-44CC-A2F3-F77ECEE2DC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2057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DF10A-1075-4542-A512-471E691B6F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0323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2AC75-12D4-43C4-8E50-DE6F09F967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9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E61EC-2981-4AEB-BBBE-F6E70A2DA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BC70B-B79A-42ED-8F0F-11F96941C7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2657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B6234-CDA6-4572-8880-008C610491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47220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751AD-F0FF-4B55-A16E-33BF24CE65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8499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C7784-CE15-4D84-82A4-2862CC1C6C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5069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B9D64-4A65-4D03-97B9-98A1FEA749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2170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999EE-ACFD-4E47-B81F-35076760F3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8155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D1818-5D6D-4490-BDC6-1A9F75D0FC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5940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7A827A-93B8-460A-8063-4D6CB25496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157535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030F5-07FA-4D1B-A212-99618E87AD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4295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CF0C9-B2D7-4A73-B2B5-4EE45CD0AE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4577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FE942-F488-46BA-BD7C-59B44BE181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9BE8A5-9B0C-480F-B139-F60C99563D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77048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F8B6D-113D-4E5D-904F-B8183722B8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762438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69FE5-4E76-4D9C-8973-1E1B3BA83F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87810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7DFC4-3406-4750-AFD9-7F09553A0A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08557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BDEF6E-36BD-489B-8588-BD405B23D1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80486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ECD70D-D0ED-410A-8F3D-91014524F6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51639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881A0-A0A5-4FE5-ABFA-DDE7B26B37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151220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84C4EC-FDBD-4D55-9C08-670F6FC26B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04624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358718D-7ED5-43A8-BEF4-328ACBD46D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162952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1124-C85D-4D3F-9141-9BCF46B82D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12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45674-CAE1-48B5-B641-4503CEDA4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C4C28-6E07-4996-AA93-9745EA4C8F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0E234-8BD8-42DC-B3A3-A1A6704E15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68581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E3179-77D8-4469-8579-0457BA1039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4174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4CA0B-09E5-42F9-A1DE-27F47E33DC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626799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92793-9C70-4068-927C-1BEDD60C32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483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E50BE-1ADF-4C1D-87D9-BEDA800CB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5525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597DB-2773-4661-AA9E-930E5D0A7A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4016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26E6A-B8F2-44A8-BD41-46DCE8949B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580783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78197-E3D3-4D30-8436-DA155ACCFF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98747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54F64-CE7E-4D6D-A22B-553578309A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6699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97236-0CE3-4C9B-85D1-B9DA9E0C9A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872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FAF6E-2E00-4A91-A57B-4B07C7591A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EC4A0-900D-4A86-A061-EE093B726D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58690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199DC-95DF-4DC5-A37E-D608624054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24148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45674-CAE1-48B5-B641-4503CEDA46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6621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184C0-AAED-4959-8A24-ABF8F5A2AF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98796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5A827-80DE-4DA4-A9E9-83F8CC62C2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51959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5D926-03A9-4FA0-8782-2E042A327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57345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0E9DF-B40F-4DBB-992A-EE594BA3FC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1103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1C2F2-0247-498B-9242-4721949304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47731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36BFD-0113-4407-B4DF-C5B0CE66A4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268080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365C0-6E8C-4C60-8331-87BD5649BA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23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C13E0-AD7E-41BE-AD67-398A36D642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825E2-1388-4CA9-85DF-18728D9453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05646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0E18-518E-4FD9-B17F-303399321D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40939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EC4A0-900D-4A86-A061-EE093B726D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7411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199DC-95DF-4DC5-A37E-D608624054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29039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45674-CAE1-48B5-B641-4503CEDA46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24067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184C0-AAED-4959-8A24-ABF8F5A2AF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0271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5A827-80DE-4DA4-A9E9-83F8CC62C2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5966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5D926-03A9-4FA0-8782-2E042A327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43320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0E9DF-B40F-4DBB-992A-EE594BA3FC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9147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1C2F2-0247-498B-9242-4721949304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62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D177C-104D-46D4-9AE6-E7A7A0BCB6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36BFD-0113-4407-B4DF-C5B0CE66A4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19438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365C0-6E8C-4C60-8331-87BD5649BA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89351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825E2-1388-4CA9-85DF-18728D9453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62441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0E18-518E-4FD9-B17F-303399321D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2705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8D5C2-47CA-440E-BE56-BAAD39E153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55876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CD244-446F-4B53-8FCD-6D5F78525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44492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77870-49FD-4650-9836-2401C2A713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936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E61EC-2981-4AEB-BBBE-F6E70A2DA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847900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FE942-F488-46BA-BD7C-59B44BE181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522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C4C28-6E07-4996-AA93-9745EA4C8F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808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0B7B3-735D-40C7-84FB-37B3FEEF57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FAF6E-2E00-4A91-A57B-4B07C7591A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81601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C13E0-AD7E-41BE-AD67-398A36D642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12361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D177C-104D-46D4-9AE6-E7A7A0BCB6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70151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0B7B3-735D-40C7-84FB-37B3FEEF57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21404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F74F5-DD23-4B61-B589-2C16225B02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3401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16CD5-4648-4782-860E-735105F943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337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F74F5-DD23-4B61-B589-2C16225B02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16CD5-4648-4782-860E-735105F943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C4F90-ED65-49FC-A40F-2B015DD8C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3B36A-80C7-4AD8-AECC-C4369F5895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A1F9B-7C84-4CAC-BFE7-1FD01CCF6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184C0-AAED-4959-8A24-ABF8F5A2AF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3CECE-C0BE-4DD8-8E15-343E885B6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E13FA-BC70-4F28-8D84-E052B4EAF7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6E8DE-1C2E-4C34-ABD6-CF9C7AA78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EBB83-8B61-43AF-B79E-ADDF313BB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079AD-A7BF-43EE-9E5B-530994486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9E8B3-02E4-476C-894F-8F8B0DBCD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04109-21EC-40CE-8895-F3B84EBF8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BFAAC-CCB3-4D50-8EA9-017EABD10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15E18-3FF5-4AA6-857D-E3251F2D5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EC4A0-900D-4A86-A061-EE093B726D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5A827-80DE-4DA4-A9E9-83F8CC62C2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199DC-95DF-4DC5-A37E-D608624054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45674-CAE1-48B5-B641-4503CEDA46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184C0-AAED-4959-8A24-ABF8F5A2AF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5A827-80DE-4DA4-A9E9-83F8CC62C2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5D926-03A9-4FA0-8782-2E042A327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0E9DF-B40F-4DBB-992A-EE594BA3FC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1C2F2-0247-498B-9242-4721949304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36BFD-0113-4407-B4DF-C5B0CE66A4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365C0-6E8C-4C60-8331-87BD5649BA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825E2-1388-4CA9-85DF-18728D9453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5D926-03A9-4FA0-8782-2E042A327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0E18-518E-4FD9-B17F-303399321D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EC4A0-900D-4A86-A061-EE093B726D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199DC-95DF-4DC5-A37E-D608624054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45674-CAE1-48B5-B641-4503CEDA46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184C0-AAED-4959-8A24-ABF8F5A2AF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5A827-80DE-4DA4-A9E9-83F8CC62C2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5D926-03A9-4FA0-8782-2E042A327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0E9DF-B40F-4DBB-992A-EE594BA3FC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1C2F2-0247-498B-9242-4721949304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36BFD-0113-4407-B4DF-C5B0CE66A4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0E9DF-B40F-4DBB-992A-EE594BA3F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365C0-6E8C-4C60-8331-87BD5649BA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825E2-1388-4CA9-85DF-18728D9453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0E18-518E-4FD9-B17F-303399321D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EC4A0-900D-4A86-A061-EE093B726D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199DC-95DF-4DC5-A37E-D608624054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45674-CAE1-48B5-B641-4503CEDA46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184C0-AAED-4959-8A24-ABF8F5A2AF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5A827-80DE-4DA4-A9E9-83F8CC62C2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5D926-03A9-4FA0-8782-2E042A327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0E9DF-B40F-4DBB-992A-EE594BA3FC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1C2F2-0247-498B-9242-472194930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1C2F2-0247-498B-9242-4721949304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36BFD-0113-4407-B4DF-C5B0CE66A4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365C0-6E8C-4C60-8331-87BD5649BA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825E2-1388-4CA9-85DF-18728D9453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0E18-518E-4FD9-B17F-303399321D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EC4A0-900D-4A86-A061-EE093B726D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199DC-95DF-4DC5-A37E-D608624054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45674-CAE1-48B5-B641-4503CEDA46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184C0-AAED-4959-8A24-ABF8F5A2AF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5A827-80DE-4DA4-A9E9-83F8CC62C2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36BFD-0113-4407-B4DF-C5B0CE66A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5D926-03A9-4FA0-8782-2E042A327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0E9DF-B40F-4DBB-992A-EE594BA3FC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1C2F2-0247-498B-9242-4721949304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36BFD-0113-4407-B4DF-C5B0CE66A4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365C0-6E8C-4C60-8331-87BD5649BA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825E2-1388-4CA9-85DF-18728D9453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0E18-518E-4FD9-B17F-303399321D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EAC90-5292-44A4-B2FE-26D0F4568B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50316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4593C-1880-48BA-82E1-5A2350D5F0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269020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867F89-AF90-4EEC-AFC3-A6B8371CBE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13729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13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slideLayout" Target="../slideLayouts/slideLayout274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2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81.xml"/><Relationship Id="rId12" Type="http://schemas.openxmlformats.org/officeDocument/2006/relationships/slideLayout" Target="../slideLayouts/slideLayout286.xml"/><Relationship Id="rId2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79.xml"/><Relationship Id="rId10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6.xml"/><Relationship Id="rId12" Type="http://schemas.openxmlformats.org/officeDocument/2006/relationships/slideLayout" Target="../slideLayouts/slideLayout321.xml"/><Relationship Id="rId2" Type="http://schemas.openxmlformats.org/officeDocument/2006/relationships/slideLayout" Target="../slideLayouts/slideLayout311.xml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14.xml"/><Relationship Id="rId10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12" Type="http://schemas.openxmlformats.org/officeDocument/2006/relationships/slideLayout" Target="../slideLayouts/slideLayout333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26.xml"/><Relationship Id="rId10" Type="http://schemas.openxmlformats.org/officeDocument/2006/relationships/slideLayout" Target="../slideLayouts/slideLayout331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slideLayout" Target="../slideLayouts/slideLayout345.xml"/><Relationship Id="rId2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7C26970-AB03-4F46-9664-F9AA0CBF2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71" r:id="rId1"/>
    <p:sldLayoutId id="2147485672" r:id="rId2"/>
    <p:sldLayoutId id="2147485673" r:id="rId3"/>
    <p:sldLayoutId id="2147485674" r:id="rId4"/>
    <p:sldLayoutId id="2147485675" r:id="rId5"/>
    <p:sldLayoutId id="2147485676" r:id="rId6"/>
    <p:sldLayoutId id="2147485677" r:id="rId7"/>
    <p:sldLayoutId id="2147485678" r:id="rId8"/>
    <p:sldLayoutId id="2147485679" r:id="rId9"/>
    <p:sldLayoutId id="2147485680" r:id="rId10"/>
    <p:sldLayoutId id="2147485681" r:id="rId11"/>
    <p:sldLayoutId id="214748568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7C26970-AB03-4F46-9664-F9AA0CBF2F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13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57" r:id="rId1"/>
    <p:sldLayoutId id="2147486558" r:id="rId2"/>
    <p:sldLayoutId id="2147486559" r:id="rId3"/>
    <p:sldLayoutId id="2147486560" r:id="rId4"/>
    <p:sldLayoutId id="2147486561" r:id="rId5"/>
    <p:sldLayoutId id="2147486562" r:id="rId6"/>
    <p:sldLayoutId id="2147486563" r:id="rId7"/>
    <p:sldLayoutId id="2147486564" r:id="rId8"/>
    <p:sldLayoutId id="2147486565" r:id="rId9"/>
    <p:sldLayoutId id="2147486566" r:id="rId10"/>
    <p:sldLayoutId id="2147486567" r:id="rId11"/>
    <p:sldLayoutId id="21474865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Lucida Bright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Lucida Bright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eaLnBrk="0" hangingPunct="0"/>
            <a:fld id="{5281CFB8-CA8C-48B0-8175-E2E0F0C10EFA}" type="slidenum">
              <a:rPr lang="en-US">
                <a:solidFill>
                  <a:srgbClr val="000000"/>
                </a:solidFill>
                <a:latin typeface="Lucida Bright" pitchFamily="18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35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70" r:id="rId1"/>
    <p:sldLayoutId id="2147486571" r:id="rId2"/>
    <p:sldLayoutId id="2147486572" r:id="rId3"/>
    <p:sldLayoutId id="2147486573" r:id="rId4"/>
    <p:sldLayoutId id="2147486574" r:id="rId5"/>
    <p:sldLayoutId id="2147486575" r:id="rId6"/>
    <p:sldLayoutId id="2147486576" r:id="rId7"/>
    <p:sldLayoutId id="2147486577" r:id="rId8"/>
    <p:sldLayoutId id="2147486578" r:id="rId9"/>
    <p:sldLayoutId id="2147486579" r:id="rId10"/>
    <p:sldLayoutId id="2147486580" r:id="rId11"/>
    <p:sldLayoutId id="21474865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Bright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Bright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Bright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Bright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tabLst>
          <a:tab pos="2286000" algn="l"/>
        </a:tabLst>
        <a:defRPr sz="3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2286000" algn="l"/>
        </a:tabLst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tabLst>
          <a:tab pos="2286000" algn="l"/>
        </a:tabLst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2286000" algn="l"/>
        </a:tabLst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2286000" algn="l"/>
        </a:tabLst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2286000" algn="l"/>
        </a:tabLst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2286000" algn="l"/>
        </a:tabLst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2286000" algn="l"/>
        </a:tabLst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2286000" algn="l"/>
        </a:tabLs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7C26970-AB03-4F46-9664-F9AA0CBF2F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3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08" r:id="rId1"/>
    <p:sldLayoutId id="2147486609" r:id="rId2"/>
    <p:sldLayoutId id="2147486610" r:id="rId3"/>
    <p:sldLayoutId id="2147486611" r:id="rId4"/>
    <p:sldLayoutId id="2147486612" r:id="rId5"/>
    <p:sldLayoutId id="2147486613" r:id="rId6"/>
    <p:sldLayoutId id="2147486614" r:id="rId7"/>
    <p:sldLayoutId id="2147486615" r:id="rId8"/>
    <p:sldLayoutId id="2147486616" r:id="rId9"/>
    <p:sldLayoutId id="2147486617" r:id="rId10"/>
    <p:sldLayoutId id="2147486618" r:id="rId11"/>
    <p:sldLayoutId id="21474866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7C26970-AB03-4F46-9664-F9AA0CBF2F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0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21" r:id="rId1"/>
    <p:sldLayoutId id="2147486622" r:id="rId2"/>
    <p:sldLayoutId id="2147486623" r:id="rId3"/>
    <p:sldLayoutId id="2147486624" r:id="rId4"/>
    <p:sldLayoutId id="2147486625" r:id="rId5"/>
    <p:sldLayoutId id="2147486626" r:id="rId6"/>
    <p:sldLayoutId id="2147486627" r:id="rId7"/>
    <p:sldLayoutId id="2147486628" r:id="rId8"/>
    <p:sldLayoutId id="2147486629" r:id="rId9"/>
    <p:sldLayoutId id="2147486630" r:id="rId10"/>
    <p:sldLayoutId id="2147486631" r:id="rId11"/>
    <p:sldLayoutId id="21474866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5E3B617-E6FB-4BBF-BC8E-3651598E587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5/23/2014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297F582-5D87-40DA-9648-EF33E57C3F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267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47" r:id="rId1"/>
    <p:sldLayoutId id="2147486648" r:id="rId2"/>
    <p:sldLayoutId id="2147486649" r:id="rId3"/>
    <p:sldLayoutId id="2147486650" r:id="rId4"/>
    <p:sldLayoutId id="2147486651" r:id="rId5"/>
    <p:sldLayoutId id="2147486652" r:id="rId6"/>
    <p:sldLayoutId id="2147486653" r:id="rId7"/>
    <p:sldLayoutId id="2147486654" r:id="rId8"/>
    <p:sldLayoutId id="2147486655" r:id="rId9"/>
    <p:sldLayoutId id="2147486656" r:id="rId10"/>
    <p:sldLayoutId id="21474866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fld id="{81483EDA-7147-4E40-AED2-F58529A86A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99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59" r:id="rId1"/>
    <p:sldLayoutId id="2147486660" r:id="rId2"/>
    <p:sldLayoutId id="2147486661" r:id="rId3"/>
    <p:sldLayoutId id="2147486662" r:id="rId4"/>
    <p:sldLayoutId id="2147486663" r:id="rId5"/>
    <p:sldLayoutId id="2147486664" r:id="rId6"/>
    <p:sldLayoutId id="2147486665" r:id="rId7"/>
    <p:sldLayoutId id="2147486666" r:id="rId8"/>
    <p:sldLayoutId id="2147486667" r:id="rId9"/>
    <p:sldLayoutId id="2147486668" r:id="rId10"/>
    <p:sldLayoutId id="2147486669" r:id="rId11"/>
    <p:sldLayoutId id="214748667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F622C74-CDAC-443C-994F-DB12BBF46CD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5/23/2014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8E9BEC2-E653-4C8F-9A0D-F12805551CE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621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85" r:id="rId1"/>
    <p:sldLayoutId id="2147486686" r:id="rId2"/>
    <p:sldLayoutId id="2147486687" r:id="rId3"/>
    <p:sldLayoutId id="2147486688" r:id="rId4"/>
    <p:sldLayoutId id="2147486689" r:id="rId5"/>
    <p:sldLayoutId id="2147486690" r:id="rId6"/>
    <p:sldLayoutId id="2147486691" r:id="rId7"/>
    <p:sldLayoutId id="2147486692" r:id="rId8"/>
    <p:sldLayoutId id="2147486693" r:id="rId9"/>
    <p:sldLayoutId id="2147486694" r:id="rId10"/>
    <p:sldLayoutId id="2147486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7C26970-AB03-4F46-9664-F9AA0CBF2F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23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97" r:id="rId1"/>
    <p:sldLayoutId id="2147486698" r:id="rId2"/>
    <p:sldLayoutId id="2147486699" r:id="rId3"/>
    <p:sldLayoutId id="2147486700" r:id="rId4"/>
    <p:sldLayoutId id="2147486701" r:id="rId5"/>
    <p:sldLayoutId id="2147486702" r:id="rId6"/>
    <p:sldLayoutId id="2147486703" r:id="rId7"/>
    <p:sldLayoutId id="2147486704" r:id="rId8"/>
    <p:sldLayoutId id="2147486705" r:id="rId9"/>
    <p:sldLayoutId id="2147486706" r:id="rId10"/>
    <p:sldLayoutId id="2147486707" r:id="rId11"/>
    <p:sldLayoutId id="2147486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7C26970-AB03-4F46-9664-F9AA0CBF2F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12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22" r:id="rId1"/>
    <p:sldLayoutId id="2147486723" r:id="rId2"/>
    <p:sldLayoutId id="2147486724" r:id="rId3"/>
    <p:sldLayoutId id="2147486725" r:id="rId4"/>
    <p:sldLayoutId id="2147486726" r:id="rId5"/>
    <p:sldLayoutId id="2147486727" r:id="rId6"/>
    <p:sldLayoutId id="2147486728" r:id="rId7"/>
    <p:sldLayoutId id="2147486729" r:id="rId8"/>
    <p:sldLayoutId id="2147486730" r:id="rId9"/>
    <p:sldLayoutId id="2147486731" r:id="rId10"/>
    <p:sldLayoutId id="2147486732" r:id="rId11"/>
    <p:sldLayoutId id="214748673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5E3B617-E6FB-4BBF-BC8E-3651598E587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5/23/2014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297F582-5D87-40DA-9648-EF33E57C3F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568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00" r:id="rId1"/>
    <p:sldLayoutId id="2147486801" r:id="rId2"/>
    <p:sldLayoutId id="2147486802" r:id="rId3"/>
    <p:sldLayoutId id="2147486803" r:id="rId4"/>
    <p:sldLayoutId id="2147486804" r:id="rId5"/>
    <p:sldLayoutId id="2147486805" r:id="rId6"/>
    <p:sldLayoutId id="2147486806" r:id="rId7"/>
    <p:sldLayoutId id="2147486807" r:id="rId8"/>
    <p:sldLayoutId id="2147486808" r:id="rId9"/>
    <p:sldLayoutId id="2147486809" r:id="rId10"/>
    <p:sldLayoutId id="21474868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377EE0F-C8D3-4794-BF80-0FDCAA2A6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66" r:id="rId1"/>
    <p:sldLayoutId id="2147485767" r:id="rId2"/>
    <p:sldLayoutId id="2147485768" r:id="rId3"/>
    <p:sldLayoutId id="2147485769" r:id="rId4"/>
    <p:sldLayoutId id="2147485770" r:id="rId5"/>
    <p:sldLayoutId id="2147485771" r:id="rId6"/>
    <p:sldLayoutId id="2147485772" r:id="rId7"/>
    <p:sldLayoutId id="2147485773" r:id="rId8"/>
    <p:sldLayoutId id="2147485774" r:id="rId9"/>
    <p:sldLayoutId id="2147485775" r:id="rId10"/>
    <p:sldLayoutId id="2147485776" r:id="rId11"/>
    <p:sldLayoutId id="21474857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7C26970-AB03-4F46-9664-F9AA0CBF2F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37" r:id="rId1"/>
    <p:sldLayoutId id="2147486838" r:id="rId2"/>
    <p:sldLayoutId id="2147486839" r:id="rId3"/>
    <p:sldLayoutId id="2147486840" r:id="rId4"/>
    <p:sldLayoutId id="2147486841" r:id="rId5"/>
    <p:sldLayoutId id="2147486842" r:id="rId6"/>
    <p:sldLayoutId id="2147486843" r:id="rId7"/>
    <p:sldLayoutId id="2147486844" r:id="rId8"/>
    <p:sldLayoutId id="2147486845" r:id="rId9"/>
    <p:sldLayoutId id="2147486846" r:id="rId10"/>
    <p:sldLayoutId id="2147486847" r:id="rId11"/>
    <p:sldLayoutId id="21474868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377EE0F-C8D3-4794-BF80-0FDCAA2A6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1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50" r:id="rId1"/>
    <p:sldLayoutId id="2147486851" r:id="rId2"/>
    <p:sldLayoutId id="2147486852" r:id="rId3"/>
    <p:sldLayoutId id="2147486853" r:id="rId4"/>
    <p:sldLayoutId id="2147486854" r:id="rId5"/>
    <p:sldLayoutId id="2147486855" r:id="rId6"/>
    <p:sldLayoutId id="2147486856" r:id="rId7"/>
    <p:sldLayoutId id="2147486857" r:id="rId8"/>
    <p:sldLayoutId id="2147486858" r:id="rId9"/>
    <p:sldLayoutId id="2147486859" r:id="rId10"/>
    <p:sldLayoutId id="2147486860" r:id="rId11"/>
    <p:sldLayoutId id="21474868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395C62F-4235-4D78-BF4F-37298DA0DBEB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137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63" r:id="rId1"/>
    <p:sldLayoutId id="2147486864" r:id="rId2"/>
    <p:sldLayoutId id="2147486865" r:id="rId3"/>
    <p:sldLayoutId id="2147486866" r:id="rId4"/>
    <p:sldLayoutId id="2147486867" r:id="rId5"/>
    <p:sldLayoutId id="2147486868" r:id="rId6"/>
    <p:sldLayoutId id="2147486869" r:id="rId7"/>
    <p:sldLayoutId id="2147486870" r:id="rId8"/>
    <p:sldLayoutId id="2147486871" r:id="rId9"/>
    <p:sldLayoutId id="2147486872" r:id="rId10"/>
    <p:sldLayoutId id="2147486873" r:id="rId11"/>
    <p:sldLayoutId id="2147486874" r:id="rId12"/>
    <p:sldLayoutId id="21474868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tabLst>
          <a:tab pos="2285883" algn="l"/>
        </a:tabLs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tabLst>
          <a:tab pos="2285883" algn="l"/>
        </a:tabLst>
        <a:defRPr sz="2800">
          <a:solidFill>
            <a:schemeClr val="tx1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tabLst>
          <a:tab pos="2285883" algn="l"/>
        </a:tabLst>
        <a:defRPr sz="2400">
          <a:solidFill>
            <a:schemeClr val="tx1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tabLst>
          <a:tab pos="2285883" algn="l"/>
        </a:tabLst>
        <a:defRPr sz="2000">
          <a:solidFill>
            <a:schemeClr val="tx1"/>
          </a:solidFill>
          <a:latin typeface="+mn-lt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tabLst>
          <a:tab pos="2285883" algn="l"/>
        </a:tabLst>
        <a:defRPr sz="2000">
          <a:solidFill>
            <a:schemeClr val="tx1"/>
          </a:solidFill>
          <a:latin typeface="+mn-lt"/>
        </a:defRPr>
      </a:lvl5pPr>
      <a:lvl6pPr marL="2514471" indent="-228588" algn="l" rtl="0" eaLnBrk="0" fontAlgn="base" hangingPunct="0">
        <a:spcBef>
          <a:spcPct val="20000"/>
        </a:spcBef>
        <a:spcAft>
          <a:spcPct val="0"/>
        </a:spcAft>
        <a:buChar char="»"/>
        <a:tabLst>
          <a:tab pos="2285883" algn="l"/>
        </a:tabLst>
        <a:defRPr sz="2000">
          <a:solidFill>
            <a:schemeClr val="tx1"/>
          </a:solidFill>
          <a:latin typeface="+mn-lt"/>
        </a:defRPr>
      </a:lvl6pPr>
      <a:lvl7pPr marL="2971648" indent="-228588" algn="l" rtl="0" eaLnBrk="0" fontAlgn="base" hangingPunct="0">
        <a:spcBef>
          <a:spcPct val="20000"/>
        </a:spcBef>
        <a:spcAft>
          <a:spcPct val="0"/>
        </a:spcAft>
        <a:buChar char="»"/>
        <a:tabLst>
          <a:tab pos="2285883" algn="l"/>
        </a:tabLst>
        <a:defRPr sz="2000">
          <a:solidFill>
            <a:schemeClr val="tx1"/>
          </a:solidFill>
          <a:latin typeface="+mn-lt"/>
        </a:defRPr>
      </a:lvl7pPr>
      <a:lvl8pPr marL="3428825" indent="-228588" algn="l" rtl="0" eaLnBrk="0" fontAlgn="base" hangingPunct="0">
        <a:spcBef>
          <a:spcPct val="20000"/>
        </a:spcBef>
        <a:spcAft>
          <a:spcPct val="0"/>
        </a:spcAft>
        <a:buChar char="»"/>
        <a:tabLst>
          <a:tab pos="2285883" algn="l"/>
        </a:tabLst>
        <a:defRPr sz="2000">
          <a:solidFill>
            <a:schemeClr val="tx1"/>
          </a:solidFill>
          <a:latin typeface="+mn-lt"/>
        </a:defRPr>
      </a:lvl8pPr>
      <a:lvl9pPr marL="3886001" indent="-228588" algn="l" rtl="0" eaLnBrk="0" fontAlgn="base" hangingPunct="0">
        <a:spcBef>
          <a:spcPct val="20000"/>
        </a:spcBef>
        <a:spcAft>
          <a:spcPct val="0"/>
        </a:spcAft>
        <a:buChar char="»"/>
        <a:tabLst>
          <a:tab pos="2285883" algn="l"/>
        </a:tabLs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7C26970-AB03-4F46-9664-F9AA0CBF2F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532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7" r:id="rId1"/>
    <p:sldLayoutId id="2147486878" r:id="rId2"/>
    <p:sldLayoutId id="2147486879" r:id="rId3"/>
    <p:sldLayoutId id="2147486880" r:id="rId4"/>
    <p:sldLayoutId id="2147486881" r:id="rId5"/>
    <p:sldLayoutId id="2147486882" r:id="rId6"/>
    <p:sldLayoutId id="2147486883" r:id="rId7"/>
    <p:sldLayoutId id="2147486884" r:id="rId8"/>
    <p:sldLayoutId id="2147486885" r:id="rId9"/>
    <p:sldLayoutId id="2147486886" r:id="rId10"/>
    <p:sldLayoutId id="2147486887" r:id="rId11"/>
    <p:sldLayoutId id="21474868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1D39100-5A13-41B6-8AF3-2A3DEC774FB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31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90" r:id="rId1"/>
    <p:sldLayoutId id="2147486891" r:id="rId2"/>
    <p:sldLayoutId id="2147486892" r:id="rId3"/>
    <p:sldLayoutId id="2147486893" r:id="rId4"/>
    <p:sldLayoutId id="2147486894" r:id="rId5"/>
    <p:sldLayoutId id="2147486895" r:id="rId6"/>
    <p:sldLayoutId id="2147486896" r:id="rId7"/>
    <p:sldLayoutId id="2147486897" r:id="rId8"/>
    <p:sldLayoutId id="2147486898" r:id="rId9"/>
    <p:sldLayoutId id="2147486899" r:id="rId10"/>
    <p:sldLayoutId id="2147486900" r:id="rId11"/>
    <p:sldLayoutId id="21474869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0" hangingPunct="0"/>
            <a:fld id="{59F3C2DD-F2ED-427C-BB79-4ECA2E40B2C0}" type="slidenum">
              <a:rPr lang="en-US">
                <a:solidFill>
                  <a:srgbClr val="000000"/>
                </a:solidFill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15" r:id="rId1"/>
    <p:sldLayoutId id="2147486916" r:id="rId2"/>
    <p:sldLayoutId id="2147486917" r:id="rId3"/>
    <p:sldLayoutId id="2147486918" r:id="rId4"/>
    <p:sldLayoutId id="2147486919" r:id="rId5"/>
    <p:sldLayoutId id="2147486920" r:id="rId6"/>
    <p:sldLayoutId id="2147486921" r:id="rId7"/>
    <p:sldLayoutId id="2147486922" r:id="rId8"/>
    <p:sldLayoutId id="2147486923" r:id="rId9"/>
    <p:sldLayoutId id="2147486924" r:id="rId10"/>
    <p:sldLayoutId id="2147486925" r:id="rId11"/>
    <p:sldLayoutId id="214748692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D5203B8-F3A3-411A-93EB-FB782A69BF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086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53" r:id="rId1"/>
    <p:sldLayoutId id="2147486954" r:id="rId2"/>
    <p:sldLayoutId id="2147486955" r:id="rId3"/>
    <p:sldLayoutId id="2147486956" r:id="rId4"/>
    <p:sldLayoutId id="2147486957" r:id="rId5"/>
    <p:sldLayoutId id="2147486958" r:id="rId6"/>
    <p:sldLayoutId id="2147486959" r:id="rId7"/>
    <p:sldLayoutId id="2147486960" r:id="rId8"/>
    <p:sldLayoutId id="2147486961" r:id="rId9"/>
    <p:sldLayoutId id="2147486962" r:id="rId10"/>
    <p:sldLayoutId id="21474869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tabLst>
          <a:tab pos="2286000" algn="l"/>
        </a:tabLs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2286000" algn="l"/>
        </a:tabLst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tabLst>
          <a:tab pos="2286000" algn="l"/>
        </a:tabLst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2286000" algn="l"/>
        </a:tabLst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2286000" algn="l"/>
        </a:tabLst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2286000" algn="l"/>
        </a:tabLst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2286000" algn="l"/>
        </a:tabLst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2286000" algn="l"/>
        </a:tabLst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2286000" algn="l"/>
        </a:tabLs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7C26970-AB03-4F46-9664-F9AA0CBF2F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05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65" r:id="rId1"/>
    <p:sldLayoutId id="2147486966" r:id="rId2"/>
    <p:sldLayoutId id="2147486967" r:id="rId3"/>
    <p:sldLayoutId id="2147486968" r:id="rId4"/>
    <p:sldLayoutId id="2147486969" r:id="rId5"/>
    <p:sldLayoutId id="2147486970" r:id="rId6"/>
    <p:sldLayoutId id="2147486971" r:id="rId7"/>
    <p:sldLayoutId id="2147486972" r:id="rId8"/>
    <p:sldLayoutId id="2147486973" r:id="rId9"/>
    <p:sldLayoutId id="2147486974" r:id="rId10"/>
    <p:sldLayoutId id="2147486975" r:id="rId11"/>
    <p:sldLayoutId id="21474869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7C26970-AB03-4F46-9664-F9AA0CBF2F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82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78" r:id="rId1"/>
    <p:sldLayoutId id="2147486979" r:id="rId2"/>
    <p:sldLayoutId id="2147486980" r:id="rId3"/>
    <p:sldLayoutId id="2147486981" r:id="rId4"/>
    <p:sldLayoutId id="2147486982" r:id="rId5"/>
    <p:sldLayoutId id="2147486983" r:id="rId6"/>
    <p:sldLayoutId id="2147486984" r:id="rId7"/>
    <p:sldLayoutId id="2147486985" r:id="rId8"/>
    <p:sldLayoutId id="2147486986" r:id="rId9"/>
    <p:sldLayoutId id="2147486987" r:id="rId10"/>
    <p:sldLayoutId id="2147486988" r:id="rId11"/>
    <p:sldLayoutId id="21474869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fld id="{81483EDA-7147-4E40-AED2-F58529A86ADC}" type="slidenum">
              <a:rPr lang="en-US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4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91" r:id="rId1"/>
    <p:sldLayoutId id="2147486992" r:id="rId2"/>
    <p:sldLayoutId id="2147486993" r:id="rId3"/>
    <p:sldLayoutId id="2147486994" r:id="rId4"/>
    <p:sldLayoutId id="2147486995" r:id="rId5"/>
    <p:sldLayoutId id="2147486996" r:id="rId6"/>
    <p:sldLayoutId id="2147486997" r:id="rId7"/>
    <p:sldLayoutId id="2147486998" r:id="rId8"/>
    <p:sldLayoutId id="2147486999" r:id="rId9"/>
    <p:sldLayoutId id="2147487000" r:id="rId10"/>
    <p:sldLayoutId id="2147487001" r:id="rId11"/>
    <p:sldLayoutId id="21474870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fld id="{81483EDA-7147-4E40-AED2-F58529A86ADC}" type="slidenum">
              <a:rPr lang="en-US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03" r:id="rId1"/>
    <p:sldLayoutId id="2147485804" r:id="rId2"/>
    <p:sldLayoutId id="2147485805" r:id="rId3"/>
    <p:sldLayoutId id="2147485806" r:id="rId4"/>
    <p:sldLayoutId id="2147485807" r:id="rId5"/>
    <p:sldLayoutId id="2147485808" r:id="rId6"/>
    <p:sldLayoutId id="2147485809" r:id="rId7"/>
    <p:sldLayoutId id="2147485810" r:id="rId8"/>
    <p:sldLayoutId id="2147485811" r:id="rId9"/>
    <p:sldLayoutId id="2147485812" r:id="rId10"/>
    <p:sldLayoutId id="2147485813" r:id="rId11"/>
    <p:sldLayoutId id="21474858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A3EFDAD6-5222-49D5-9293-F722BC903763}" type="slidenum">
              <a:rPr lang="en-US">
                <a:cs typeface="+mn-cs"/>
              </a:rPr>
              <a:pPr>
                <a:defRPr/>
              </a:pPr>
              <a:t>‹#›</a:t>
            </a:fld>
            <a:endParaRPr 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98" r:id="rId1"/>
    <p:sldLayoutId id="2147486099" r:id="rId2"/>
    <p:sldLayoutId id="2147486100" r:id="rId3"/>
    <p:sldLayoutId id="2147486101" r:id="rId4"/>
    <p:sldLayoutId id="2147486102" r:id="rId5"/>
    <p:sldLayoutId id="2147486103" r:id="rId6"/>
    <p:sldLayoutId id="2147486104" r:id="rId7"/>
    <p:sldLayoutId id="2147486105" r:id="rId8"/>
    <p:sldLayoutId id="2147486106" r:id="rId9"/>
    <p:sldLayoutId id="2147486107" r:id="rId10"/>
    <p:sldLayoutId id="2147486108" r:id="rId11"/>
    <p:sldLayoutId id="2147486109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7C26970-AB03-4F46-9664-F9AA0CBF2F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62" r:id="rId1"/>
    <p:sldLayoutId id="2147486263" r:id="rId2"/>
    <p:sldLayoutId id="2147486264" r:id="rId3"/>
    <p:sldLayoutId id="2147486265" r:id="rId4"/>
    <p:sldLayoutId id="2147486266" r:id="rId5"/>
    <p:sldLayoutId id="2147486267" r:id="rId6"/>
    <p:sldLayoutId id="2147486268" r:id="rId7"/>
    <p:sldLayoutId id="2147486269" r:id="rId8"/>
    <p:sldLayoutId id="2147486270" r:id="rId9"/>
    <p:sldLayoutId id="2147486271" r:id="rId10"/>
    <p:sldLayoutId id="2147486272" r:id="rId11"/>
    <p:sldLayoutId id="21474862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7C26970-AB03-4F46-9664-F9AA0CBF2F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75" r:id="rId1"/>
    <p:sldLayoutId id="2147486276" r:id="rId2"/>
    <p:sldLayoutId id="2147486277" r:id="rId3"/>
    <p:sldLayoutId id="2147486278" r:id="rId4"/>
    <p:sldLayoutId id="2147486279" r:id="rId5"/>
    <p:sldLayoutId id="2147486280" r:id="rId6"/>
    <p:sldLayoutId id="2147486281" r:id="rId7"/>
    <p:sldLayoutId id="2147486282" r:id="rId8"/>
    <p:sldLayoutId id="2147486283" r:id="rId9"/>
    <p:sldLayoutId id="2147486284" r:id="rId10"/>
    <p:sldLayoutId id="2147486285" r:id="rId11"/>
    <p:sldLayoutId id="21474862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7C26970-AB03-4F46-9664-F9AA0CBF2F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88" r:id="rId1"/>
    <p:sldLayoutId id="2147486289" r:id="rId2"/>
    <p:sldLayoutId id="2147486290" r:id="rId3"/>
    <p:sldLayoutId id="2147486291" r:id="rId4"/>
    <p:sldLayoutId id="2147486292" r:id="rId5"/>
    <p:sldLayoutId id="2147486293" r:id="rId6"/>
    <p:sldLayoutId id="2147486294" r:id="rId7"/>
    <p:sldLayoutId id="2147486295" r:id="rId8"/>
    <p:sldLayoutId id="2147486296" r:id="rId9"/>
    <p:sldLayoutId id="2147486297" r:id="rId10"/>
    <p:sldLayoutId id="2147486298" r:id="rId11"/>
    <p:sldLayoutId id="21474862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7C26970-AB03-4F46-9664-F9AA0CBF2F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54" r:id="rId1"/>
    <p:sldLayoutId id="2147486455" r:id="rId2"/>
    <p:sldLayoutId id="2147486456" r:id="rId3"/>
    <p:sldLayoutId id="2147486457" r:id="rId4"/>
    <p:sldLayoutId id="2147486458" r:id="rId5"/>
    <p:sldLayoutId id="2147486459" r:id="rId6"/>
    <p:sldLayoutId id="2147486460" r:id="rId7"/>
    <p:sldLayoutId id="2147486461" r:id="rId8"/>
    <p:sldLayoutId id="2147486462" r:id="rId9"/>
    <p:sldLayoutId id="2147486463" r:id="rId10"/>
    <p:sldLayoutId id="2147486464" r:id="rId11"/>
    <p:sldLayoutId id="214748646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0" hangingPunct="0"/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0" hangingPunct="0"/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0" hangingPunct="0"/>
            <a:fld id="{9D459046-4BD0-44C2-9AB7-48E585C227B6}" type="slidenum">
              <a:rPr lang="en-US" smtClean="0">
                <a:solidFill>
                  <a:srgbClr val="000000"/>
                </a:solidFill>
              </a:rPr>
              <a:pPr eaLnBrk="0" hangingPunct="0"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48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18" r:id="rId1"/>
    <p:sldLayoutId id="2147486519" r:id="rId2"/>
    <p:sldLayoutId id="2147486520" r:id="rId3"/>
    <p:sldLayoutId id="2147486521" r:id="rId4"/>
    <p:sldLayoutId id="2147486522" r:id="rId5"/>
    <p:sldLayoutId id="2147486523" r:id="rId6"/>
    <p:sldLayoutId id="2147486524" r:id="rId7"/>
    <p:sldLayoutId id="2147486525" r:id="rId8"/>
    <p:sldLayoutId id="2147486526" r:id="rId9"/>
    <p:sldLayoutId id="2147486527" r:id="rId10"/>
    <p:sldLayoutId id="2147486528" r:id="rId11"/>
    <p:sldLayoutId id="2147486529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0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0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48.jpeg"/><Relationship Id="rId4" Type="http://schemas.openxmlformats.org/officeDocument/2006/relationships/image" Target="../media/image4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4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3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2.xml"/><Relationship Id="rId6" Type="http://schemas.openxmlformats.org/officeDocument/2006/relationships/image" Target="../media/image59.jpeg"/><Relationship Id="rId5" Type="http://schemas.microsoft.com/office/2007/relationships/hdphoto" Target="../media/hdphoto4.wdp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3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2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27.xml"/><Relationship Id="rId4" Type="http://schemas.openxmlformats.org/officeDocument/2006/relationships/image" Target="../media/image72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23.xml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2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2.xml"/><Relationship Id="rId4" Type="http://schemas.microsoft.com/office/2007/relationships/hdphoto" Target="../media/hdphoto8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8.xml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1.xml"/><Relationship Id="rId5" Type="http://schemas.microsoft.com/office/2007/relationships/hdphoto" Target="../media/hdphoto10.wdp"/><Relationship Id="rId4" Type="http://schemas.openxmlformats.org/officeDocument/2006/relationships/image" Target="../media/image8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2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95.jpeg"/><Relationship Id="rId4" Type="http://schemas.openxmlformats.org/officeDocument/2006/relationships/hyperlink" Target="http://www.glowfoto.com/user_imageredirect.php?img=11-234159L&amp;rand=4498&amp;m=03&amp;y=2007&amp;t=jpg&amp;srv=img3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6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69.xml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7.xml"/><Relationship Id="rId4" Type="http://schemas.openxmlformats.org/officeDocument/2006/relationships/image" Target="../media/image1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1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15183" b="36322"/>
          <a:stretch/>
        </p:blipFill>
        <p:spPr bwMode="auto">
          <a:xfrm>
            <a:off x="0" y="0"/>
            <a:ext cx="9144000" cy="705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819400" y="304800"/>
            <a:ext cx="6172200" cy="838200"/>
          </a:xfrm>
          <a:prstGeom prst="rect">
            <a:avLst/>
          </a:prstGeom>
          <a:solidFill>
            <a:srgbClr val="FFFFFF">
              <a:alpha val="92941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spc="300" dirty="0">
                <a:solidFill>
                  <a:srgbClr val="A50021"/>
                </a:solidFill>
                <a:latin typeface="Calibri" pitchFamily="34" charset="0"/>
              </a:rPr>
              <a:t>Anthropogenic </a:t>
            </a:r>
            <a:r>
              <a:rPr lang="en-US" sz="3600" b="1" spc="300" dirty="0" smtClean="0">
                <a:solidFill>
                  <a:srgbClr val="A50021"/>
                </a:solidFill>
                <a:latin typeface="Calibri" pitchFamily="34" charset="0"/>
              </a:rPr>
              <a:t>Biomes</a:t>
            </a:r>
            <a:endParaRPr lang="en-US" sz="3600" b="1" spc="300" dirty="0">
              <a:solidFill>
                <a:srgbClr val="A50021"/>
              </a:solidFill>
              <a:latin typeface="Calibri" pitchFamily="34" charset="0"/>
            </a:endParaRPr>
          </a:p>
          <a:p>
            <a:pPr algn="r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6600"/>
                </a:solidFill>
                <a:latin typeface="Calibri" pitchFamily="34" charset="0"/>
              </a:rPr>
              <a:t>Global </a:t>
            </a:r>
            <a:r>
              <a:rPr lang="en-US" sz="3200" dirty="0">
                <a:solidFill>
                  <a:srgbClr val="006600"/>
                </a:solidFill>
                <a:latin typeface="Calibri" pitchFamily="34" charset="0"/>
              </a:rPr>
              <a:t>Ecology </a:t>
            </a:r>
            <a:r>
              <a:rPr lang="en-US" sz="2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itchFamily="34" charset="0"/>
              </a:rPr>
              <a:t>for the </a:t>
            </a:r>
            <a:r>
              <a:rPr lang="en-US" sz="3200" dirty="0" smtClean="0">
                <a:solidFill>
                  <a:srgbClr val="A50021"/>
                </a:solidFill>
                <a:latin typeface="Calibri" pitchFamily="34" charset="0"/>
              </a:rPr>
              <a:t>Anthropocene</a:t>
            </a:r>
            <a:endParaRPr lang="en-US" sz="3200" dirty="0">
              <a:solidFill>
                <a:srgbClr val="A50021"/>
              </a:solidFill>
              <a:latin typeface="Calibri" pitchFamily="34" charset="0"/>
            </a:endParaRPr>
          </a:p>
        </p:txBody>
      </p:sp>
      <p:pic>
        <p:nvPicPr>
          <p:cNvPr id="4" name="Picture 3" descr="logo_large_for_expor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5257800"/>
            <a:ext cx="1273175" cy="8286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772400" y="6248400"/>
            <a:ext cx="1280102" cy="5334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045036" y="1447800"/>
            <a:ext cx="1870364" cy="53340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lnSpc>
                <a:spcPts val="3000"/>
              </a:lnSpc>
              <a:spcAft>
                <a:spcPts val="0"/>
              </a:spcAft>
              <a:buFontTx/>
              <a:buNone/>
              <a:defRPr/>
            </a:pPr>
            <a:r>
              <a:rPr lang="en-US" sz="36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Erle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Ellis </a:t>
            </a:r>
            <a:endParaRPr lang="en-US" sz="28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174673" y="1828800"/>
            <a:ext cx="3740727" cy="584775"/>
          </a:xfrm>
          <a:prstGeom prst="rect">
            <a:avLst/>
          </a:prstGeom>
          <a:solidFill>
            <a:srgbClr val="000000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Geography </a:t>
            </a:r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&amp; Environmental Systems</a:t>
            </a:r>
            <a:b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University of Maryland, Baltimore County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0" y="3352800"/>
            <a:ext cx="2015836" cy="144655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prstClr val="white"/>
                </a:solidFill>
              </a:rPr>
              <a:t>Sustainable Human Environments </a:t>
            </a:r>
          </a:p>
          <a:p>
            <a:pPr algn="ctr">
              <a:defRPr/>
            </a:pPr>
            <a:r>
              <a:rPr lang="en-US" b="1" dirty="0" smtClean="0">
                <a:solidFill>
                  <a:prstClr val="white"/>
                </a:solidFill>
              </a:rPr>
              <a:t>DIMACS</a:t>
            </a:r>
          </a:p>
          <a:p>
            <a:pPr algn="ctr">
              <a:defRPr/>
            </a:pPr>
            <a:r>
              <a:rPr lang="en-US" dirty="0" smtClean="0">
                <a:solidFill>
                  <a:prstClr val="white"/>
                </a:solidFill>
              </a:rPr>
              <a:t>Rutgers, NJ</a:t>
            </a:r>
          </a:p>
          <a:p>
            <a:pPr algn="ctr">
              <a:defRPr/>
            </a:pP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 23, 2014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65532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http://commons.wikimedia.org/wiki/File:Angkor-031_hg.jpg</a:t>
            </a:r>
          </a:p>
        </p:txBody>
      </p:sp>
    </p:spTree>
    <p:extLst>
      <p:ext uri="{BB962C8B-B14F-4D97-AF65-F5344CB8AC3E}">
        <p14:creationId xmlns:p14="http://schemas.microsoft.com/office/powerpoint/2010/main" val="374732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ramankutty_200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906464"/>
            <a:ext cx="67056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1" y="152400"/>
            <a:ext cx="4796893" cy="590064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00"/>
                </a:solidFill>
                <a:latin typeface="Calibri"/>
              </a:rPr>
              <a:t>Cropland </a:t>
            </a:r>
            <a:r>
              <a:rPr lang="en-US" sz="3200" dirty="0">
                <a:solidFill>
                  <a:srgbClr val="000000"/>
                </a:solidFill>
                <a:latin typeface="Calibri"/>
              </a:rPr>
              <a:t>and</a:t>
            </a:r>
            <a:r>
              <a:rPr lang="en-US" sz="3200" b="1" dirty="0">
                <a:solidFill>
                  <a:srgbClr val="000000"/>
                </a:solidFill>
                <a:latin typeface="Calibri"/>
              </a:rPr>
              <a:t> Pasture 2000</a:t>
            </a:r>
            <a:endParaRPr lang="en-US" sz="32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29200" y="0"/>
            <a:ext cx="4114800" cy="554038"/>
          </a:xfrm>
          <a:prstGeom prst="rect">
            <a:avLst/>
          </a:prstGeom>
        </p:spPr>
        <p:txBody>
          <a:bodyPr lIns="91435" tIns="45718" rIns="91435" bIns="45718"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rgbClr val="000000"/>
                </a:solidFill>
                <a:latin typeface="Constantia"/>
              </a:rPr>
              <a:t>Ramankutty</a:t>
            </a:r>
            <a:r>
              <a:rPr lang="en-US" sz="1000" dirty="0">
                <a:solidFill>
                  <a:srgbClr val="000000"/>
                </a:solidFill>
                <a:latin typeface="Constantia"/>
              </a:rPr>
              <a:t>, N., A. T. Evan, C. </a:t>
            </a:r>
            <a:r>
              <a:rPr lang="en-US" sz="1000" b="1" dirty="0" err="1">
                <a:solidFill>
                  <a:srgbClr val="000000"/>
                </a:solidFill>
                <a:latin typeface="Constantia"/>
              </a:rPr>
              <a:t>Monfreda</a:t>
            </a:r>
            <a:r>
              <a:rPr lang="en-US" sz="1000" dirty="0">
                <a:solidFill>
                  <a:srgbClr val="000000"/>
                </a:solidFill>
                <a:latin typeface="Constantia"/>
              </a:rPr>
              <a:t>, and J. A. </a:t>
            </a:r>
            <a:r>
              <a:rPr lang="en-US" sz="1000" b="1" dirty="0">
                <a:solidFill>
                  <a:srgbClr val="000000"/>
                </a:solidFill>
                <a:latin typeface="Constantia"/>
              </a:rPr>
              <a:t>Foley</a:t>
            </a:r>
            <a:r>
              <a:rPr lang="en-US" sz="1000" dirty="0">
                <a:solidFill>
                  <a:srgbClr val="000000"/>
                </a:solidFill>
                <a:latin typeface="Constantia"/>
              </a:rPr>
              <a:t>. </a:t>
            </a:r>
            <a:r>
              <a:rPr lang="en-US" sz="1000" b="1" dirty="0">
                <a:solidFill>
                  <a:srgbClr val="000000"/>
                </a:solidFill>
                <a:latin typeface="Constantia"/>
              </a:rPr>
              <a:t>2008</a:t>
            </a:r>
            <a:r>
              <a:rPr lang="en-US" sz="1000" dirty="0">
                <a:solidFill>
                  <a:srgbClr val="000000"/>
                </a:solidFill>
                <a:latin typeface="Constantia"/>
              </a:rPr>
              <a:t>. Farming the planet: 1. Geographic distribution of global agricultural lands in the year 2000. Global Biogeochemical Cycles 22:GB1003.</a:t>
            </a:r>
          </a:p>
        </p:txBody>
      </p:sp>
      <p:sp>
        <p:nvSpPr>
          <p:cNvPr id="12293" name="Rectangle 9"/>
          <p:cNvSpPr>
            <a:spLocks noChangeArrowheads="1"/>
          </p:cNvSpPr>
          <p:nvPr/>
        </p:nvSpPr>
        <p:spPr bwMode="auto">
          <a:xfrm>
            <a:off x="533400" y="1600200"/>
            <a:ext cx="20574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294" name="Rectangle 7"/>
          <p:cNvSpPr>
            <a:spLocks noChangeArrowheads="1"/>
          </p:cNvSpPr>
          <p:nvPr/>
        </p:nvSpPr>
        <p:spPr bwMode="auto">
          <a:xfrm>
            <a:off x="228600" y="1563689"/>
            <a:ext cx="2313444" cy="73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</a:rPr>
              <a:t>15</a:t>
            </a:r>
            <a:r>
              <a:rPr lang="en-US" sz="2000" b="1">
                <a:solidFill>
                  <a:srgbClr val="000000"/>
                </a:solidFill>
              </a:rPr>
              <a:t> million km</a:t>
            </a:r>
            <a:r>
              <a:rPr lang="en-US" sz="2000" b="1" baseline="30000">
                <a:solidFill>
                  <a:srgbClr val="000000"/>
                </a:solidFill>
              </a:rPr>
              <a:t>2</a:t>
            </a:r>
          </a:p>
          <a:p>
            <a:r>
              <a:rPr lang="en-US" b="1" smtClean="0">
                <a:solidFill>
                  <a:srgbClr val="000000"/>
                </a:solidFill>
              </a:rPr>
              <a:t>12% </a:t>
            </a:r>
            <a:r>
              <a:rPr lang="en-US" smtClean="0">
                <a:solidFill>
                  <a:srgbClr val="000000"/>
                </a:solidFill>
              </a:rPr>
              <a:t>of</a:t>
            </a:r>
            <a:r>
              <a:rPr lang="en-US" b="1" smtClean="0">
                <a:solidFill>
                  <a:srgbClr val="000000"/>
                </a:solidFill>
              </a:rPr>
              <a:t> ice free land</a:t>
            </a: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295" name="Rectangle 10"/>
          <p:cNvSpPr>
            <a:spLocks noChangeArrowheads="1"/>
          </p:cNvSpPr>
          <p:nvPr/>
        </p:nvSpPr>
        <p:spPr bwMode="auto">
          <a:xfrm>
            <a:off x="685800" y="4876801"/>
            <a:ext cx="20574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91435" tIns="45718" rIns="91435" bIns="45718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252414" y="4800600"/>
            <a:ext cx="2313444" cy="73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</a:rPr>
              <a:t>28 </a:t>
            </a:r>
            <a:r>
              <a:rPr lang="en-US" sz="2000" b="1">
                <a:solidFill>
                  <a:srgbClr val="000000"/>
                </a:solidFill>
              </a:rPr>
              <a:t>million km</a:t>
            </a:r>
            <a:r>
              <a:rPr lang="en-US" sz="2000" b="1" baseline="30000">
                <a:solidFill>
                  <a:srgbClr val="000000"/>
                </a:solidFill>
              </a:rPr>
              <a:t>2</a:t>
            </a:r>
          </a:p>
          <a:p>
            <a:r>
              <a:rPr lang="en-US" b="1" smtClean="0">
                <a:solidFill>
                  <a:srgbClr val="000000"/>
                </a:solidFill>
              </a:rPr>
              <a:t>22% </a:t>
            </a:r>
            <a:r>
              <a:rPr lang="en-US" smtClean="0">
                <a:solidFill>
                  <a:srgbClr val="000000"/>
                </a:solidFill>
              </a:rPr>
              <a:t>of</a:t>
            </a:r>
            <a:r>
              <a:rPr lang="en-US" b="1" smtClean="0">
                <a:solidFill>
                  <a:srgbClr val="000000"/>
                </a:solidFill>
              </a:rPr>
              <a:t> ice free land</a:t>
            </a: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" y="4343401"/>
            <a:ext cx="1308100" cy="523875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00"/>
                </a:solidFill>
                <a:latin typeface="Calibri"/>
              </a:rPr>
              <a:t>Pasture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1" y="1066801"/>
            <a:ext cx="1535113" cy="523875"/>
          </a:xfrm>
          <a:prstGeom prst="rect">
            <a:avLst/>
          </a:prstGeom>
          <a:solidFill>
            <a:schemeClr val="bg1"/>
          </a:solidFill>
        </p:spPr>
        <p:txBody>
          <a:bodyPr wrap="none" lIns="91435" tIns="45718" rIns="91435" bIns="45718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00"/>
                </a:solidFill>
                <a:latin typeface="Calibri"/>
              </a:rPr>
              <a:t>Cropland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866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1"/>
            <a:ext cx="8382000" cy="4876800"/>
          </a:xfrm>
        </p:spPr>
        <p:txBody>
          <a:bodyPr/>
          <a:lstStyle/>
          <a:p>
            <a:pPr marL="274306" indent="0" eaLnBrk="1" hangingPunct="1">
              <a:buNone/>
              <a:defRPr/>
            </a:pPr>
            <a:r>
              <a:rPr lang="en-US" sz="2800" i="1" dirty="0">
                <a:solidFill>
                  <a:srgbClr val="339933"/>
                </a:solidFill>
                <a:latin typeface="Verdana" pitchFamily="34" charset="0"/>
              </a:rPr>
              <a:t>ecosystem processes</a:t>
            </a:r>
            <a:r>
              <a:rPr lang="en-US" sz="2800" i="1" dirty="0">
                <a:latin typeface="Verdana" pitchFamily="34" charset="0"/>
              </a:rPr>
              <a:t> </a:t>
            </a:r>
            <a:r>
              <a:rPr lang="en-US" sz="2800" dirty="0">
                <a:latin typeface="Verdana" pitchFamily="34" charset="0"/>
              </a:rPr>
              <a:t>are </a:t>
            </a:r>
            <a:r>
              <a:rPr lang="en-US" sz="2800" i="1" dirty="0">
                <a:latin typeface="Verdana" pitchFamily="34" charset="0"/>
              </a:rPr>
              <a:t>mostly</a:t>
            </a:r>
            <a:r>
              <a:rPr lang="en-US" sz="2800" dirty="0">
                <a:latin typeface="Verdana" pitchFamily="34" charset="0"/>
              </a:rPr>
              <a:t> a function of human populations and their ecosystem interactions (land use)</a:t>
            </a:r>
            <a:br>
              <a:rPr lang="en-US" sz="2800" dirty="0">
                <a:latin typeface="Verdana" pitchFamily="34" charset="0"/>
              </a:rPr>
            </a:br>
            <a:endParaRPr lang="en-US" sz="2800" dirty="0">
              <a:latin typeface="Verdana" pitchFamily="34" charset="0"/>
            </a:endParaRPr>
          </a:p>
          <a:p>
            <a:pPr marL="274306" indent="0" eaLnBrk="1" hangingPunct="1">
              <a:buNone/>
              <a:defRPr/>
            </a:pPr>
            <a:endParaRPr lang="en-US" sz="2800" i="1" dirty="0">
              <a:latin typeface="Verdana" pitchFamily="34" charset="0"/>
            </a:endParaRPr>
          </a:p>
          <a:p>
            <a:pPr marL="274306" indent="0" eaLnBrk="1" hangingPunct="1">
              <a:buNone/>
              <a:defRPr/>
            </a:pPr>
            <a:endParaRPr lang="en-US" sz="1400" i="1" dirty="0">
              <a:latin typeface="Verdana" pitchFamily="34" charset="0"/>
            </a:endParaRPr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lang="en-US" dirty="0" smtClean="0">
                <a:solidFill>
                  <a:srgbClr val="339933"/>
                </a:solidFill>
                <a:latin typeface="Verdana" pitchFamily="34" charset="0"/>
              </a:rPr>
              <a:t>Ecosystem processes</a:t>
            </a:r>
            <a:r>
              <a:rPr lang="en-US" sz="2800" dirty="0">
                <a:latin typeface="Verdana" pitchFamily="34" charset="0"/>
              </a:rPr>
              <a:t> </a:t>
            </a:r>
            <a:r>
              <a:rPr lang="en-US" dirty="0" smtClean="0">
                <a:latin typeface="Verdana" pitchFamily="34" charset="0"/>
              </a:rPr>
              <a:t>= </a:t>
            </a:r>
            <a:r>
              <a:rPr lang="en-US" sz="4000" i="1" dirty="0">
                <a:latin typeface="Trebuchet MS" pitchFamily="34" charset="0"/>
              </a:rPr>
              <a:t>f</a:t>
            </a:r>
            <a:r>
              <a:rPr lang="en-US" sz="4000" dirty="0">
                <a:latin typeface="Verdana" pitchFamily="34" charset="0"/>
              </a:rPr>
              <a:t>(</a:t>
            </a:r>
            <a:r>
              <a:rPr lang="en-US" sz="4000" i="1" dirty="0">
                <a:solidFill>
                  <a:srgbClr val="993300"/>
                </a:solidFill>
                <a:latin typeface="Verdana" pitchFamily="34" charset="0"/>
              </a:rPr>
              <a:t>P</a:t>
            </a:r>
            <a:r>
              <a:rPr lang="en-US" sz="4000" i="1" dirty="0">
                <a:latin typeface="Verdana" pitchFamily="34" charset="0"/>
              </a:rPr>
              <a:t>,</a:t>
            </a:r>
            <a:r>
              <a:rPr lang="en-US" sz="4000" i="1" dirty="0">
                <a:solidFill>
                  <a:srgbClr val="3399FF"/>
                </a:solidFill>
                <a:latin typeface="Verdana" pitchFamily="34" charset="0"/>
              </a:rPr>
              <a:t>T</a:t>
            </a:r>
            <a:r>
              <a:rPr lang="en-US" sz="4000" dirty="0">
                <a:latin typeface="Verdana" pitchFamily="34" charset="0"/>
              </a:rPr>
              <a:t>) 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en-US" sz="2000" dirty="0">
                <a:solidFill>
                  <a:srgbClr val="993300"/>
                </a:solidFill>
                <a:latin typeface="Verdana" pitchFamily="34" charset="0"/>
              </a:rPr>
              <a:t>  	</a:t>
            </a:r>
            <a:endParaRPr lang="en-US" sz="2000" i="1" dirty="0">
              <a:solidFill>
                <a:srgbClr val="993300"/>
              </a:solidFill>
              <a:latin typeface="Verdana" pitchFamily="34" charset="0"/>
            </a:endParaRPr>
          </a:p>
          <a:p>
            <a:pPr eaLnBrk="1" hangingPunct="1">
              <a:lnSpc>
                <a:spcPts val="3800"/>
              </a:lnSpc>
              <a:spcBef>
                <a:spcPts val="600"/>
              </a:spcBef>
              <a:buNone/>
              <a:defRPr/>
            </a:pPr>
            <a:r>
              <a:rPr lang="en-US" sz="4000" i="1" dirty="0">
                <a:solidFill>
                  <a:srgbClr val="993300"/>
                </a:solidFill>
                <a:latin typeface="Verdana" pitchFamily="34" charset="0"/>
              </a:rPr>
              <a:t>  P</a:t>
            </a:r>
            <a:r>
              <a:rPr lang="en-US" sz="3600" i="1" dirty="0">
                <a:solidFill>
                  <a:srgbClr val="993300"/>
                </a:solidFill>
                <a:latin typeface="Verdana" pitchFamily="34" charset="0"/>
              </a:rPr>
              <a:t> </a:t>
            </a:r>
            <a:r>
              <a:rPr lang="en-US" sz="2800" dirty="0">
                <a:latin typeface="Verdana" pitchFamily="34" charset="0"/>
              </a:rPr>
              <a:t>= Population density</a:t>
            </a:r>
          </a:p>
          <a:p>
            <a:pPr eaLnBrk="1" hangingPunct="1">
              <a:lnSpc>
                <a:spcPts val="3800"/>
              </a:lnSpc>
              <a:spcBef>
                <a:spcPts val="600"/>
              </a:spcBef>
              <a:buNone/>
              <a:defRPr/>
            </a:pPr>
            <a:r>
              <a:rPr lang="en-US" sz="4000" i="1" dirty="0">
                <a:solidFill>
                  <a:srgbClr val="3399FF"/>
                </a:solidFill>
                <a:latin typeface="Verdana" pitchFamily="34" charset="0"/>
              </a:rPr>
              <a:t>  T </a:t>
            </a:r>
            <a:r>
              <a:rPr lang="en-US" sz="2800" dirty="0">
                <a:latin typeface="Verdana" pitchFamily="34" charset="0"/>
              </a:rPr>
              <a:t>= Land use </a:t>
            </a:r>
            <a:r>
              <a:rPr lang="en-US" sz="2000" dirty="0">
                <a:latin typeface="Verdana" pitchFamily="34" charset="0"/>
              </a:rPr>
              <a:t>(how land &amp; resources are used)</a:t>
            </a:r>
          </a:p>
        </p:txBody>
      </p:sp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457200" y="552450"/>
            <a:ext cx="84582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3600" b="1">
                <a:solidFill>
                  <a:srgbClr val="990000"/>
                </a:solidFill>
                <a:latin typeface="Verdana" pitchFamily="34" charset="0"/>
                <a:cs typeface="+mn-cs"/>
              </a:rPr>
              <a:t>Anthropogenic Biomes</a:t>
            </a:r>
            <a:endParaRPr lang="en-US" sz="3600" b="1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33796" name="Rectangle 140"/>
          <p:cNvSpPr>
            <a:spLocks noChangeArrowheads="1"/>
          </p:cNvSpPr>
          <p:nvPr/>
        </p:nvSpPr>
        <p:spPr bwMode="auto">
          <a:xfrm>
            <a:off x="7254876" y="6581776"/>
            <a:ext cx="188912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en-US" sz="1200">
                <a:solidFill>
                  <a:srgbClr val="000000"/>
                </a:solidFill>
                <a:cs typeface="+mn-cs"/>
              </a:rPr>
              <a:t>Ellis &amp; Ramankutty, 2008</a:t>
            </a:r>
          </a:p>
        </p:txBody>
      </p:sp>
    </p:spTree>
    <p:extLst>
      <p:ext uri="{BB962C8B-B14F-4D97-AF65-F5344CB8AC3E}">
        <p14:creationId xmlns:p14="http://schemas.microsoft.com/office/powerpoint/2010/main" val="377322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04800" y="990600"/>
            <a:ext cx="8458200" cy="1984375"/>
            <a:chOff x="144" y="192"/>
            <a:chExt cx="5376" cy="1346"/>
          </a:xfrm>
        </p:grpSpPr>
        <p:pic>
          <p:nvPicPr>
            <p:cNvPr id="34841" name="Picture 4" descr="world05_1218x58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" y="192"/>
              <a:ext cx="2784" cy="134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4842" name="Text Box 9"/>
            <p:cNvSpPr txBox="1">
              <a:spLocks noChangeArrowheads="1"/>
            </p:cNvSpPr>
            <p:nvPr/>
          </p:nvSpPr>
          <p:spPr bwMode="auto">
            <a:xfrm>
              <a:off x="2976" y="192"/>
              <a:ext cx="2544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cs typeface="+mn-cs"/>
                </a:rPr>
                <a:t>Population density </a:t>
              </a:r>
              <a:r>
                <a:rPr lang="en-US">
                  <a:solidFill>
                    <a:srgbClr val="000000"/>
                  </a:solidFill>
                  <a:cs typeface="+mn-cs"/>
                </a:rPr>
                <a:t>(urban, rural) 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92126" y="1371600"/>
            <a:ext cx="7204075" cy="2057400"/>
            <a:chOff x="365" y="559"/>
            <a:chExt cx="4579" cy="1396"/>
          </a:xfrm>
        </p:grpSpPr>
        <p:pic>
          <p:nvPicPr>
            <p:cNvPr id="34839" name="Picture 5" descr="croplan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5" y="576"/>
              <a:ext cx="2784" cy="137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4840" name="Text Box 10"/>
            <p:cNvSpPr txBox="1">
              <a:spLocks noChangeArrowheads="1"/>
            </p:cNvSpPr>
            <p:nvPr/>
          </p:nvSpPr>
          <p:spPr bwMode="auto">
            <a:xfrm>
              <a:off x="3168" y="559"/>
              <a:ext cx="1776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cs typeface="+mn-cs"/>
                </a:rPr>
                <a:t>Croplands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750888" y="1752601"/>
            <a:ext cx="7250112" cy="2009775"/>
            <a:chOff x="586" y="941"/>
            <a:chExt cx="4608" cy="1363"/>
          </a:xfrm>
        </p:grpSpPr>
        <p:pic>
          <p:nvPicPr>
            <p:cNvPr id="34837" name="Picture 6" descr="pastur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6" y="942"/>
              <a:ext cx="2784" cy="13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4838" name="Text Box 11"/>
            <p:cNvSpPr txBox="1">
              <a:spLocks noChangeArrowheads="1"/>
            </p:cNvSpPr>
            <p:nvPr/>
          </p:nvSpPr>
          <p:spPr bwMode="auto">
            <a:xfrm>
              <a:off x="3418" y="941"/>
              <a:ext cx="17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cs typeface="+mn-cs"/>
                </a:rPr>
                <a:t>Pastures</a:t>
              </a: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965200" y="2133600"/>
            <a:ext cx="7264400" cy="1982788"/>
            <a:chOff x="807" y="1343"/>
            <a:chExt cx="4617" cy="1345"/>
          </a:xfrm>
        </p:grpSpPr>
        <p:pic>
          <p:nvPicPr>
            <p:cNvPr id="34835" name="Picture 7" descr="irrigatio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07" y="1343"/>
              <a:ext cx="2784" cy="13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4836" name="Text Box 12"/>
            <p:cNvSpPr txBox="1">
              <a:spLocks noChangeArrowheads="1"/>
            </p:cNvSpPr>
            <p:nvPr/>
          </p:nvSpPr>
          <p:spPr bwMode="auto">
            <a:xfrm>
              <a:off x="3648" y="1344"/>
              <a:ext cx="1776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cs typeface="+mn-cs"/>
                </a:rPr>
                <a:t>Irrigation</a:t>
              </a: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1200150" y="2498725"/>
            <a:ext cx="6267450" cy="1768475"/>
            <a:chOff x="1028" y="1666"/>
            <a:chExt cx="3984" cy="1200"/>
          </a:xfrm>
        </p:grpSpPr>
        <p:pic>
          <p:nvPicPr>
            <p:cNvPr id="34833" name="Picture 14" descr="rice"/>
            <p:cNvPicPr>
              <a:picLocks noChangeAspect="1" noChangeArrowheads="1"/>
            </p:cNvPicPr>
            <p:nvPr/>
          </p:nvPicPr>
          <p:blipFill>
            <a:blip r:embed="rId7" cstate="print"/>
            <a:srcRect l="3448" t="9149" r="3448" b="28311"/>
            <a:stretch>
              <a:fillRect/>
            </a:stretch>
          </p:blipFill>
          <p:spPr bwMode="auto">
            <a:xfrm>
              <a:off x="1028" y="1680"/>
              <a:ext cx="2784" cy="1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4834" name="Text Box 15"/>
            <p:cNvSpPr txBox="1">
              <a:spLocks noChangeArrowheads="1"/>
            </p:cNvSpPr>
            <p:nvPr/>
          </p:nvSpPr>
          <p:spPr bwMode="auto">
            <a:xfrm>
              <a:off x="3860" y="1666"/>
              <a:ext cx="1152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cs typeface="+mn-cs"/>
                </a:rPr>
                <a:t>Rice</a:t>
              </a:r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1371600" y="2819400"/>
            <a:ext cx="7213600" cy="1752600"/>
            <a:chOff x="1248" y="1890"/>
            <a:chExt cx="4585" cy="1189"/>
          </a:xfrm>
        </p:grpSpPr>
        <p:sp>
          <p:nvSpPr>
            <p:cNvPr id="34831" name="Text Box 13"/>
            <p:cNvSpPr txBox="1">
              <a:spLocks noChangeArrowheads="1"/>
            </p:cNvSpPr>
            <p:nvPr/>
          </p:nvSpPr>
          <p:spPr bwMode="auto">
            <a:xfrm>
              <a:off x="4057" y="1890"/>
              <a:ext cx="1776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cs typeface="+mn-cs"/>
                </a:rPr>
                <a:t>Tree &amp; bare cover</a:t>
              </a:r>
              <a:br>
                <a:rPr lang="en-US" b="1">
                  <a:solidFill>
                    <a:srgbClr val="000000"/>
                  </a:solidFill>
                  <a:cs typeface="+mn-cs"/>
                </a:rPr>
              </a:br>
              <a:r>
                <a:rPr lang="en-US" sz="1400">
                  <a:solidFill>
                    <a:srgbClr val="000000"/>
                  </a:solidFill>
                  <a:cs typeface="+mn-cs"/>
                </a:rPr>
                <a:t>(Vegetation Continuous Fields)</a:t>
              </a: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pic>
          <p:nvPicPr>
            <p:cNvPr id="34832" name="Picture 8" descr="MODIS-VC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48" y="1920"/>
              <a:ext cx="2784" cy="115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2072" name="AutoShape 24"/>
          <p:cNvSpPr>
            <a:spLocks/>
          </p:cNvSpPr>
          <p:nvPr/>
        </p:nvSpPr>
        <p:spPr bwMode="auto">
          <a:xfrm rot="-5400000">
            <a:off x="2862263" y="1947863"/>
            <a:ext cx="423862" cy="5738812"/>
          </a:xfrm>
          <a:prstGeom prst="leftBrace">
            <a:avLst>
              <a:gd name="adj1" fmla="val 105745"/>
              <a:gd name="adj2" fmla="val 49778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2230438" y="5257800"/>
            <a:ext cx="2265362" cy="990600"/>
          </a:xfrm>
          <a:prstGeom prst="rightArrowCallout">
            <a:avLst>
              <a:gd name="adj1" fmla="val 17287"/>
              <a:gd name="adj2" fmla="val 16042"/>
              <a:gd name="adj3" fmla="val 2265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/>
            <a:r>
              <a:rPr lang="en-US" b="1" i="1">
                <a:solidFill>
                  <a:srgbClr val="000000"/>
                </a:solidFill>
                <a:cs typeface="+mn-cs"/>
              </a:rPr>
              <a:t>Cluster</a:t>
            </a:r>
          </a:p>
          <a:p>
            <a:pPr algn="ctr"/>
            <a:r>
              <a:rPr lang="en-US" b="1" i="1">
                <a:solidFill>
                  <a:srgbClr val="000000"/>
                </a:solidFill>
                <a:cs typeface="+mn-cs"/>
              </a:rPr>
              <a:t>Analysis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4611688" y="4495800"/>
            <a:ext cx="4608512" cy="2176463"/>
            <a:chOff x="2880" y="2679"/>
            <a:chExt cx="2929" cy="1476"/>
          </a:xfrm>
        </p:grpSpPr>
        <p:pic>
          <p:nvPicPr>
            <p:cNvPr id="34829" name="Picture 1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880" y="3024"/>
              <a:ext cx="2784" cy="1131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4830" name="Text Box 28"/>
            <p:cNvSpPr txBox="1">
              <a:spLocks noChangeArrowheads="1"/>
            </p:cNvSpPr>
            <p:nvPr/>
          </p:nvSpPr>
          <p:spPr bwMode="auto">
            <a:xfrm>
              <a:off x="3823" y="2679"/>
              <a:ext cx="1986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000000"/>
                  </a:solidFill>
                  <a:cs typeface="+mn-cs"/>
                </a:rPr>
                <a:t>Anthropogenic Biomes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28600" y="177800"/>
            <a:ext cx="8610600" cy="590064"/>
          </a:xfrm>
          <a:prstGeom prst="rect">
            <a:avLst/>
          </a:prstGeom>
        </p:spPr>
        <p:txBody>
          <a:bodyPr lIns="91435" tIns="45718" rIns="91435" bIns="45718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cs typeface="+mn-cs"/>
              </a:rPr>
              <a:t>Anthropogenic Biomes</a:t>
            </a:r>
            <a:r>
              <a:rPr lang="en-US" sz="2800" b="1" dirty="0">
                <a:solidFill>
                  <a:srgbClr val="000000">
                    <a:lumMod val="85000"/>
                    <a:lumOff val="15000"/>
                  </a:srgbClr>
                </a:solidFill>
                <a:cs typeface="+mn-cs"/>
              </a:rPr>
              <a:t>: </a:t>
            </a:r>
            <a:r>
              <a:rPr lang="en-US" sz="2800" i="1" dirty="0">
                <a:solidFill>
                  <a:srgbClr val="000000">
                    <a:lumMod val="85000"/>
                    <a:lumOff val="15000"/>
                  </a:srgbClr>
                </a:solidFill>
                <a:cs typeface="+mn-cs"/>
              </a:rPr>
              <a:t>An Empirical Approach </a:t>
            </a:r>
          </a:p>
        </p:txBody>
      </p:sp>
      <p:sp>
        <p:nvSpPr>
          <p:cNvPr id="34828" name="Rectangle 140"/>
          <p:cNvSpPr>
            <a:spLocks noChangeArrowheads="1"/>
          </p:cNvSpPr>
          <p:nvPr/>
        </p:nvSpPr>
        <p:spPr bwMode="auto">
          <a:xfrm>
            <a:off x="152400" y="6477001"/>
            <a:ext cx="188912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en-US" sz="1200">
                <a:solidFill>
                  <a:srgbClr val="000000"/>
                </a:solidFill>
                <a:cs typeface="+mn-cs"/>
              </a:rPr>
              <a:t>Ellis &amp; Ramankutty, 2008</a:t>
            </a:r>
          </a:p>
        </p:txBody>
      </p:sp>
    </p:spTree>
    <p:extLst>
      <p:ext uri="{BB962C8B-B14F-4D97-AF65-F5344CB8AC3E}">
        <p14:creationId xmlns:p14="http://schemas.microsoft.com/office/powerpoint/2010/main" val="211650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2" grpId="0" animBg="1"/>
      <p:bldP spid="20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70" name="Picture 4"/>
          <p:cNvPicPr>
            <a:picLocks noChangeAspect="1" noChangeArrowheads="1"/>
          </p:cNvPicPr>
          <p:nvPr/>
        </p:nvPicPr>
        <p:blipFill>
          <a:blip r:embed="rId3" cstate="print"/>
          <a:srcRect b="9206"/>
          <a:stretch>
            <a:fillRect/>
          </a:stretch>
        </p:blipFill>
        <p:spPr bwMode="auto">
          <a:xfrm>
            <a:off x="761976" y="1466296"/>
            <a:ext cx="7680349" cy="348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22275" y="6296025"/>
            <a:ext cx="274638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en-US" sz="1200" kern="1100" dirty="0">
                <a:solidFill>
                  <a:srgbClr val="000000"/>
                </a:solidFill>
                <a:latin typeface="Tw Cen MT Condensed" pitchFamily="34" charset="0"/>
                <a:cs typeface="Arial" pitchFamily="34" charset="0"/>
              </a:rPr>
              <a:t>Urban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81000" y="6054725"/>
            <a:ext cx="730250" cy="182563"/>
            <a:chOff x="488196" y="5608320"/>
            <a:chExt cx="731004" cy="182880"/>
          </a:xfrm>
        </p:grpSpPr>
        <p:grpSp>
          <p:nvGrpSpPr>
            <p:cNvPr id="3" name="Group 100"/>
            <p:cNvGrpSpPr>
              <a:grpSpLocks/>
            </p:cNvGrpSpPr>
            <p:nvPr/>
          </p:nvGrpSpPr>
          <p:grpSpPr bwMode="auto">
            <a:xfrm>
              <a:off x="488196" y="5608320"/>
              <a:ext cx="365760" cy="182880"/>
              <a:chOff x="457200" y="5608320"/>
              <a:chExt cx="365760" cy="182880"/>
            </a:xfrm>
          </p:grpSpPr>
          <p:sp>
            <p:nvSpPr>
              <p:cNvPr id="31864" name="Rectangle 28"/>
              <p:cNvSpPr>
                <a:spLocks noChangeArrowheads="1"/>
              </p:cNvSpPr>
              <p:nvPr/>
            </p:nvSpPr>
            <p:spPr bwMode="auto">
              <a:xfrm>
                <a:off x="457200" y="5608320"/>
                <a:ext cx="365760" cy="182880"/>
              </a:xfrm>
              <a:prstGeom prst="rect">
                <a:avLst/>
              </a:prstGeom>
              <a:solidFill>
                <a:srgbClr val="A8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1865" name="Rectangle 29"/>
              <p:cNvSpPr>
                <a:spLocks noChangeArrowheads="1"/>
              </p:cNvSpPr>
              <p:nvPr/>
            </p:nvSpPr>
            <p:spPr bwMode="auto">
              <a:xfrm>
                <a:off x="457200" y="5608320"/>
                <a:ext cx="365760" cy="182880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4" name="Group 99"/>
            <p:cNvGrpSpPr>
              <a:grpSpLocks/>
            </p:cNvGrpSpPr>
            <p:nvPr/>
          </p:nvGrpSpPr>
          <p:grpSpPr bwMode="auto">
            <a:xfrm>
              <a:off x="853440" y="5608320"/>
              <a:ext cx="365760" cy="182880"/>
              <a:chOff x="1506537" y="5608320"/>
              <a:chExt cx="365760" cy="182880"/>
            </a:xfrm>
          </p:grpSpPr>
          <p:sp>
            <p:nvSpPr>
              <p:cNvPr id="31862" name="Rectangle 14"/>
              <p:cNvSpPr>
                <a:spLocks noChangeArrowheads="1"/>
              </p:cNvSpPr>
              <p:nvPr/>
            </p:nvSpPr>
            <p:spPr bwMode="auto">
              <a:xfrm>
                <a:off x="1506537" y="5608320"/>
                <a:ext cx="365760" cy="182880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1863" name="Rectangle 15"/>
              <p:cNvSpPr>
                <a:spLocks noChangeArrowheads="1"/>
              </p:cNvSpPr>
              <p:nvPr/>
            </p:nvSpPr>
            <p:spPr bwMode="auto">
              <a:xfrm>
                <a:off x="1506537" y="5608320"/>
                <a:ext cx="365760" cy="182880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685800" y="6296025"/>
            <a:ext cx="5397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lnSpc>
                <a:spcPts val="1000"/>
              </a:lnSpc>
              <a:defRPr/>
            </a:pPr>
            <a:r>
              <a:rPr lang="en-US" sz="1200" kern="1100" dirty="0">
                <a:solidFill>
                  <a:srgbClr val="000000"/>
                </a:solidFill>
                <a:latin typeface="Tw Cen MT Condensed" pitchFamily="34" charset="0"/>
                <a:cs typeface="Arial" pitchFamily="34" charset="0"/>
              </a:rPr>
              <a:t>Dense</a:t>
            </a:r>
          </a:p>
          <a:p>
            <a:pPr algn="ctr">
              <a:lnSpc>
                <a:spcPts val="1000"/>
              </a:lnSpc>
              <a:defRPr/>
            </a:pPr>
            <a:r>
              <a:rPr lang="en-US" sz="1200" kern="1100" dirty="0">
                <a:solidFill>
                  <a:srgbClr val="000000"/>
                </a:solidFill>
                <a:latin typeface="Tw Cen MT Condensed" pitchFamily="34" charset="0"/>
                <a:cs typeface="Arial" pitchFamily="34" charset="0"/>
              </a:rPr>
              <a:t>settlements</a:t>
            </a:r>
          </a:p>
        </p:txBody>
      </p:sp>
      <p:sp>
        <p:nvSpPr>
          <p:cNvPr id="31757" name="Rectangle 17"/>
          <p:cNvSpPr>
            <a:spLocks noChangeArrowheads="1"/>
          </p:cNvSpPr>
          <p:nvPr/>
        </p:nvSpPr>
        <p:spPr bwMode="auto">
          <a:xfrm>
            <a:off x="274638" y="5729288"/>
            <a:ext cx="1020762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2400" b="1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Dense </a:t>
            </a:r>
          </a:p>
          <a:p>
            <a:pPr algn="ctr">
              <a:lnSpc>
                <a:spcPts val="1100"/>
              </a:lnSpc>
            </a:pPr>
            <a:r>
              <a:rPr lang="en-US" sz="1600" b="1">
                <a:solidFill>
                  <a:srgbClr val="000000"/>
                </a:solidFill>
                <a:latin typeface="Calibri" pitchFamily="34" charset="0"/>
              </a:rPr>
              <a:t>Settlements</a:t>
            </a:r>
            <a:endParaRPr lang="en-US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3" name="Rectangle 20"/>
          <p:cNvSpPr>
            <a:spLocks noChangeArrowheads="1"/>
          </p:cNvSpPr>
          <p:nvPr/>
        </p:nvSpPr>
        <p:spPr bwMode="auto">
          <a:xfrm>
            <a:off x="7899400" y="6296025"/>
            <a:ext cx="493713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en-US" sz="1200" kern="1100" dirty="0">
                <a:solidFill>
                  <a:srgbClr val="000000"/>
                </a:solidFill>
                <a:latin typeface="Tw Cen MT Condensed" pitchFamily="34" charset="0"/>
                <a:cs typeface="Arial" pitchFamily="34" charset="0"/>
              </a:rPr>
              <a:t>Woodlands</a:t>
            </a: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8001000" y="6054725"/>
            <a:ext cx="731838" cy="182563"/>
            <a:chOff x="7863840" y="5608320"/>
            <a:chExt cx="731520" cy="182880"/>
          </a:xfrm>
        </p:grpSpPr>
        <p:grpSp>
          <p:nvGrpSpPr>
            <p:cNvPr id="6" name="Group 82"/>
            <p:cNvGrpSpPr>
              <a:grpSpLocks/>
            </p:cNvGrpSpPr>
            <p:nvPr/>
          </p:nvGrpSpPr>
          <p:grpSpPr bwMode="auto">
            <a:xfrm>
              <a:off x="7863840" y="5608320"/>
              <a:ext cx="365760" cy="182880"/>
              <a:chOff x="7078548" y="5608320"/>
              <a:chExt cx="365760" cy="182880"/>
            </a:xfrm>
          </p:grpSpPr>
          <p:sp>
            <p:nvSpPr>
              <p:cNvPr id="31858" name="Rectangle 18"/>
              <p:cNvSpPr>
                <a:spLocks noChangeArrowheads="1"/>
              </p:cNvSpPr>
              <p:nvPr/>
            </p:nvSpPr>
            <p:spPr bwMode="auto">
              <a:xfrm>
                <a:off x="7078548" y="5608320"/>
                <a:ext cx="365760" cy="182880"/>
              </a:xfrm>
              <a:prstGeom prst="rect">
                <a:avLst/>
              </a:prstGeom>
              <a:solidFill>
                <a:srgbClr val="DAF2E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1859" name="Rectangle 19"/>
              <p:cNvSpPr>
                <a:spLocks noChangeArrowheads="1"/>
              </p:cNvSpPr>
              <p:nvPr/>
            </p:nvSpPr>
            <p:spPr bwMode="auto">
              <a:xfrm>
                <a:off x="7078548" y="5608320"/>
                <a:ext cx="365760" cy="182880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7" name="Group 81"/>
            <p:cNvGrpSpPr>
              <a:grpSpLocks/>
            </p:cNvGrpSpPr>
            <p:nvPr/>
          </p:nvGrpSpPr>
          <p:grpSpPr bwMode="auto">
            <a:xfrm>
              <a:off x="8229600" y="5608320"/>
              <a:ext cx="365760" cy="182880"/>
              <a:chOff x="7291274" y="5608320"/>
              <a:chExt cx="365760" cy="182880"/>
            </a:xfrm>
          </p:grpSpPr>
          <p:sp>
            <p:nvSpPr>
              <p:cNvPr id="31856" name="Rectangle 21"/>
              <p:cNvSpPr>
                <a:spLocks noChangeArrowheads="1"/>
              </p:cNvSpPr>
              <p:nvPr/>
            </p:nvSpPr>
            <p:spPr bwMode="auto">
              <a:xfrm>
                <a:off x="7291274" y="5608320"/>
                <a:ext cx="365760" cy="182880"/>
              </a:xfrm>
              <a:prstGeom prst="rect">
                <a:avLst/>
              </a:prstGeom>
              <a:solidFill>
                <a:srgbClr val="E1E1E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1857" name="Rectangle 22"/>
              <p:cNvSpPr>
                <a:spLocks noChangeArrowheads="1"/>
              </p:cNvSpPr>
              <p:nvPr/>
            </p:nvSpPr>
            <p:spPr bwMode="auto">
              <a:xfrm>
                <a:off x="7291274" y="5608320"/>
                <a:ext cx="365760" cy="182880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42" name="Rectangle 23"/>
          <p:cNvSpPr>
            <a:spLocks noChangeArrowheads="1"/>
          </p:cNvSpPr>
          <p:nvPr/>
        </p:nvSpPr>
        <p:spPr bwMode="auto">
          <a:xfrm>
            <a:off x="8458200" y="6296025"/>
            <a:ext cx="401638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en-US" sz="1200" kern="1100" dirty="0">
                <a:solidFill>
                  <a:srgbClr val="000000"/>
                </a:solidFill>
                <a:latin typeface="Tw Cen MT Condensed" pitchFamily="34" charset="0"/>
                <a:cs typeface="Arial" pitchFamily="34" charset="0"/>
              </a:rPr>
              <a:t>Treeless</a:t>
            </a:r>
          </a:p>
          <a:p>
            <a:pPr>
              <a:lnSpc>
                <a:spcPts val="1000"/>
              </a:lnSpc>
              <a:defRPr/>
            </a:pPr>
            <a:r>
              <a:rPr lang="en-US" sz="1200" kern="1100" dirty="0">
                <a:solidFill>
                  <a:srgbClr val="000000"/>
                </a:solidFill>
                <a:latin typeface="Tw Cen MT Condensed" pitchFamily="34" charset="0"/>
                <a:cs typeface="Arial" pitchFamily="34" charset="0"/>
              </a:rPr>
              <a:t>&amp; Barren</a:t>
            </a:r>
          </a:p>
        </p:txBody>
      </p:sp>
      <p:sp>
        <p:nvSpPr>
          <p:cNvPr id="31761" name="Rectangle 26"/>
          <p:cNvSpPr>
            <a:spLocks noChangeArrowheads="1"/>
          </p:cNvSpPr>
          <p:nvPr/>
        </p:nvSpPr>
        <p:spPr bwMode="auto">
          <a:xfrm>
            <a:off x="7748588" y="5715000"/>
            <a:ext cx="1062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Wildlands</a:t>
            </a:r>
            <a:endParaRPr lang="en-US" sz="200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8" name="Group 43"/>
          <p:cNvGrpSpPr>
            <a:grpSpLocks/>
          </p:cNvGrpSpPr>
          <p:nvPr/>
        </p:nvGrpSpPr>
        <p:grpSpPr bwMode="auto">
          <a:xfrm>
            <a:off x="6081713" y="6054725"/>
            <a:ext cx="1462087" cy="182563"/>
            <a:chOff x="6137758" y="5608320"/>
            <a:chExt cx="1461578" cy="182880"/>
          </a:xfrm>
        </p:grpSpPr>
        <p:grpSp>
          <p:nvGrpSpPr>
            <p:cNvPr id="9" name="Group 87"/>
            <p:cNvGrpSpPr>
              <a:grpSpLocks/>
            </p:cNvGrpSpPr>
            <p:nvPr/>
          </p:nvGrpSpPr>
          <p:grpSpPr bwMode="auto">
            <a:xfrm>
              <a:off x="6137758" y="5608320"/>
              <a:ext cx="365760" cy="182880"/>
              <a:chOff x="5772697" y="5608320"/>
              <a:chExt cx="365760" cy="182880"/>
            </a:xfrm>
          </p:grpSpPr>
          <p:sp>
            <p:nvSpPr>
              <p:cNvPr id="31852" name="Rectangle 30"/>
              <p:cNvSpPr>
                <a:spLocks noChangeArrowheads="1"/>
              </p:cNvSpPr>
              <p:nvPr/>
            </p:nvSpPr>
            <p:spPr bwMode="auto">
              <a:xfrm>
                <a:off x="5772697" y="5608320"/>
                <a:ext cx="365760" cy="182880"/>
              </a:xfrm>
              <a:prstGeom prst="rect">
                <a:avLst/>
              </a:prstGeom>
              <a:solidFill>
                <a:srgbClr val="38A8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1853" name="Rectangle 31"/>
              <p:cNvSpPr>
                <a:spLocks noChangeArrowheads="1"/>
              </p:cNvSpPr>
              <p:nvPr/>
            </p:nvSpPr>
            <p:spPr bwMode="auto">
              <a:xfrm>
                <a:off x="5772697" y="5608320"/>
                <a:ext cx="365760" cy="182880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0" name="Group 86"/>
            <p:cNvGrpSpPr>
              <a:grpSpLocks/>
            </p:cNvGrpSpPr>
            <p:nvPr/>
          </p:nvGrpSpPr>
          <p:grpSpPr bwMode="auto">
            <a:xfrm>
              <a:off x="6502400" y="5608320"/>
              <a:ext cx="365760" cy="182880"/>
              <a:chOff x="5985422" y="5608320"/>
              <a:chExt cx="365760" cy="182880"/>
            </a:xfrm>
          </p:grpSpPr>
          <p:sp>
            <p:nvSpPr>
              <p:cNvPr id="31850" name="Rectangle 33"/>
              <p:cNvSpPr>
                <a:spLocks noChangeArrowheads="1"/>
              </p:cNvSpPr>
              <p:nvPr/>
            </p:nvSpPr>
            <p:spPr bwMode="auto">
              <a:xfrm>
                <a:off x="5985422" y="5608320"/>
                <a:ext cx="365760" cy="182880"/>
              </a:xfrm>
              <a:prstGeom prst="rect">
                <a:avLst/>
              </a:prstGeom>
              <a:solidFill>
                <a:srgbClr val="A5F57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1851" name="Rectangle 34"/>
              <p:cNvSpPr>
                <a:spLocks noChangeArrowheads="1"/>
              </p:cNvSpPr>
              <p:nvPr/>
            </p:nvSpPr>
            <p:spPr bwMode="auto">
              <a:xfrm>
                <a:off x="5985422" y="5608320"/>
                <a:ext cx="365760" cy="182880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1" name="Group 85"/>
            <p:cNvGrpSpPr>
              <a:grpSpLocks/>
            </p:cNvGrpSpPr>
            <p:nvPr/>
          </p:nvGrpSpPr>
          <p:grpSpPr bwMode="auto">
            <a:xfrm>
              <a:off x="6867042" y="5608320"/>
              <a:ext cx="365760" cy="182880"/>
              <a:chOff x="6194972" y="5608320"/>
              <a:chExt cx="365760" cy="182880"/>
            </a:xfrm>
          </p:grpSpPr>
          <p:sp>
            <p:nvSpPr>
              <p:cNvPr id="31848" name="Rectangle 36"/>
              <p:cNvSpPr>
                <a:spLocks noChangeArrowheads="1"/>
              </p:cNvSpPr>
              <p:nvPr/>
            </p:nvSpPr>
            <p:spPr bwMode="auto">
              <a:xfrm>
                <a:off x="6194972" y="5608320"/>
                <a:ext cx="365760" cy="182880"/>
              </a:xfrm>
              <a:prstGeom prst="rect">
                <a:avLst/>
              </a:prstGeom>
              <a:solidFill>
                <a:srgbClr val="D3FFB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1849" name="Rectangle 37"/>
              <p:cNvSpPr>
                <a:spLocks noChangeArrowheads="1"/>
              </p:cNvSpPr>
              <p:nvPr/>
            </p:nvSpPr>
            <p:spPr bwMode="auto">
              <a:xfrm>
                <a:off x="6194972" y="5608320"/>
                <a:ext cx="365760" cy="182880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2" name="Group 83"/>
            <p:cNvGrpSpPr>
              <a:grpSpLocks/>
            </p:cNvGrpSpPr>
            <p:nvPr/>
          </p:nvGrpSpPr>
          <p:grpSpPr bwMode="auto">
            <a:xfrm>
              <a:off x="7233576" y="5608320"/>
              <a:ext cx="365760" cy="182880"/>
              <a:chOff x="6406110" y="5608320"/>
              <a:chExt cx="365760" cy="182880"/>
            </a:xfrm>
          </p:grpSpPr>
          <p:sp>
            <p:nvSpPr>
              <p:cNvPr id="31846" name="Rectangle 39"/>
              <p:cNvSpPr>
                <a:spLocks noChangeArrowheads="1"/>
              </p:cNvSpPr>
              <p:nvPr/>
            </p:nvSpPr>
            <p:spPr bwMode="auto">
              <a:xfrm>
                <a:off x="6406110" y="5608320"/>
                <a:ext cx="365760" cy="182880"/>
              </a:xfrm>
              <a:prstGeom prst="rect">
                <a:avLst/>
              </a:prstGeom>
              <a:solidFill>
                <a:srgbClr val="B2B2B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1847" name="Rectangle 40"/>
              <p:cNvSpPr>
                <a:spLocks noChangeArrowheads="1"/>
              </p:cNvSpPr>
              <p:nvPr/>
            </p:nvSpPr>
            <p:spPr bwMode="auto">
              <a:xfrm>
                <a:off x="6406110" y="5608320"/>
                <a:ext cx="365760" cy="182880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31763" name="Rectangle 41"/>
          <p:cNvSpPr>
            <a:spLocks noChangeArrowheads="1"/>
          </p:cNvSpPr>
          <p:nvPr/>
        </p:nvSpPr>
        <p:spPr bwMode="auto">
          <a:xfrm>
            <a:off x="6096000" y="5715000"/>
            <a:ext cx="128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Seminatural</a:t>
            </a:r>
            <a:endParaRPr lang="en-US" sz="2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1764" name="Rectangle 42"/>
          <p:cNvSpPr>
            <a:spLocks noChangeArrowheads="1"/>
          </p:cNvSpPr>
          <p:nvPr/>
        </p:nvSpPr>
        <p:spPr bwMode="auto">
          <a:xfrm>
            <a:off x="4484688" y="5715000"/>
            <a:ext cx="1225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Rangelands</a:t>
            </a:r>
            <a:endParaRPr lang="en-US" sz="200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13" name="Group 58"/>
          <p:cNvGrpSpPr>
            <a:grpSpLocks/>
          </p:cNvGrpSpPr>
          <p:nvPr/>
        </p:nvGrpSpPr>
        <p:grpSpPr bwMode="auto">
          <a:xfrm>
            <a:off x="4560888" y="6054725"/>
            <a:ext cx="1096962" cy="182563"/>
            <a:chOff x="4841928" y="5608320"/>
            <a:chExt cx="1096764" cy="182880"/>
          </a:xfrm>
        </p:grpSpPr>
        <p:grpSp>
          <p:nvGrpSpPr>
            <p:cNvPr id="14" name="Group 90"/>
            <p:cNvGrpSpPr>
              <a:grpSpLocks/>
            </p:cNvGrpSpPr>
            <p:nvPr/>
          </p:nvGrpSpPr>
          <p:grpSpPr bwMode="auto">
            <a:xfrm>
              <a:off x="4841928" y="5608320"/>
              <a:ext cx="365760" cy="182880"/>
              <a:chOff x="4697972" y="5608320"/>
              <a:chExt cx="365760" cy="182880"/>
            </a:xfrm>
          </p:grpSpPr>
          <p:sp>
            <p:nvSpPr>
              <p:cNvPr id="31840" name="Rectangle 43"/>
              <p:cNvSpPr>
                <a:spLocks noChangeArrowheads="1"/>
              </p:cNvSpPr>
              <p:nvPr/>
            </p:nvSpPr>
            <p:spPr bwMode="auto">
              <a:xfrm>
                <a:off x="4697972" y="5608320"/>
                <a:ext cx="365760" cy="182880"/>
              </a:xfrm>
              <a:prstGeom prst="rect">
                <a:avLst/>
              </a:prstGeom>
              <a:solidFill>
                <a:srgbClr val="E698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1841" name="Rectangle 44"/>
              <p:cNvSpPr>
                <a:spLocks noChangeArrowheads="1"/>
              </p:cNvSpPr>
              <p:nvPr/>
            </p:nvSpPr>
            <p:spPr bwMode="auto">
              <a:xfrm>
                <a:off x="4697972" y="5608320"/>
                <a:ext cx="365760" cy="182880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5" name="Group 89"/>
            <p:cNvGrpSpPr>
              <a:grpSpLocks/>
            </p:cNvGrpSpPr>
            <p:nvPr/>
          </p:nvGrpSpPr>
          <p:grpSpPr bwMode="auto">
            <a:xfrm>
              <a:off x="5207000" y="5608320"/>
              <a:ext cx="365760" cy="182880"/>
              <a:chOff x="4910697" y="5608320"/>
              <a:chExt cx="365760" cy="182880"/>
            </a:xfrm>
          </p:grpSpPr>
          <p:sp>
            <p:nvSpPr>
              <p:cNvPr id="31838" name="Rectangle 46"/>
              <p:cNvSpPr>
                <a:spLocks noChangeArrowheads="1"/>
              </p:cNvSpPr>
              <p:nvPr/>
            </p:nvSpPr>
            <p:spPr bwMode="auto">
              <a:xfrm>
                <a:off x="4910697" y="5608320"/>
                <a:ext cx="365760" cy="182880"/>
              </a:xfrm>
              <a:prstGeom prst="rect">
                <a:avLst/>
              </a:prstGeom>
              <a:solidFill>
                <a:srgbClr val="FFD37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1839" name="Rectangle 47"/>
              <p:cNvSpPr>
                <a:spLocks noChangeArrowheads="1"/>
              </p:cNvSpPr>
              <p:nvPr/>
            </p:nvSpPr>
            <p:spPr bwMode="auto">
              <a:xfrm>
                <a:off x="4910697" y="5608320"/>
                <a:ext cx="365760" cy="182880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6" name="Group 88"/>
            <p:cNvGrpSpPr>
              <a:grpSpLocks/>
            </p:cNvGrpSpPr>
            <p:nvPr/>
          </p:nvGrpSpPr>
          <p:grpSpPr bwMode="auto">
            <a:xfrm>
              <a:off x="5572932" y="5608320"/>
              <a:ext cx="365760" cy="182880"/>
              <a:chOff x="5121836" y="5608320"/>
              <a:chExt cx="365760" cy="182880"/>
            </a:xfrm>
          </p:grpSpPr>
          <p:sp>
            <p:nvSpPr>
              <p:cNvPr id="31836" name="Rectangle 49"/>
              <p:cNvSpPr>
                <a:spLocks noChangeArrowheads="1"/>
              </p:cNvSpPr>
              <p:nvPr/>
            </p:nvSpPr>
            <p:spPr bwMode="auto">
              <a:xfrm>
                <a:off x="5121836" y="5608320"/>
                <a:ext cx="365760" cy="182880"/>
              </a:xfrm>
              <a:prstGeom prst="rect">
                <a:avLst/>
              </a:prstGeom>
              <a:solidFill>
                <a:srgbClr val="FFEBA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1837" name="Rectangle 50"/>
              <p:cNvSpPr>
                <a:spLocks noChangeArrowheads="1"/>
              </p:cNvSpPr>
              <p:nvPr/>
            </p:nvSpPr>
            <p:spPr bwMode="auto">
              <a:xfrm>
                <a:off x="5121836" y="5608320"/>
                <a:ext cx="365760" cy="182880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69" name="Rectangle 53"/>
          <p:cNvSpPr>
            <a:spLocks noChangeArrowheads="1"/>
          </p:cNvSpPr>
          <p:nvPr/>
        </p:nvSpPr>
        <p:spPr bwMode="auto">
          <a:xfrm>
            <a:off x="3048000" y="6296025"/>
            <a:ext cx="503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en-US" sz="1200" kern="1100" dirty="0">
                <a:solidFill>
                  <a:srgbClr val="000000"/>
                </a:solidFill>
                <a:latin typeface="Tw Cen MT Condensed" pitchFamily="34" charset="0"/>
                <a:cs typeface="Arial" pitchFamily="34" charset="0"/>
              </a:rPr>
              <a:t>Residential</a:t>
            </a:r>
          </a:p>
        </p:txBody>
      </p:sp>
      <p:sp>
        <p:nvSpPr>
          <p:cNvPr id="70" name="Rectangle 60"/>
          <p:cNvSpPr>
            <a:spLocks noChangeArrowheads="1"/>
          </p:cNvSpPr>
          <p:nvPr/>
        </p:nvSpPr>
        <p:spPr bwMode="auto">
          <a:xfrm>
            <a:off x="3630613" y="6296025"/>
            <a:ext cx="452437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en-US" sz="1200" kern="1100" dirty="0">
                <a:solidFill>
                  <a:srgbClr val="000000"/>
                </a:solidFill>
                <a:latin typeface="Tw Cen MT Condensed" pitchFamily="34" charset="0"/>
                <a:cs typeface="Arial" pitchFamily="34" charset="0"/>
              </a:rPr>
              <a:t>Populated</a:t>
            </a:r>
          </a:p>
        </p:txBody>
      </p:sp>
      <p:grpSp>
        <p:nvGrpSpPr>
          <p:cNvPr id="17" name="Group 70"/>
          <p:cNvGrpSpPr>
            <a:grpSpLocks/>
          </p:cNvGrpSpPr>
          <p:nvPr/>
        </p:nvGrpSpPr>
        <p:grpSpPr bwMode="auto">
          <a:xfrm>
            <a:off x="2932113" y="6054725"/>
            <a:ext cx="1462087" cy="182563"/>
            <a:chOff x="3114900" y="5608320"/>
            <a:chExt cx="1461234" cy="182880"/>
          </a:xfrm>
        </p:grpSpPr>
        <p:grpSp>
          <p:nvGrpSpPr>
            <p:cNvPr id="18" name="Group 94"/>
            <p:cNvGrpSpPr>
              <a:grpSpLocks/>
            </p:cNvGrpSpPr>
            <p:nvPr/>
          </p:nvGrpSpPr>
          <p:grpSpPr bwMode="auto">
            <a:xfrm>
              <a:off x="3114900" y="5608320"/>
              <a:ext cx="365760" cy="182880"/>
              <a:chOff x="3408716" y="5608320"/>
              <a:chExt cx="365760" cy="182880"/>
            </a:xfrm>
          </p:grpSpPr>
          <p:sp>
            <p:nvSpPr>
              <p:cNvPr id="31831" name="Rectangle 54"/>
              <p:cNvSpPr>
                <a:spLocks noChangeArrowheads="1"/>
              </p:cNvSpPr>
              <p:nvPr/>
            </p:nvSpPr>
            <p:spPr bwMode="auto">
              <a:xfrm>
                <a:off x="3408716" y="5608320"/>
                <a:ext cx="365760" cy="182880"/>
              </a:xfrm>
              <a:prstGeom prst="rect">
                <a:avLst/>
              </a:prstGeom>
              <a:solidFill>
                <a:srgbClr val="00FFC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1832" name="Rectangle 55"/>
              <p:cNvSpPr>
                <a:spLocks noChangeArrowheads="1"/>
              </p:cNvSpPr>
              <p:nvPr/>
            </p:nvSpPr>
            <p:spPr bwMode="auto">
              <a:xfrm>
                <a:off x="3408716" y="5608320"/>
                <a:ext cx="365760" cy="182880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9" name="Group 93"/>
            <p:cNvGrpSpPr>
              <a:grpSpLocks/>
            </p:cNvGrpSpPr>
            <p:nvPr/>
          </p:nvGrpSpPr>
          <p:grpSpPr bwMode="auto">
            <a:xfrm>
              <a:off x="3479800" y="5608320"/>
              <a:ext cx="365760" cy="182880"/>
              <a:chOff x="3621442" y="5608320"/>
              <a:chExt cx="365760" cy="182880"/>
            </a:xfrm>
          </p:grpSpPr>
          <p:sp>
            <p:nvSpPr>
              <p:cNvPr id="31829" name="Rectangle 56"/>
              <p:cNvSpPr>
                <a:spLocks noChangeArrowheads="1"/>
              </p:cNvSpPr>
              <p:nvPr/>
            </p:nvSpPr>
            <p:spPr bwMode="auto">
              <a:xfrm>
                <a:off x="3621442" y="5608320"/>
                <a:ext cx="365760" cy="182880"/>
              </a:xfrm>
              <a:prstGeom prst="rect">
                <a:avLst/>
              </a:prstGeom>
              <a:solidFill>
                <a:srgbClr val="E6E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1830" name="Rectangle 57"/>
              <p:cNvSpPr>
                <a:spLocks noChangeArrowheads="1"/>
              </p:cNvSpPr>
              <p:nvPr/>
            </p:nvSpPr>
            <p:spPr bwMode="auto">
              <a:xfrm>
                <a:off x="3621442" y="5608320"/>
                <a:ext cx="365760" cy="182880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20" name="Group 92"/>
            <p:cNvGrpSpPr>
              <a:grpSpLocks/>
            </p:cNvGrpSpPr>
            <p:nvPr/>
          </p:nvGrpSpPr>
          <p:grpSpPr bwMode="auto">
            <a:xfrm>
              <a:off x="3844442" y="5608320"/>
              <a:ext cx="365760" cy="182880"/>
              <a:chOff x="3830991" y="5608320"/>
              <a:chExt cx="365760" cy="182880"/>
            </a:xfrm>
          </p:grpSpPr>
          <p:sp>
            <p:nvSpPr>
              <p:cNvPr id="31827" name="Rectangle 58"/>
              <p:cNvSpPr>
                <a:spLocks noChangeArrowheads="1"/>
              </p:cNvSpPr>
              <p:nvPr/>
            </p:nvSpPr>
            <p:spPr bwMode="auto">
              <a:xfrm>
                <a:off x="3830991" y="5608320"/>
                <a:ext cx="365760" cy="182880"/>
              </a:xfrm>
              <a:prstGeom prst="rect">
                <a:avLst/>
              </a:prstGeom>
              <a:solidFill>
                <a:srgbClr val="FFFF7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1828" name="Rectangle 59"/>
              <p:cNvSpPr>
                <a:spLocks noChangeArrowheads="1"/>
              </p:cNvSpPr>
              <p:nvPr/>
            </p:nvSpPr>
            <p:spPr bwMode="auto">
              <a:xfrm>
                <a:off x="3830991" y="5608320"/>
                <a:ext cx="365760" cy="182880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21" name="Group 91"/>
            <p:cNvGrpSpPr>
              <a:grpSpLocks/>
            </p:cNvGrpSpPr>
            <p:nvPr/>
          </p:nvGrpSpPr>
          <p:grpSpPr bwMode="auto">
            <a:xfrm>
              <a:off x="4210374" y="5608320"/>
              <a:ext cx="365760" cy="182880"/>
              <a:chOff x="4042129" y="5608320"/>
              <a:chExt cx="365760" cy="182880"/>
            </a:xfrm>
          </p:grpSpPr>
          <p:sp>
            <p:nvSpPr>
              <p:cNvPr id="31825" name="Rectangle 61"/>
              <p:cNvSpPr>
                <a:spLocks noChangeArrowheads="1"/>
              </p:cNvSpPr>
              <p:nvPr/>
            </p:nvSpPr>
            <p:spPr bwMode="auto">
              <a:xfrm>
                <a:off x="4042129" y="5608320"/>
                <a:ext cx="365760" cy="182880"/>
              </a:xfrm>
              <a:prstGeom prst="rect">
                <a:avLst/>
              </a:prstGeom>
              <a:solidFill>
                <a:srgbClr val="FFFFB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1826" name="Rectangle 62"/>
              <p:cNvSpPr>
                <a:spLocks noChangeArrowheads="1"/>
              </p:cNvSpPr>
              <p:nvPr/>
            </p:nvSpPr>
            <p:spPr bwMode="auto">
              <a:xfrm>
                <a:off x="4042129" y="5608320"/>
                <a:ext cx="365760" cy="182880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84" name="Rectangle 63"/>
          <p:cNvSpPr>
            <a:spLocks noChangeArrowheads="1"/>
          </p:cNvSpPr>
          <p:nvPr/>
        </p:nvSpPr>
        <p:spPr bwMode="auto">
          <a:xfrm>
            <a:off x="4043363" y="6465888"/>
            <a:ext cx="368300" cy="12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en-US" sz="1200" kern="1100" dirty="0">
                <a:solidFill>
                  <a:srgbClr val="000000"/>
                </a:solidFill>
                <a:latin typeface="Tw Cen MT Condensed" pitchFamily="34" charset="0"/>
                <a:cs typeface="Arial" pitchFamily="34" charset="0"/>
              </a:rPr>
              <a:t>Remote </a:t>
            </a:r>
          </a:p>
        </p:txBody>
      </p:sp>
      <p:sp>
        <p:nvSpPr>
          <p:cNvPr id="31770" name="Rectangle 64"/>
          <p:cNvSpPr>
            <a:spLocks noChangeArrowheads="1"/>
          </p:cNvSpPr>
          <p:nvPr/>
        </p:nvSpPr>
        <p:spPr bwMode="auto">
          <a:xfrm>
            <a:off x="3095625" y="5715000"/>
            <a:ext cx="1068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Croplands</a:t>
            </a:r>
            <a:endParaRPr lang="en-US" sz="2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6" name="Rectangle 69"/>
          <p:cNvSpPr>
            <a:spLocks noChangeArrowheads="1"/>
          </p:cNvSpPr>
          <p:nvPr/>
        </p:nvSpPr>
        <p:spPr bwMode="auto">
          <a:xfrm>
            <a:off x="1371600" y="6296025"/>
            <a:ext cx="182563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en-US" sz="1200" kern="1100" dirty="0">
                <a:solidFill>
                  <a:srgbClr val="000000"/>
                </a:solidFill>
                <a:latin typeface="Tw Cen MT Condensed" pitchFamily="34" charset="0"/>
                <a:cs typeface="Arial" pitchFamily="34" charset="0"/>
              </a:rPr>
              <a:t>Rice</a:t>
            </a:r>
          </a:p>
        </p:txBody>
      </p:sp>
      <p:sp>
        <p:nvSpPr>
          <p:cNvPr id="87" name="Rectangle 72"/>
          <p:cNvSpPr>
            <a:spLocks noChangeArrowheads="1"/>
          </p:cNvSpPr>
          <p:nvPr/>
        </p:nvSpPr>
        <p:spPr bwMode="auto">
          <a:xfrm>
            <a:off x="2819400" y="6530975"/>
            <a:ext cx="404813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en-US" sz="1200" kern="1100" dirty="0">
                <a:solidFill>
                  <a:srgbClr val="000000"/>
                </a:solidFill>
                <a:latin typeface="Tw Cen MT Condensed" pitchFamily="34" charset="0"/>
                <a:cs typeface="Arial" pitchFamily="34" charset="0"/>
              </a:rPr>
              <a:t>Irrigated</a:t>
            </a:r>
          </a:p>
        </p:txBody>
      </p:sp>
      <p:sp>
        <p:nvSpPr>
          <p:cNvPr id="88" name="Rectangle 73"/>
          <p:cNvSpPr>
            <a:spLocks noChangeArrowheads="1"/>
          </p:cNvSpPr>
          <p:nvPr/>
        </p:nvSpPr>
        <p:spPr bwMode="auto">
          <a:xfrm>
            <a:off x="2036763" y="6296025"/>
            <a:ext cx="341312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en-US" sz="1200" kern="1100" dirty="0" err="1">
                <a:solidFill>
                  <a:srgbClr val="000000"/>
                </a:solidFill>
                <a:latin typeface="Tw Cen MT Condensed" pitchFamily="34" charset="0"/>
                <a:cs typeface="Arial" pitchFamily="34" charset="0"/>
              </a:rPr>
              <a:t>Rainfed</a:t>
            </a:r>
            <a:endParaRPr lang="en-US" sz="1200" kern="1100" dirty="0">
              <a:solidFill>
                <a:srgbClr val="000000"/>
              </a:solidFill>
              <a:latin typeface="Tw Cen MT Condensed" pitchFamily="34" charset="0"/>
              <a:cs typeface="Arial" pitchFamily="34" charset="0"/>
            </a:endParaRPr>
          </a:p>
        </p:txBody>
      </p:sp>
      <p:grpSp>
        <p:nvGrpSpPr>
          <p:cNvPr id="22" name="Group 88"/>
          <p:cNvGrpSpPr>
            <a:grpSpLocks/>
          </p:cNvGrpSpPr>
          <p:nvPr/>
        </p:nvGrpSpPr>
        <p:grpSpPr bwMode="auto">
          <a:xfrm>
            <a:off x="1295400" y="6054725"/>
            <a:ext cx="1462088" cy="182563"/>
            <a:chOff x="1519436" y="5608320"/>
            <a:chExt cx="1462524" cy="182880"/>
          </a:xfrm>
        </p:grpSpPr>
        <p:grpSp>
          <p:nvGrpSpPr>
            <p:cNvPr id="24" name="Group 96"/>
            <p:cNvGrpSpPr>
              <a:grpSpLocks/>
            </p:cNvGrpSpPr>
            <p:nvPr/>
          </p:nvGrpSpPr>
          <p:grpSpPr bwMode="auto">
            <a:xfrm>
              <a:off x="2250870" y="5608320"/>
              <a:ext cx="365760" cy="182880"/>
              <a:chOff x="2549414" y="5608320"/>
              <a:chExt cx="365760" cy="182880"/>
            </a:xfrm>
          </p:grpSpPr>
          <p:sp>
            <p:nvSpPr>
              <p:cNvPr id="31819" name="Rectangle 65"/>
              <p:cNvSpPr>
                <a:spLocks noChangeArrowheads="1"/>
              </p:cNvSpPr>
              <p:nvPr/>
            </p:nvSpPr>
            <p:spPr bwMode="auto">
              <a:xfrm>
                <a:off x="2549414" y="5608320"/>
                <a:ext cx="365760" cy="182880"/>
              </a:xfrm>
              <a:prstGeom prst="rect">
                <a:avLst/>
              </a:prstGeom>
              <a:solidFill>
                <a:srgbClr val="A900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1820" name="Rectangle 66"/>
              <p:cNvSpPr>
                <a:spLocks noChangeArrowheads="1"/>
              </p:cNvSpPr>
              <p:nvPr/>
            </p:nvSpPr>
            <p:spPr bwMode="auto">
              <a:xfrm>
                <a:off x="2549414" y="5608320"/>
                <a:ext cx="365760" cy="182880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25" name="Group 98"/>
            <p:cNvGrpSpPr>
              <a:grpSpLocks/>
            </p:cNvGrpSpPr>
            <p:nvPr/>
          </p:nvGrpSpPr>
          <p:grpSpPr bwMode="auto">
            <a:xfrm>
              <a:off x="1519436" y="5608320"/>
              <a:ext cx="365760" cy="182880"/>
              <a:chOff x="2127139" y="5608320"/>
              <a:chExt cx="365760" cy="182880"/>
            </a:xfrm>
          </p:grpSpPr>
          <p:sp>
            <p:nvSpPr>
              <p:cNvPr id="31817" name="Rectangle 67"/>
              <p:cNvSpPr>
                <a:spLocks noChangeArrowheads="1"/>
              </p:cNvSpPr>
              <p:nvPr/>
            </p:nvSpPr>
            <p:spPr bwMode="auto">
              <a:xfrm>
                <a:off x="2127139" y="5608320"/>
                <a:ext cx="365760" cy="182880"/>
              </a:xfrm>
              <a:prstGeom prst="rect">
                <a:avLst/>
              </a:prstGeom>
              <a:solidFill>
                <a:srgbClr val="007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1818" name="Rectangle 68"/>
              <p:cNvSpPr>
                <a:spLocks noChangeArrowheads="1"/>
              </p:cNvSpPr>
              <p:nvPr/>
            </p:nvSpPr>
            <p:spPr bwMode="auto">
              <a:xfrm>
                <a:off x="2127139" y="5608320"/>
                <a:ext cx="365760" cy="182880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26" name="Group 97"/>
            <p:cNvGrpSpPr>
              <a:grpSpLocks/>
            </p:cNvGrpSpPr>
            <p:nvPr/>
          </p:nvGrpSpPr>
          <p:grpSpPr bwMode="auto">
            <a:xfrm>
              <a:off x="1884078" y="5608320"/>
              <a:ext cx="365760" cy="182880"/>
              <a:chOff x="2338277" y="5608320"/>
              <a:chExt cx="365760" cy="182880"/>
            </a:xfrm>
          </p:grpSpPr>
          <p:sp>
            <p:nvSpPr>
              <p:cNvPr id="31815" name="Rectangle 70"/>
              <p:cNvSpPr>
                <a:spLocks noChangeArrowheads="1"/>
              </p:cNvSpPr>
              <p:nvPr/>
            </p:nvSpPr>
            <p:spPr bwMode="auto">
              <a:xfrm>
                <a:off x="2338277" y="5608320"/>
                <a:ext cx="365760" cy="182880"/>
              </a:xfrm>
              <a:prstGeom prst="rect">
                <a:avLst/>
              </a:prstGeom>
              <a:solidFill>
                <a:srgbClr val="00A9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1816" name="Rectangle 71"/>
              <p:cNvSpPr>
                <a:spLocks noChangeArrowheads="1"/>
              </p:cNvSpPr>
              <p:nvPr/>
            </p:nvSpPr>
            <p:spPr bwMode="auto">
              <a:xfrm>
                <a:off x="2338277" y="5608320"/>
                <a:ext cx="365760" cy="182880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27" name="Group 95"/>
            <p:cNvGrpSpPr>
              <a:grpSpLocks/>
            </p:cNvGrpSpPr>
            <p:nvPr/>
          </p:nvGrpSpPr>
          <p:grpSpPr bwMode="auto">
            <a:xfrm>
              <a:off x="2616200" y="5608320"/>
              <a:ext cx="365760" cy="182880"/>
              <a:chOff x="2760552" y="5608320"/>
              <a:chExt cx="365760" cy="182880"/>
            </a:xfrm>
          </p:grpSpPr>
          <p:sp>
            <p:nvSpPr>
              <p:cNvPr id="31813" name="Rectangle 74"/>
              <p:cNvSpPr>
                <a:spLocks noChangeArrowheads="1"/>
              </p:cNvSpPr>
              <p:nvPr/>
            </p:nvSpPr>
            <p:spPr bwMode="auto">
              <a:xfrm>
                <a:off x="2760552" y="5608320"/>
                <a:ext cx="365760" cy="182880"/>
              </a:xfrm>
              <a:prstGeom prst="rect">
                <a:avLst/>
              </a:prstGeom>
              <a:solidFill>
                <a:srgbClr val="FF73D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1814" name="Rectangle 75"/>
              <p:cNvSpPr>
                <a:spLocks noChangeArrowheads="1"/>
              </p:cNvSpPr>
              <p:nvPr/>
            </p:nvSpPr>
            <p:spPr bwMode="auto">
              <a:xfrm>
                <a:off x="2760552" y="5608320"/>
                <a:ext cx="365760" cy="182880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102" name="Rectangle 76"/>
          <p:cNvSpPr>
            <a:spLocks noChangeArrowheads="1"/>
          </p:cNvSpPr>
          <p:nvPr/>
        </p:nvSpPr>
        <p:spPr bwMode="auto">
          <a:xfrm>
            <a:off x="2422525" y="6296025"/>
            <a:ext cx="371475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en-US" sz="1200" kern="1100" dirty="0">
                <a:solidFill>
                  <a:srgbClr val="000000"/>
                </a:solidFill>
                <a:latin typeface="Tw Cen MT Condensed" pitchFamily="34" charset="0"/>
                <a:cs typeface="Arial" pitchFamily="34" charset="0"/>
              </a:rPr>
              <a:t>Pastoral</a:t>
            </a:r>
          </a:p>
        </p:txBody>
      </p:sp>
      <p:sp>
        <p:nvSpPr>
          <p:cNvPr id="31776" name="Rectangle 77"/>
          <p:cNvSpPr>
            <a:spLocks noChangeArrowheads="1"/>
          </p:cNvSpPr>
          <p:nvPr/>
        </p:nvSpPr>
        <p:spPr bwMode="auto">
          <a:xfrm>
            <a:off x="1570038" y="5715000"/>
            <a:ext cx="819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Villages</a:t>
            </a:r>
            <a:endParaRPr lang="en-US" sz="2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4" name="Rectangle 72"/>
          <p:cNvSpPr>
            <a:spLocks noChangeArrowheads="1"/>
          </p:cNvSpPr>
          <p:nvPr/>
        </p:nvSpPr>
        <p:spPr bwMode="auto">
          <a:xfrm>
            <a:off x="1652588" y="6475413"/>
            <a:ext cx="404812" cy="12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en-US" sz="1200" kern="1100" dirty="0">
                <a:solidFill>
                  <a:srgbClr val="000000"/>
                </a:solidFill>
                <a:latin typeface="Tw Cen MT Condensed" pitchFamily="34" charset="0"/>
                <a:cs typeface="Arial" pitchFamily="34" charset="0"/>
              </a:rPr>
              <a:t>Irrigated</a:t>
            </a:r>
          </a:p>
        </p:txBody>
      </p:sp>
      <p:cxnSp>
        <p:nvCxnSpPr>
          <p:cNvPr id="31778" name="Straight Connector 104"/>
          <p:cNvCxnSpPr>
            <a:cxnSpLocks noChangeShapeType="1"/>
          </p:cNvCxnSpPr>
          <p:nvPr/>
        </p:nvCxnSpPr>
        <p:spPr bwMode="auto">
          <a:xfrm rot="5400000">
            <a:off x="1752600" y="6372225"/>
            <a:ext cx="1524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06" name="Rectangle 73"/>
          <p:cNvSpPr>
            <a:spLocks noChangeArrowheads="1"/>
          </p:cNvSpPr>
          <p:nvPr/>
        </p:nvSpPr>
        <p:spPr bwMode="auto">
          <a:xfrm>
            <a:off x="3392488" y="6530975"/>
            <a:ext cx="341312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en-US" sz="1200" kern="1100" dirty="0" err="1">
                <a:solidFill>
                  <a:srgbClr val="000000"/>
                </a:solidFill>
                <a:latin typeface="Tw Cen MT Condensed" pitchFamily="34" charset="0"/>
                <a:cs typeface="Arial" pitchFamily="34" charset="0"/>
              </a:rPr>
              <a:t>Rainfed</a:t>
            </a:r>
            <a:endParaRPr lang="en-US" sz="1200" kern="1100" dirty="0">
              <a:solidFill>
                <a:srgbClr val="000000"/>
              </a:solidFill>
              <a:latin typeface="Tw Cen MT Condensed" pitchFamily="34" charset="0"/>
              <a:cs typeface="Arial" pitchFamily="34" charset="0"/>
            </a:endParaRPr>
          </a:p>
        </p:txBody>
      </p:sp>
      <p:grpSp>
        <p:nvGrpSpPr>
          <p:cNvPr id="28" name="Group 106"/>
          <p:cNvGrpSpPr>
            <a:grpSpLocks/>
          </p:cNvGrpSpPr>
          <p:nvPr/>
        </p:nvGrpSpPr>
        <p:grpSpPr bwMode="auto">
          <a:xfrm>
            <a:off x="6329363" y="6426200"/>
            <a:ext cx="639762" cy="74613"/>
            <a:chOff x="3021668" y="5838074"/>
            <a:chExt cx="495155" cy="74530"/>
          </a:xfrm>
        </p:grpSpPr>
        <p:cxnSp>
          <p:nvCxnSpPr>
            <p:cNvPr id="31807" name="Straight Connector 107"/>
            <p:cNvCxnSpPr>
              <a:cxnSpLocks noChangeShapeType="1"/>
            </p:cNvCxnSpPr>
            <p:nvPr/>
          </p:nvCxnSpPr>
          <p:spPr bwMode="auto">
            <a:xfrm rot="10800000" flipV="1">
              <a:off x="3021668" y="5838074"/>
              <a:ext cx="254933" cy="7453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808" name="Straight Connector 108"/>
            <p:cNvCxnSpPr>
              <a:cxnSpLocks noChangeShapeType="1"/>
            </p:cNvCxnSpPr>
            <p:nvPr/>
          </p:nvCxnSpPr>
          <p:spPr bwMode="auto">
            <a:xfrm rot="10800000" flipH="1" flipV="1">
              <a:off x="3261890" y="5838074"/>
              <a:ext cx="254933" cy="7453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31781" name="Straight Connector 109"/>
          <p:cNvCxnSpPr>
            <a:cxnSpLocks noChangeShapeType="1"/>
          </p:cNvCxnSpPr>
          <p:nvPr/>
        </p:nvCxnSpPr>
        <p:spPr bwMode="auto">
          <a:xfrm rot="5400000">
            <a:off x="4133850" y="6372225"/>
            <a:ext cx="1524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11" name="Rectangle 53"/>
          <p:cNvSpPr>
            <a:spLocks noChangeArrowheads="1"/>
          </p:cNvSpPr>
          <p:nvPr/>
        </p:nvSpPr>
        <p:spPr bwMode="auto">
          <a:xfrm>
            <a:off x="4449763" y="6296025"/>
            <a:ext cx="50323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en-US" sz="1200" kern="1100" dirty="0">
                <a:solidFill>
                  <a:srgbClr val="000000"/>
                </a:solidFill>
                <a:latin typeface="Tw Cen MT Condensed" pitchFamily="34" charset="0"/>
                <a:cs typeface="Arial" pitchFamily="34" charset="0"/>
              </a:rPr>
              <a:t>Residential</a:t>
            </a:r>
          </a:p>
        </p:txBody>
      </p:sp>
      <p:sp>
        <p:nvSpPr>
          <p:cNvPr id="112" name="Rectangle 60"/>
          <p:cNvSpPr>
            <a:spLocks noChangeArrowheads="1"/>
          </p:cNvSpPr>
          <p:nvPr/>
        </p:nvSpPr>
        <p:spPr bwMode="auto">
          <a:xfrm>
            <a:off x="4897438" y="6484938"/>
            <a:ext cx="452437" cy="12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en-US" sz="1200" kern="1100" dirty="0">
                <a:solidFill>
                  <a:srgbClr val="000000"/>
                </a:solidFill>
                <a:latin typeface="Tw Cen MT Condensed" pitchFamily="34" charset="0"/>
                <a:cs typeface="Arial" pitchFamily="34" charset="0"/>
              </a:rPr>
              <a:t>Populated</a:t>
            </a:r>
          </a:p>
        </p:txBody>
      </p:sp>
      <p:sp>
        <p:nvSpPr>
          <p:cNvPr id="113" name="Rectangle 63"/>
          <p:cNvSpPr>
            <a:spLocks noChangeArrowheads="1"/>
          </p:cNvSpPr>
          <p:nvPr/>
        </p:nvSpPr>
        <p:spPr bwMode="auto">
          <a:xfrm>
            <a:off x="5334000" y="6296025"/>
            <a:ext cx="368300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en-US" sz="1200" kern="1100" dirty="0">
                <a:solidFill>
                  <a:srgbClr val="000000"/>
                </a:solidFill>
                <a:latin typeface="Tw Cen MT Condensed" pitchFamily="34" charset="0"/>
                <a:cs typeface="Arial" pitchFamily="34" charset="0"/>
              </a:rPr>
              <a:t>Remote </a:t>
            </a:r>
          </a:p>
        </p:txBody>
      </p:sp>
      <p:sp>
        <p:nvSpPr>
          <p:cNvPr id="114" name="Rectangle 23"/>
          <p:cNvSpPr>
            <a:spLocks noChangeArrowheads="1"/>
          </p:cNvSpPr>
          <p:nvPr/>
        </p:nvSpPr>
        <p:spPr bwMode="auto">
          <a:xfrm>
            <a:off x="7227888" y="6296025"/>
            <a:ext cx="403225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en-US" sz="1200" kern="1100" dirty="0">
                <a:solidFill>
                  <a:srgbClr val="000000"/>
                </a:solidFill>
                <a:latin typeface="Tw Cen MT Condensed" pitchFamily="34" charset="0"/>
                <a:cs typeface="Arial" pitchFamily="34" charset="0"/>
              </a:rPr>
              <a:t>Treeless</a:t>
            </a:r>
          </a:p>
          <a:p>
            <a:pPr>
              <a:lnSpc>
                <a:spcPts val="1000"/>
              </a:lnSpc>
              <a:defRPr/>
            </a:pPr>
            <a:r>
              <a:rPr lang="en-US" sz="1200" kern="1100" dirty="0">
                <a:solidFill>
                  <a:srgbClr val="000000"/>
                </a:solidFill>
                <a:latin typeface="Tw Cen MT Condensed" pitchFamily="34" charset="0"/>
                <a:cs typeface="Arial" pitchFamily="34" charset="0"/>
              </a:rPr>
              <a:t>&amp; Barren</a:t>
            </a:r>
          </a:p>
        </p:txBody>
      </p:sp>
      <p:sp>
        <p:nvSpPr>
          <p:cNvPr id="115" name="Rectangle 53"/>
          <p:cNvSpPr>
            <a:spLocks noChangeArrowheads="1"/>
          </p:cNvSpPr>
          <p:nvPr/>
        </p:nvSpPr>
        <p:spPr bwMode="auto">
          <a:xfrm>
            <a:off x="6059488" y="6535738"/>
            <a:ext cx="503237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en-US" sz="1200" kern="1100" dirty="0">
                <a:solidFill>
                  <a:srgbClr val="000000"/>
                </a:solidFill>
                <a:latin typeface="Tw Cen MT Condensed" pitchFamily="34" charset="0"/>
                <a:cs typeface="Arial" pitchFamily="34" charset="0"/>
              </a:rPr>
              <a:t>Residential</a:t>
            </a:r>
          </a:p>
        </p:txBody>
      </p:sp>
      <p:sp>
        <p:nvSpPr>
          <p:cNvPr id="116" name="Rectangle 60"/>
          <p:cNvSpPr>
            <a:spLocks noChangeArrowheads="1"/>
          </p:cNvSpPr>
          <p:nvPr/>
        </p:nvSpPr>
        <p:spPr bwMode="auto">
          <a:xfrm>
            <a:off x="6451600" y="6678613"/>
            <a:ext cx="452438" cy="12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en-US" sz="1200" kern="1100" dirty="0">
                <a:solidFill>
                  <a:srgbClr val="000000"/>
                </a:solidFill>
                <a:latin typeface="Tw Cen MT Condensed" pitchFamily="34" charset="0"/>
                <a:cs typeface="Arial" pitchFamily="34" charset="0"/>
              </a:rPr>
              <a:t>Populated</a:t>
            </a:r>
          </a:p>
        </p:txBody>
      </p:sp>
      <p:sp>
        <p:nvSpPr>
          <p:cNvPr id="117" name="Rectangle 63"/>
          <p:cNvSpPr>
            <a:spLocks noChangeArrowheads="1"/>
          </p:cNvSpPr>
          <p:nvPr/>
        </p:nvSpPr>
        <p:spPr bwMode="auto">
          <a:xfrm>
            <a:off x="6802438" y="6530975"/>
            <a:ext cx="368300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en-US" sz="1200" kern="1100" dirty="0">
                <a:solidFill>
                  <a:srgbClr val="000000"/>
                </a:solidFill>
                <a:latin typeface="Tw Cen MT Condensed" pitchFamily="34" charset="0"/>
                <a:cs typeface="Arial" pitchFamily="34" charset="0"/>
              </a:rPr>
              <a:t>Remote </a:t>
            </a:r>
          </a:p>
        </p:txBody>
      </p:sp>
      <p:sp>
        <p:nvSpPr>
          <p:cNvPr id="118" name="Rectangle 20"/>
          <p:cNvSpPr>
            <a:spLocks noChangeArrowheads="1"/>
          </p:cNvSpPr>
          <p:nvPr/>
        </p:nvSpPr>
        <p:spPr bwMode="auto">
          <a:xfrm>
            <a:off x="6364288" y="6297613"/>
            <a:ext cx="579437" cy="12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en-US" sz="1400" kern="1100" dirty="0">
                <a:solidFill>
                  <a:srgbClr val="000000"/>
                </a:solidFill>
                <a:latin typeface="Tw Cen MT Condensed" pitchFamily="34" charset="0"/>
                <a:cs typeface="Arial" pitchFamily="34" charset="0"/>
              </a:rPr>
              <a:t>Woodlands</a:t>
            </a:r>
          </a:p>
        </p:txBody>
      </p:sp>
      <p:cxnSp>
        <p:nvCxnSpPr>
          <p:cNvPr id="31790" name="Straight Connector 118"/>
          <p:cNvCxnSpPr>
            <a:cxnSpLocks noChangeShapeType="1"/>
          </p:cNvCxnSpPr>
          <p:nvPr/>
        </p:nvCxnSpPr>
        <p:spPr bwMode="auto">
          <a:xfrm rot="5400000">
            <a:off x="5040313" y="6369050"/>
            <a:ext cx="1524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1791" name="Straight Connector 119"/>
          <p:cNvCxnSpPr>
            <a:cxnSpLocks noChangeShapeType="1"/>
          </p:cNvCxnSpPr>
          <p:nvPr/>
        </p:nvCxnSpPr>
        <p:spPr bwMode="auto">
          <a:xfrm rot="5400000">
            <a:off x="6540500" y="6535738"/>
            <a:ext cx="21907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29" name="Group 120"/>
          <p:cNvGrpSpPr>
            <a:grpSpLocks/>
          </p:cNvGrpSpPr>
          <p:nvPr/>
        </p:nvGrpSpPr>
        <p:grpSpPr bwMode="auto">
          <a:xfrm>
            <a:off x="3006725" y="6429375"/>
            <a:ext cx="549275" cy="74613"/>
            <a:chOff x="3021668" y="5838074"/>
            <a:chExt cx="495155" cy="74530"/>
          </a:xfrm>
        </p:grpSpPr>
        <p:cxnSp>
          <p:nvCxnSpPr>
            <p:cNvPr id="31805" name="Straight Connector 121"/>
            <p:cNvCxnSpPr>
              <a:cxnSpLocks noChangeShapeType="1"/>
            </p:cNvCxnSpPr>
            <p:nvPr/>
          </p:nvCxnSpPr>
          <p:spPr bwMode="auto">
            <a:xfrm rot="10800000" flipV="1">
              <a:off x="3021668" y="5838074"/>
              <a:ext cx="254933" cy="7453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806" name="Straight Connector 122"/>
            <p:cNvCxnSpPr>
              <a:cxnSpLocks noChangeShapeType="1"/>
            </p:cNvCxnSpPr>
            <p:nvPr/>
          </p:nvCxnSpPr>
          <p:spPr bwMode="auto">
            <a:xfrm rot="10800000" flipH="1" flipV="1">
              <a:off x="3261890" y="5838074"/>
              <a:ext cx="254933" cy="7453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0" name="Group 157"/>
          <p:cNvGrpSpPr/>
          <p:nvPr/>
        </p:nvGrpSpPr>
        <p:grpSpPr>
          <a:xfrm>
            <a:off x="381000" y="5099050"/>
            <a:ext cx="8534400" cy="463550"/>
            <a:chOff x="304800" y="9026472"/>
            <a:chExt cx="8534400" cy="463550"/>
          </a:xfrm>
        </p:grpSpPr>
        <p:sp>
          <p:nvSpPr>
            <p:cNvPr id="152" name="Rounded Rectangle 151"/>
            <p:cNvSpPr/>
            <p:nvPr/>
          </p:nvSpPr>
          <p:spPr bwMode="auto">
            <a:xfrm>
              <a:off x="304800" y="9067800"/>
              <a:ext cx="4724400" cy="381000"/>
            </a:xfrm>
            <a:prstGeom prst="roundRect">
              <a:avLst/>
            </a:prstGeom>
            <a:solidFill>
              <a:srgbClr val="FFCCCC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" name="Rounded Rectangle 152"/>
            <p:cNvSpPr/>
            <p:nvPr/>
          </p:nvSpPr>
          <p:spPr bwMode="auto">
            <a:xfrm>
              <a:off x="5029200" y="9067800"/>
              <a:ext cx="1676400" cy="381000"/>
            </a:xfrm>
            <a:prstGeom prst="round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4" name="Rounded Rectangle 153"/>
            <p:cNvSpPr/>
            <p:nvPr/>
          </p:nvSpPr>
          <p:spPr bwMode="auto">
            <a:xfrm>
              <a:off x="6705600" y="9067800"/>
              <a:ext cx="2133600" cy="381000"/>
            </a:xfrm>
            <a:prstGeom prst="roundRect">
              <a:avLst/>
            </a:prstGeom>
            <a:solidFill>
              <a:srgbClr val="CADAA9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" name="Rectangle 126"/>
            <p:cNvSpPr>
              <a:spLocks noChangeArrowheads="1"/>
            </p:cNvSpPr>
            <p:nvPr/>
          </p:nvSpPr>
          <p:spPr bwMode="auto">
            <a:xfrm>
              <a:off x="5092700" y="9047110"/>
              <a:ext cx="15367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 b="1" i="1" dirty="0">
                  <a:solidFill>
                    <a:srgbClr val="000000"/>
                  </a:solidFill>
                  <a:latin typeface="Calibri" pitchFamily="34" charset="0"/>
                </a:rPr>
                <a:t>Seminatural </a:t>
              </a:r>
              <a:endParaRPr lang="en-US" sz="2000" i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2676525" y="9028060"/>
              <a:ext cx="828675" cy="461962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Used</a:t>
              </a:r>
              <a:endPara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7297737" y="9026472"/>
              <a:ext cx="779463" cy="4619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Wild</a:t>
              </a:r>
              <a:endPara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</p:grpSp>
      <p:sp>
        <p:nvSpPr>
          <p:cNvPr id="150" name="Rectangle 102"/>
          <p:cNvSpPr>
            <a:spLocks noChangeArrowheads="1"/>
          </p:cNvSpPr>
          <p:nvPr/>
        </p:nvSpPr>
        <p:spPr bwMode="auto">
          <a:xfrm>
            <a:off x="304800" y="381000"/>
            <a:ext cx="44194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Calibri" pitchFamily="34" charset="0"/>
              </a:rPr>
              <a:t>The </a:t>
            </a:r>
            <a:r>
              <a:rPr lang="en-US" sz="3600" b="1" dirty="0" smtClean="0">
                <a:solidFill>
                  <a:srgbClr val="C00000"/>
                </a:solidFill>
                <a:latin typeface="Calibri" pitchFamily="34" charset="0"/>
              </a:rPr>
              <a:t>Human</a:t>
            </a:r>
            <a:r>
              <a:rPr lang="en-US" sz="3600" b="1" dirty="0" smtClean="0">
                <a:solidFill>
                  <a:srgbClr val="CCFF99"/>
                </a:solidFill>
                <a:latin typeface="Calibri" pitchFamily="34" charset="0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Calibri" pitchFamily="34" charset="0"/>
              </a:rPr>
              <a:t>Biosphere</a:t>
            </a:r>
            <a:endParaRPr lang="en-US" sz="3600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51" name="Text Box 5"/>
          <p:cNvSpPr txBox="1">
            <a:spLocks noChangeArrowheads="1"/>
          </p:cNvSpPr>
          <p:nvPr/>
        </p:nvSpPr>
        <p:spPr bwMode="auto">
          <a:xfrm>
            <a:off x="0" y="0"/>
            <a:ext cx="19129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</a:rPr>
              <a:t>Anthropogenic Biomes (v2)</a:t>
            </a:r>
            <a:endParaRPr lang="en-US" sz="1200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alibri" pitchFamily="34" charset="0"/>
              </a:rPr>
              <a:t>Ellis </a:t>
            </a: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</a:rPr>
              <a:t>et al.,  </a:t>
            </a:r>
            <a:r>
              <a:rPr lang="en-US" sz="1600" b="1" dirty="0" smtClean="0">
                <a:solidFill>
                  <a:srgbClr val="000000"/>
                </a:solidFill>
                <a:latin typeface="Calibri" pitchFamily="34" charset="0"/>
              </a:rPr>
              <a:t>2010</a:t>
            </a:r>
            <a:endParaRPr lang="en-US" sz="16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8" name="Rectangle 15"/>
          <p:cNvSpPr>
            <a:spLocks noChangeArrowheads="1"/>
          </p:cNvSpPr>
          <p:nvPr/>
        </p:nvSpPr>
        <p:spPr bwMode="auto">
          <a:xfrm>
            <a:off x="6477000" y="0"/>
            <a:ext cx="25908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339933"/>
                </a:solidFill>
                <a:latin typeface="Calibri" pitchFamily="34" charset="0"/>
              </a:rPr>
              <a:t>Ecosystems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</a:rPr>
              <a:t> = </a:t>
            </a: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>f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800" i="1" dirty="0" smtClean="0">
                <a:solidFill>
                  <a:srgbClr val="C00000"/>
                </a:solidFill>
                <a:latin typeface="Calibri" pitchFamily="34" charset="0"/>
              </a:rPr>
              <a:t>P</a:t>
            </a: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>,</a:t>
            </a:r>
            <a:r>
              <a:rPr lang="en-US" sz="2800" i="1" dirty="0" smtClean="0">
                <a:solidFill>
                  <a:srgbClr val="0070C0"/>
                </a:solidFill>
                <a:latin typeface="Calibri" pitchFamily="34" charset="0"/>
              </a:rPr>
              <a:t>T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)  </a:t>
            </a:r>
            <a:endParaRPr lang="en-US" sz="2800" dirty="0">
              <a:solidFill>
                <a:srgbClr val="000000"/>
              </a:solidFill>
              <a:latin typeface="Calibri" pitchFamily="34" charset="0"/>
            </a:endParaRPr>
          </a:p>
          <a:p>
            <a:pPr>
              <a:lnSpc>
                <a:spcPct val="70000"/>
              </a:lnSpc>
            </a:pPr>
            <a:r>
              <a:rPr lang="en-US" sz="2800" i="1" dirty="0">
                <a:solidFill>
                  <a:srgbClr val="993300"/>
                </a:solidFill>
                <a:latin typeface="Calibri" pitchFamily="34" charset="0"/>
              </a:rPr>
              <a:t>  </a:t>
            </a:r>
            <a:r>
              <a:rPr lang="en-US" sz="2800" i="1" dirty="0" smtClean="0">
                <a:solidFill>
                  <a:srgbClr val="993300"/>
                </a:solidFill>
                <a:latin typeface="Calibri" pitchFamily="34" charset="0"/>
              </a:rPr>
              <a:t>    </a:t>
            </a:r>
            <a:r>
              <a:rPr lang="en-US" sz="2800" i="1" dirty="0" smtClean="0">
                <a:solidFill>
                  <a:srgbClr val="C00000"/>
                </a:solidFill>
                <a:latin typeface="Calibri" pitchFamily="34" charset="0"/>
              </a:rPr>
              <a:t>P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= 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Population Density</a:t>
            </a:r>
          </a:p>
          <a:p>
            <a:pPr>
              <a:lnSpc>
                <a:spcPct val="70000"/>
              </a:lnSpc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i="1" dirty="0" smtClean="0">
                <a:solidFill>
                  <a:srgbClr val="993300"/>
                </a:solidFill>
                <a:latin typeface="Calibri" pitchFamily="34" charset="0"/>
              </a:rPr>
              <a:t>        </a:t>
            </a:r>
            <a:r>
              <a:rPr lang="en-US" sz="2800" i="1" dirty="0" smtClean="0">
                <a:solidFill>
                  <a:srgbClr val="0070C0"/>
                </a:solidFill>
                <a:latin typeface="Calibri" pitchFamily="34" charset="0"/>
              </a:rPr>
              <a:t>T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= 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Land Use</a:t>
            </a:r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9" name="Rectangle 102"/>
          <p:cNvSpPr>
            <a:spLocks noChangeArrowheads="1"/>
          </p:cNvSpPr>
          <p:nvPr/>
        </p:nvSpPr>
        <p:spPr bwMode="auto">
          <a:xfrm>
            <a:off x="2750574" y="983226"/>
            <a:ext cx="35682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</a:rPr>
              <a:t>Anthropogenic Biomes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757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800" y="3197225"/>
            <a:ext cx="881380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Freeform 83"/>
          <p:cNvSpPr>
            <a:spLocks/>
          </p:cNvSpPr>
          <p:nvPr/>
        </p:nvSpPr>
        <p:spPr bwMode="auto">
          <a:xfrm>
            <a:off x="3124200" y="2209800"/>
            <a:ext cx="284163" cy="209550"/>
          </a:xfrm>
          <a:custGeom>
            <a:avLst/>
            <a:gdLst>
              <a:gd name="T0" fmla="*/ 0 w 162"/>
              <a:gd name="T1" fmla="*/ 2147483647 h 111"/>
              <a:gd name="T2" fmla="*/ 0 w 162"/>
              <a:gd name="T3" fmla="*/ 0 h 111"/>
              <a:gd name="T4" fmla="*/ 2147483647 w 162"/>
              <a:gd name="T5" fmla="*/ 0 h 111"/>
              <a:gd name="T6" fmla="*/ 2147483647 w 162"/>
              <a:gd name="T7" fmla="*/ 2147483647 h 111"/>
              <a:gd name="T8" fmla="*/ 0 w 162"/>
              <a:gd name="T9" fmla="*/ 2147483647 h 111"/>
              <a:gd name="T10" fmla="*/ 0 w 162"/>
              <a:gd name="T11" fmla="*/ 2147483647 h 1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2"/>
              <a:gd name="T19" fmla="*/ 0 h 111"/>
              <a:gd name="T20" fmla="*/ 162 w 162"/>
              <a:gd name="T21" fmla="*/ 111 h 11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2" h="111">
                <a:moveTo>
                  <a:pt x="0" y="111"/>
                </a:moveTo>
                <a:lnTo>
                  <a:pt x="0" y="0"/>
                </a:lnTo>
                <a:lnTo>
                  <a:pt x="162" y="0"/>
                </a:lnTo>
                <a:lnTo>
                  <a:pt x="162" y="111"/>
                </a:lnTo>
                <a:lnTo>
                  <a:pt x="0" y="111"/>
                </a:lnTo>
                <a:close/>
              </a:path>
            </a:pathLst>
          </a:custGeom>
          <a:solidFill>
            <a:srgbClr val="CDFFCD"/>
          </a:solidFill>
          <a:ln w="254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35844" name="Freeform 85"/>
          <p:cNvSpPr>
            <a:spLocks/>
          </p:cNvSpPr>
          <p:nvPr/>
        </p:nvSpPr>
        <p:spPr bwMode="auto">
          <a:xfrm>
            <a:off x="3124200" y="2514600"/>
            <a:ext cx="284163" cy="209550"/>
          </a:xfrm>
          <a:custGeom>
            <a:avLst/>
            <a:gdLst>
              <a:gd name="T0" fmla="*/ 0 w 162"/>
              <a:gd name="T1" fmla="*/ 2147483647 h 112"/>
              <a:gd name="T2" fmla="*/ 0 w 162"/>
              <a:gd name="T3" fmla="*/ 0 h 112"/>
              <a:gd name="T4" fmla="*/ 2147483647 w 162"/>
              <a:gd name="T5" fmla="*/ 0 h 112"/>
              <a:gd name="T6" fmla="*/ 2147483647 w 162"/>
              <a:gd name="T7" fmla="*/ 2147483647 h 112"/>
              <a:gd name="T8" fmla="*/ 0 w 162"/>
              <a:gd name="T9" fmla="*/ 2147483647 h 112"/>
              <a:gd name="T10" fmla="*/ 0 w 162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2"/>
              <a:gd name="T19" fmla="*/ 0 h 112"/>
              <a:gd name="T20" fmla="*/ 162 w 162"/>
              <a:gd name="T21" fmla="*/ 112 h 1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2" h="112">
                <a:moveTo>
                  <a:pt x="0" y="112"/>
                </a:moveTo>
                <a:lnTo>
                  <a:pt x="0" y="0"/>
                </a:lnTo>
                <a:lnTo>
                  <a:pt x="162" y="0"/>
                </a:lnTo>
                <a:lnTo>
                  <a:pt x="162" y="112"/>
                </a:lnTo>
                <a:lnTo>
                  <a:pt x="0" y="112"/>
                </a:lnTo>
                <a:close/>
              </a:path>
            </a:pathLst>
          </a:custGeom>
          <a:solidFill>
            <a:srgbClr val="EBFFEB"/>
          </a:solidFill>
          <a:ln w="254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35845" name="Freeform 87"/>
          <p:cNvSpPr>
            <a:spLocks/>
          </p:cNvSpPr>
          <p:nvPr/>
        </p:nvSpPr>
        <p:spPr bwMode="auto">
          <a:xfrm>
            <a:off x="3124200" y="2819400"/>
            <a:ext cx="284163" cy="209550"/>
          </a:xfrm>
          <a:custGeom>
            <a:avLst/>
            <a:gdLst>
              <a:gd name="T0" fmla="*/ 0 w 162"/>
              <a:gd name="T1" fmla="*/ 2147483647 h 111"/>
              <a:gd name="T2" fmla="*/ 0 w 162"/>
              <a:gd name="T3" fmla="*/ 0 h 111"/>
              <a:gd name="T4" fmla="*/ 2147483647 w 162"/>
              <a:gd name="T5" fmla="*/ 0 h 111"/>
              <a:gd name="T6" fmla="*/ 2147483647 w 162"/>
              <a:gd name="T7" fmla="*/ 2147483647 h 111"/>
              <a:gd name="T8" fmla="*/ 0 w 162"/>
              <a:gd name="T9" fmla="*/ 2147483647 h 111"/>
              <a:gd name="T10" fmla="*/ 0 w 162"/>
              <a:gd name="T11" fmla="*/ 2147483647 h 1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2"/>
              <a:gd name="T19" fmla="*/ 0 h 111"/>
              <a:gd name="T20" fmla="*/ 162 w 162"/>
              <a:gd name="T21" fmla="*/ 111 h 11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2" h="111">
                <a:moveTo>
                  <a:pt x="0" y="111"/>
                </a:moveTo>
                <a:lnTo>
                  <a:pt x="0" y="0"/>
                </a:lnTo>
                <a:lnTo>
                  <a:pt x="162" y="0"/>
                </a:lnTo>
                <a:lnTo>
                  <a:pt x="162" y="111"/>
                </a:lnTo>
                <a:lnTo>
                  <a:pt x="0" y="111"/>
                </a:lnTo>
                <a:close/>
              </a:path>
            </a:pathLst>
          </a:custGeom>
          <a:solidFill>
            <a:srgbClr val="E1E1E1"/>
          </a:solidFill>
          <a:ln w="254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35846" name="Rectangle 140"/>
          <p:cNvSpPr>
            <a:spLocks noChangeArrowheads="1"/>
          </p:cNvSpPr>
          <p:nvPr/>
        </p:nvSpPr>
        <p:spPr bwMode="auto">
          <a:xfrm>
            <a:off x="152400" y="6477000"/>
            <a:ext cx="188912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cs typeface="+mn-cs"/>
              </a:rPr>
              <a:t>Ellis &amp; Ramankutty, 2008</a:t>
            </a:r>
          </a:p>
        </p:txBody>
      </p:sp>
      <p:sp>
        <p:nvSpPr>
          <p:cNvPr id="35847" name="Rectangle 85"/>
          <p:cNvSpPr>
            <a:spLocks noChangeArrowheads="1"/>
          </p:cNvSpPr>
          <p:nvPr/>
        </p:nvSpPr>
        <p:spPr bwMode="auto">
          <a:xfrm>
            <a:off x="838200" y="914400"/>
            <a:ext cx="2133600" cy="457200"/>
          </a:xfrm>
          <a:prstGeom prst="rect">
            <a:avLst/>
          </a:prstGeom>
          <a:solidFill>
            <a:schemeClr val="bg1">
              <a:alpha val="45097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pic>
        <p:nvPicPr>
          <p:cNvPr id="88" name="Picture 6"/>
          <p:cNvPicPr>
            <a:picLocks noChangeAspect="1" noChangeArrowheads="1"/>
          </p:cNvPicPr>
          <p:nvPr/>
        </p:nvPicPr>
        <p:blipFill>
          <a:blip r:embed="rId4" cstate="print"/>
          <a:srcRect t="15054" b="36559"/>
          <a:stretch>
            <a:fillRect/>
          </a:stretch>
        </p:blipFill>
        <p:spPr bwMode="auto">
          <a:xfrm>
            <a:off x="228600" y="1143000"/>
            <a:ext cx="2621280" cy="1965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49" name="Rectangle 56"/>
          <p:cNvSpPr>
            <a:spLocks noChangeArrowheads="1"/>
          </p:cNvSpPr>
          <p:nvPr/>
        </p:nvSpPr>
        <p:spPr bwMode="auto">
          <a:xfrm>
            <a:off x="3892550" y="2200275"/>
            <a:ext cx="117475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cs typeface="+mn-cs"/>
              </a:rPr>
              <a:t> </a:t>
            </a: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35850" name="Rectangle 60"/>
          <p:cNvSpPr>
            <a:spLocks noChangeArrowheads="1"/>
          </p:cNvSpPr>
          <p:nvPr/>
        </p:nvSpPr>
        <p:spPr bwMode="auto">
          <a:xfrm>
            <a:off x="3486150" y="2192338"/>
            <a:ext cx="1244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ucida Bright" pitchFamily="18" charset="0"/>
                <a:cs typeface="+mn-cs"/>
              </a:rPr>
              <a:t>Wild forests</a:t>
            </a:r>
          </a:p>
        </p:txBody>
      </p:sp>
      <p:sp>
        <p:nvSpPr>
          <p:cNvPr id="35851" name="Rectangle 62"/>
          <p:cNvSpPr>
            <a:spLocks noChangeArrowheads="1"/>
          </p:cNvSpPr>
          <p:nvPr/>
        </p:nvSpPr>
        <p:spPr bwMode="auto">
          <a:xfrm>
            <a:off x="3486150" y="2497138"/>
            <a:ext cx="12557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ucida Bright" pitchFamily="18" charset="0"/>
                <a:cs typeface="+mn-cs"/>
              </a:rPr>
              <a:t>Sparse trees</a:t>
            </a:r>
          </a:p>
        </p:txBody>
      </p:sp>
      <p:sp>
        <p:nvSpPr>
          <p:cNvPr id="98" name="Rounded Rectangle 97"/>
          <p:cNvSpPr/>
          <p:nvPr/>
        </p:nvSpPr>
        <p:spPr bwMode="auto">
          <a:xfrm>
            <a:off x="6257925" y="152400"/>
            <a:ext cx="2667000" cy="1295400"/>
          </a:xfrm>
          <a:prstGeom prst="roundRect">
            <a:avLst>
              <a:gd name="adj" fmla="val 1303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" name="Text Box 2"/>
          <p:cNvSpPr txBox="1">
            <a:spLocks noChangeArrowheads="1"/>
          </p:cNvSpPr>
          <p:nvPr/>
        </p:nvSpPr>
        <p:spPr bwMode="auto">
          <a:xfrm>
            <a:off x="119063" y="57150"/>
            <a:ext cx="4452937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Anthropogenic Biomes</a:t>
            </a:r>
            <a:r>
              <a:rPr lang="en-US" b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 </a:t>
            </a:r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of the World</a:t>
            </a:r>
            <a:endParaRPr lang="en-US" sz="1200" dirty="0">
              <a:solidFill>
                <a:srgbClr val="000000">
                  <a:lumMod val="65000"/>
                  <a:lumOff val="35000"/>
                </a:srgbClr>
              </a:solidFill>
              <a:cs typeface="+mn-cs"/>
            </a:endParaRPr>
          </a:p>
        </p:txBody>
      </p:sp>
      <p:sp>
        <p:nvSpPr>
          <p:cNvPr id="35854" name="Text Box 2"/>
          <p:cNvSpPr txBox="1">
            <a:spLocks noChangeArrowheads="1"/>
          </p:cNvSpPr>
          <p:nvPr/>
        </p:nvSpPr>
        <p:spPr bwMode="auto">
          <a:xfrm>
            <a:off x="2932113" y="1200150"/>
            <a:ext cx="2360612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>
                <a:solidFill>
                  <a:srgbClr val="000000"/>
                </a:solidFill>
                <a:cs typeface="+mn-cs"/>
              </a:rPr>
              <a:t>Wildlands</a:t>
            </a:r>
            <a:endParaRPr lang="en-US" sz="20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299200" y="161925"/>
            <a:ext cx="269240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29 million km</a:t>
            </a:r>
            <a:r>
              <a:rPr lang="en-US" sz="2800" b="1" i="1" baseline="30000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2</a:t>
            </a:r>
            <a:r>
              <a:rPr lang="en-US" sz="2800" b="1" i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 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2947988" y="1809750"/>
            <a:ext cx="5427662" cy="323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lang="en-US" sz="1600" i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Lands without evidence of human population or land use</a:t>
            </a:r>
            <a:endParaRPr lang="en-US" sz="1600" i="1" baseline="30000" dirty="0">
              <a:solidFill>
                <a:srgbClr val="000000">
                  <a:lumMod val="65000"/>
                  <a:lumOff val="35000"/>
                </a:srgbClr>
              </a:solidFill>
              <a:cs typeface="+mn-cs"/>
            </a:endParaRPr>
          </a:p>
        </p:txBody>
      </p:sp>
      <p:sp>
        <p:nvSpPr>
          <p:cNvPr id="35857" name="Rectangle 102"/>
          <p:cNvSpPr>
            <a:spLocks noChangeArrowheads="1"/>
          </p:cNvSpPr>
          <p:nvPr/>
        </p:nvSpPr>
        <p:spPr bwMode="auto">
          <a:xfrm>
            <a:off x="6724650" y="601663"/>
            <a:ext cx="1651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rgbClr val="990000"/>
                </a:solidFill>
                <a:cs typeface="+mn-cs"/>
              </a:rPr>
              <a:t>no </a:t>
            </a:r>
            <a:r>
              <a:rPr lang="en-US" sz="2200" b="1" i="1">
                <a:solidFill>
                  <a:srgbClr val="990000"/>
                </a:solidFill>
                <a:cs typeface="+mn-cs"/>
              </a:rPr>
              <a:t>people!</a:t>
            </a:r>
          </a:p>
        </p:txBody>
      </p:sp>
      <p:sp>
        <p:nvSpPr>
          <p:cNvPr id="35858" name="Rectangle 103"/>
          <p:cNvSpPr>
            <a:spLocks noChangeArrowheads="1"/>
          </p:cNvSpPr>
          <p:nvPr/>
        </p:nvSpPr>
        <p:spPr bwMode="auto">
          <a:xfrm>
            <a:off x="6334125" y="990600"/>
            <a:ext cx="2555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i="1">
                <a:solidFill>
                  <a:srgbClr val="006600"/>
                </a:solidFill>
                <a:cs typeface="+mn-cs"/>
              </a:rPr>
              <a:t>19% global tree cover</a:t>
            </a:r>
          </a:p>
        </p:txBody>
      </p:sp>
      <p:sp>
        <p:nvSpPr>
          <p:cNvPr id="35859" name="Rectangle 104"/>
          <p:cNvSpPr>
            <a:spLocks noChangeArrowheads="1"/>
          </p:cNvSpPr>
          <p:nvPr/>
        </p:nvSpPr>
        <p:spPr bwMode="auto">
          <a:xfrm>
            <a:off x="6172200" y="0"/>
            <a:ext cx="2895600" cy="1600200"/>
          </a:xfrm>
          <a:prstGeom prst="rect">
            <a:avLst/>
          </a:prstGeom>
          <a:solidFill>
            <a:srgbClr val="FFFFFF">
              <a:alpha val="30196"/>
            </a:srgbClr>
          </a:solidFill>
          <a:ln w="9525" algn="ctr">
            <a:solidFill>
              <a:srgbClr val="FFFFFF">
                <a:alpha val="32156"/>
              </a:srgbClr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35860" name="Rectangle 62"/>
          <p:cNvSpPr>
            <a:spLocks noChangeArrowheads="1"/>
          </p:cNvSpPr>
          <p:nvPr/>
        </p:nvSpPr>
        <p:spPr bwMode="auto">
          <a:xfrm>
            <a:off x="3506788" y="2801938"/>
            <a:ext cx="6842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ucida Bright" pitchFamily="18" charset="0"/>
                <a:cs typeface="+mn-cs"/>
              </a:rPr>
              <a:t>Barren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amaz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-76200"/>
            <a:ext cx="9296400" cy="698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6"/>
          <p:cNvSpPr>
            <a:spLocks noChangeArrowheads="1"/>
          </p:cNvSpPr>
          <p:nvPr/>
        </p:nvSpPr>
        <p:spPr bwMode="auto">
          <a:xfrm>
            <a:off x="228600" y="5775325"/>
            <a:ext cx="3040063" cy="101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cs typeface="+mn-cs"/>
              </a:rPr>
              <a:t>Wildlands</a:t>
            </a:r>
            <a:endParaRPr lang="en-US" sz="3600">
              <a:solidFill>
                <a:srgbClr val="FFFFFF"/>
              </a:solidFill>
              <a:cs typeface="+mn-cs"/>
            </a:endParaRPr>
          </a:p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FFFFFF"/>
                </a:solidFill>
                <a:cs typeface="+mn-cs"/>
              </a:rPr>
              <a:t>Peruvian Amazon, Peru</a:t>
            </a:r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4495800" y="6629400"/>
            <a:ext cx="4648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900">
                <a:solidFill>
                  <a:srgbClr val="FFFFFF"/>
                </a:solidFill>
                <a:cs typeface="+mn-cs"/>
              </a:rPr>
              <a:t>Credit: © Wendee Holtcamp. &lt;http://www.wendeeholtcamp.com/amazon.htm&gt;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228600" y="5775325"/>
            <a:ext cx="3343275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cs typeface="+mn-cs"/>
              </a:rPr>
              <a:t>Croplands</a:t>
            </a:r>
          </a:p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FFFFFF"/>
                </a:solidFill>
                <a:cs typeface="+mn-cs"/>
              </a:rPr>
              <a:t>Atlas Mountains, Morocco</a:t>
            </a:r>
          </a:p>
        </p:txBody>
      </p:sp>
      <p:sp>
        <p:nvSpPr>
          <p:cNvPr id="38915" name="AutoShape 4"/>
          <p:cNvSpPr>
            <a:spLocks noChangeAspect="1" noChangeArrowheads="1" noTextEdit="1"/>
          </p:cNvSpPr>
          <p:nvPr/>
        </p:nvSpPr>
        <p:spPr bwMode="auto">
          <a:xfrm>
            <a:off x="4165600" y="3136900"/>
            <a:ext cx="8112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3" cstate="print"/>
          <a:srcRect t="15054" b="3655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8"/>
          <p:cNvSpPr>
            <a:spLocks noChangeArrowheads="1"/>
          </p:cNvSpPr>
          <p:nvPr/>
        </p:nvSpPr>
        <p:spPr bwMode="auto">
          <a:xfrm>
            <a:off x="304800" y="5791200"/>
            <a:ext cx="234315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cs typeface="+mn-cs"/>
              </a:rPr>
              <a:t>Wildlands</a:t>
            </a:r>
          </a:p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FFFFFF"/>
                </a:solidFill>
                <a:cs typeface="+mn-cs"/>
              </a:rPr>
              <a:t>Alaska, 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27" name="Picture 11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152400" y="847688"/>
            <a:ext cx="2819400" cy="2124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197225"/>
            <a:ext cx="8813800" cy="35845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940" name="Freeform 73"/>
          <p:cNvSpPr>
            <a:spLocks/>
          </p:cNvSpPr>
          <p:nvPr/>
        </p:nvSpPr>
        <p:spPr bwMode="auto">
          <a:xfrm>
            <a:off x="3124200" y="2286000"/>
            <a:ext cx="284163" cy="209550"/>
          </a:xfrm>
          <a:custGeom>
            <a:avLst/>
            <a:gdLst>
              <a:gd name="T0" fmla="*/ 0 w 162"/>
              <a:gd name="T1" fmla="*/ 2147483647 h 111"/>
              <a:gd name="T2" fmla="*/ 0 w 162"/>
              <a:gd name="T3" fmla="*/ 0 h 111"/>
              <a:gd name="T4" fmla="*/ 2147483647 w 162"/>
              <a:gd name="T5" fmla="*/ 0 h 111"/>
              <a:gd name="T6" fmla="*/ 2147483647 w 162"/>
              <a:gd name="T7" fmla="*/ 2147483647 h 111"/>
              <a:gd name="T8" fmla="*/ 0 w 162"/>
              <a:gd name="T9" fmla="*/ 2147483647 h 111"/>
              <a:gd name="T10" fmla="*/ 0 w 162"/>
              <a:gd name="T11" fmla="*/ 2147483647 h 1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2"/>
              <a:gd name="T19" fmla="*/ 0 h 111"/>
              <a:gd name="T20" fmla="*/ 162 w 162"/>
              <a:gd name="T21" fmla="*/ 111 h 11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2" h="111">
                <a:moveTo>
                  <a:pt x="0" y="111"/>
                </a:moveTo>
                <a:lnTo>
                  <a:pt x="0" y="0"/>
                </a:lnTo>
                <a:lnTo>
                  <a:pt x="162" y="0"/>
                </a:lnTo>
                <a:lnTo>
                  <a:pt x="162" y="111"/>
                </a:lnTo>
                <a:lnTo>
                  <a:pt x="0" y="111"/>
                </a:lnTo>
                <a:close/>
              </a:path>
            </a:pathLst>
          </a:custGeom>
          <a:solidFill>
            <a:srgbClr val="2ED16F"/>
          </a:solidFill>
          <a:ln w="254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41" name="Freeform 75"/>
          <p:cNvSpPr>
            <a:spLocks/>
          </p:cNvSpPr>
          <p:nvPr/>
        </p:nvSpPr>
        <p:spPr bwMode="auto">
          <a:xfrm>
            <a:off x="3124200" y="2590800"/>
            <a:ext cx="284163" cy="209550"/>
          </a:xfrm>
          <a:custGeom>
            <a:avLst/>
            <a:gdLst>
              <a:gd name="T0" fmla="*/ 0 w 162"/>
              <a:gd name="T1" fmla="*/ 2147483647 h 112"/>
              <a:gd name="T2" fmla="*/ 0 w 162"/>
              <a:gd name="T3" fmla="*/ 0 h 112"/>
              <a:gd name="T4" fmla="*/ 2147483647 w 162"/>
              <a:gd name="T5" fmla="*/ 0 h 112"/>
              <a:gd name="T6" fmla="*/ 2147483647 w 162"/>
              <a:gd name="T7" fmla="*/ 2147483647 h 112"/>
              <a:gd name="T8" fmla="*/ 0 w 162"/>
              <a:gd name="T9" fmla="*/ 2147483647 h 112"/>
              <a:gd name="T10" fmla="*/ 0 w 162"/>
              <a:gd name="T11" fmla="*/ 2147483647 h 112"/>
              <a:gd name="T12" fmla="*/ 0 w 162"/>
              <a:gd name="T13" fmla="*/ 2147483647 h 1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2"/>
              <a:gd name="T22" fmla="*/ 0 h 112"/>
              <a:gd name="T23" fmla="*/ 162 w 162"/>
              <a:gd name="T24" fmla="*/ 112 h 1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2" h="112">
                <a:moveTo>
                  <a:pt x="0" y="112"/>
                </a:moveTo>
                <a:lnTo>
                  <a:pt x="0" y="0"/>
                </a:lnTo>
                <a:lnTo>
                  <a:pt x="162" y="0"/>
                </a:lnTo>
                <a:lnTo>
                  <a:pt x="162" y="112"/>
                </a:lnTo>
                <a:lnTo>
                  <a:pt x="0" y="112"/>
                </a:lnTo>
                <a:close/>
              </a:path>
            </a:pathLst>
          </a:custGeom>
          <a:solidFill>
            <a:srgbClr val="9ED7C2"/>
          </a:solidFill>
          <a:ln w="254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42" name="Rectangle 140"/>
          <p:cNvSpPr>
            <a:spLocks noChangeArrowheads="1"/>
          </p:cNvSpPr>
          <p:nvPr/>
        </p:nvSpPr>
        <p:spPr bwMode="auto">
          <a:xfrm>
            <a:off x="152400" y="6477000"/>
            <a:ext cx="188912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/>
              </a:rPr>
              <a:t>Ellis &amp; Ramankutty, 2008</a:t>
            </a:r>
          </a:p>
        </p:txBody>
      </p:sp>
      <p:sp>
        <p:nvSpPr>
          <p:cNvPr id="39943" name="Rectangle 56"/>
          <p:cNvSpPr>
            <a:spLocks noChangeArrowheads="1"/>
          </p:cNvSpPr>
          <p:nvPr/>
        </p:nvSpPr>
        <p:spPr bwMode="auto">
          <a:xfrm>
            <a:off x="3892550" y="2200275"/>
            <a:ext cx="117475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/>
              </a:rPr>
              <a:t> 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44" name="Rectangle 60"/>
          <p:cNvSpPr>
            <a:spLocks noChangeArrowheads="1"/>
          </p:cNvSpPr>
          <p:nvPr/>
        </p:nvSpPr>
        <p:spPr bwMode="auto">
          <a:xfrm>
            <a:off x="3505200" y="2257425"/>
            <a:ext cx="10302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ucida Bright" pitchFamily="18" charset="0"/>
              </a:rPr>
              <a:t>Populated</a:t>
            </a:r>
          </a:p>
        </p:txBody>
      </p:sp>
      <p:sp>
        <p:nvSpPr>
          <p:cNvPr id="39945" name="Rectangle 62"/>
          <p:cNvSpPr>
            <a:spLocks noChangeArrowheads="1"/>
          </p:cNvSpPr>
          <p:nvPr/>
        </p:nvSpPr>
        <p:spPr bwMode="auto">
          <a:xfrm>
            <a:off x="3505200" y="2573338"/>
            <a:ext cx="7842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ucida Bright" pitchFamily="18" charset="0"/>
              </a:rPr>
              <a:t>Remote</a:t>
            </a:r>
          </a:p>
        </p:txBody>
      </p:sp>
      <p:sp>
        <p:nvSpPr>
          <p:cNvPr id="96" name="Rounded Rectangle 95"/>
          <p:cNvSpPr/>
          <p:nvPr/>
        </p:nvSpPr>
        <p:spPr bwMode="auto">
          <a:xfrm>
            <a:off x="6257925" y="152400"/>
            <a:ext cx="2667000" cy="1295400"/>
          </a:xfrm>
          <a:prstGeom prst="roundRect">
            <a:avLst>
              <a:gd name="adj" fmla="val 1303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" name="Text Box 2"/>
          <p:cNvSpPr txBox="1">
            <a:spLocks noChangeArrowheads="1"/>
          </p:cNvSpPr>
          <p:nvPr/>
        </p:nvSpPr>
        <p:spPr bwMode="auto">
          <a:xfrm>
            <a:off x="119063" y="57150"/>
            <a:ext cx="4452937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Anthropogenic Biomes</a:t>
            </a:r>
            <a:r>
              <a:rPr lang="en-US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 </a:t>
            </a:r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of the World</a:t>
            </a:r>
            <a:endParaRPr lang="en-US" sz="1200" dirty="0">
              <a:solidFill>
                <a:srgbClr val="000000">
                  <a:lumMod val="65000"/>
                  <a:lumOff val="35000"/>
                </a:srgbClr>
              </a:solidFill>
              <a:latin typeface="Arial"/>
            </a:endParaRPr>
          </a:p>
        </p:txBody>
      </p:sp>
      <p:sp>
        <p:nvSpPr>
          <p:cNvPr id="39948" name="Text Box 2"/>
          <p:cNvSpPr txBox="1">
            <a:spLocks noChangeArrowheads="1"/>
          </p:cNvSpPr>
          <p:nvPr/>
        </p:nvSpPr>
        <p:spPr bwMode="auto">
          <a:xfrm>
            <a:off x="2962493" y="1320225"/>
            <a:ext cx="1914307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b="1" dirty="0" smtClean="0">
                <a:solidFill>
                  <a:srgbClr val="000000"/>
                </a:solidFill>
                <a:latin typeface="Arial"/>
              </a:rPr>
              <a:t>Forested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99200" y="161925"/>
            <a:ext cx="269240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25 million km</a:t>
            </a:r>
            <a:r>
              <a:rPr lang="en-US" sz="2800" b="1" i="1" baseline="300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2</a:t>
            </a:r>
            <a:r>
              <a:rPr lang="en-US" sz="2800" b="1" i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 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947988" y="1809750"/>
            <a:ext cx="3376612" cy="323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lang="en-US" sz="1600" i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Forests with people and agriculture</a:t>
            </a:r>
            <a:endParaRPr lang="en-US" sz="1600" i="1" baseline="30000" dirty="0">
              <a:solidFill>
                <a:srgbClr val="000000">
                  <a:lumMod val="65000"/>
                  <a:lumOff val="35000"/>
                </a:srgbClr>
              </a:solidFill>
              <a:latin typeface="Arial"/>
            </a:endParaRPr>
          </a:p>
        </p:txBody>
      </p:sp>
      <p:sp>
        <p:nvSpPr>
          <p:cNvPr id="39951" name="Rectangle 100"/>
          <p:cNvSpPr>
            <a:spLocks noChangeArrowheads="1"/>
          </p:cNvSpPr>
          <p:nvPr/>
        </p:nvSpPr>
        <p:spPr bwMode="auto">
          <a:xfrm>
            <a:off x="6248400" y="601663"/>
            <a:ext cx="26939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rgbClr val="990000"/>
                </a:solidFill>
                <a:latin typeface="Arial"/>
              </a:rPr>
              <a:t>0.04 </a:t>
            </a:r>
            <a:r>
              <a:rPr lang="en-US" sz="2200" b="1" i="1">
                <a:solidFill>
                  <a:srgbClr val="990000"/>
                </a:solidFill>
                <a:latin typeface="Arial"/>
              </a:rPr>
              <a:t>billion people</a:t>
            </a:r>
          </a:p>
        </p:txBody>
      </p:sp>
      <p:sp>
        <p:nvSpPr>
          <p:cNvPr id="39952" name="Rectangle 101"/>
          <p:cNvSpPr>
            <a:spLocks noChangeArrowheads="1"/>
          </p:cNvSpPr>
          <p:nvPr/>
        </p:nvSpPr>
        <p:spPr bwMode="auto">
          <a:xfrm>
            <a:off x="6334125" y="990600"/>
            <a:ext cx="2555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i="1">
                <a:solidFill>
                  <a:srgbClr val="006600"/>
                </a:solidFill>
                <a:latin typeface="Arial"/>
              </a:rPr>
              <a:t>45% global tree cover</a:t>
            </a:r>
          </a:p>
        </p:txBody>
      </p:sp>
      <p:sp>
        <p:nvSpPr>
          <p:cNvPr id="39953" name="Rectangle 102"/>
          <p:cNvSpPr>
            <a:spLocks noChangeArrowheads="1"/>
          </p:cNvSpPr>
          <p:nvPr/>
        </p:nvSpPr>
        <p:spPr bwMode="auto">
          <a:xfrm>
            <a:off x="6096000" y="0"/>
            <a:ext cx="2895600" cy="1600200"/>
          </a:xfrm>
          <a:prstGeom prst="rect">
            <a:avLst/>
          </a:prstGeom>
          <a:solidFill>
            <a:srgbClr val="FFFFFF">
              <a:alpha val="30196"/>
            </a:srgbClr>
          </a:solidFill>
          <a:ln w="9525" algn="ctr">
            <a:solidFill>
              <a:srgbClr val="FFFFFF">
                <a:alpha val="32156"/>
              </a:srgbClr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895600" y="838200"/>
            <a:ext cx="282641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 err="1" smtClean="0">
                <a:solidFill>
                  <a:srgbClr val="FFFFFF">
                    <a:lumMod val="65000"/>
                  </a:srgbClr>
                </a:solidFill>
                <a:latin typeface="Arial"/>
              </a:rPr>
              <a:t>Seminatural</a:t>
            </a:r>
            <a:endParaRPr lang="en-US" sz="3200" b="1" dirty="0">
              <a:solidFill>
                <a:srgbClr val="FFFFFF">
                  <a:lumMod val="65000"/>
                </a:srgbClr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-76200" y="-76200"/>
            <a:ext cx="9525000" cy="7035800"/>
            <a:chOff x="-48" y="-48"/>
            <a:chExt cx="6000" cy="4432"/>
          </a:xfrm>
        </p:grpSpPr>
        <p:pic>
          <p:nvPicPr>
            <p:cNvPr id="40965" name="Picture 5" descr="seaview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48" y="-48"/>
              <a:ext cx="5904" cy="4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66" name="Rectangle 6"/>
            <p:cNvSpPr>
              <a:spLocks noChangeArrowheads="1"/>
            </p:cNvSpPr>
            <p:nvPr/>
          </p:nvSpPr>
          <p:spPr bwMode="auto">
            <a:xfrm>
              <a:off x="3984" y="-48"/>
              <a:ext cx="1968" cy="67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0963" name="Rectangle 8"/>
          <p:cNvSpPr>
            <a:spLocks noChangeArrowheads="1"/>
          </p:cNvSpPr>
          <p:nvPr/>
        </p:nvSpPr>
        <p:spPr bwMode="auto">
          <a:xfrm>
            <a:off x="228600" y="5775325"/>
            <a:ext cx="391795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Populated Forest</a:t>
            </a:r>
          </a:p>
          <a:p>
            <a:pPr>
              <a:spcBef>
                <a:spcPct val="20000"/>
              </a:spcBef>
            </a:pPr>
            <a:r>
              <a:rPr 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Koh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Samai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, Thailand</a:t>
            </a:r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4419600" y="6629400"/>
            <a:ext cx="4648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900">
                <a:solidFill>
                  <a:srgbClr val="FFFFFF"/>
                </a:solidFill>
                <a:latin typeface="Arial"/>
              </a:rPr>
              <a:t>Credit: © Yenit Company Ltd. &lt;http://www.kohsamui.org/seaview.jpg&gt;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28600" y="5181600"/>
            <a:ext cx="354456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000" b="1" spc="300" dirty="0" err="1" smtClean="0">
                <a:solidFill>
                  <a:srgbClr val="FFFFFF">
                    <a:lumMod val="85000"/>
                  </a:srgbClr>
                </a:solidFill>
                <a:latin typeface="Arial"/>
              </a:rPr>
              <a:t>Seminatural</a:t>
            </a:r>
            <a:endParaRPr lang="en-US" sz="3600" b="1" spc="300" dirty="0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3675" y="0"/>
            <a:ext cx="10701338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41987" name="Rectangle 8"/>
          <p:cNvSpPr>
            <a:spLocks noChangeArrowheads="1"/>
          </p:cNvSpPr>
          <p:nvPr/>
        </p:nvSpPr>
        <p:spPr bwMode="auto">
          <a:xfrm>
            <a:off x="228600" y="5775325"/>
            <a:ext cx="391795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>
                <a:solidFill>
                  <a:srgbClr val="FFFFFF"/>
                </a:solidFill>
                <a:latin typeface="Arial"/>
              </a:rPr>
              <a:t>Populated Forest</a:t>
            </a:r>
          </a:p>
          <a:p>
            <a:pPr>
              <a:spcBef>
                <a:spcPct val="20000"/>
              </a:spcBef>
            </a:pPr>
            <a:r>
              <a:rPr lang="en-US" sz="2000" b="1" dirty="0">
                <a:solidFill>
                  <a:srgbClr val="FFFFFF"/>
                </a:solidFill>
                <a:latin typeface="Arial"/>
              </a:rPr>
              <a:t>New England, USA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8600" y="5181600"/>
            <a:ext cx="354456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000" b="1" spc="300" dirty="0" err="1" smtClean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Seminatural</a:t>
            </a:r>
            <a:endParaRPr lang="en-US" sz="3600" b="1" spc="300" dirty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86800" cy="5181600"/>
          </a:xfrm>
        </p:spPr>
        <p:txBody>
          <a:bodyPr/>
          <a:lstStyle/>
          <a:p>
            <a:pPr marL="342900" lvl="1" indent="-342900">
              <a:lnSpc>
                <a:spcPct val="200000"/>
              </a:lnSpc>
              <a:buFontTx/>
              <a:buChar char="•"/>
            </a:pPr>
            <a:r>
              <a:rPr lang="en-US" sz="3200" b="1" dirty="0" smtClean="0">
                <a:latin typeface="Calibri" pitchFamily="34" charset="0"/>
              </a:rPr>
              <a:t>When did the </a:t>
            </a:r>
            <a:r>
              <a:rPr lang="en-US" sz="3200" b="1" dirty="0" smtClean="0">
                <a:solidFill>
                  <a:srgbClr val="990000"/>
                </a:solidFill>
                <a:latin typeface="Calibri" pitchFamily="34" charset="0"/>
              </a:rPr>
              <a:t>Anthropocene </a:t>
            </a:r>
            <a:r>
              <a:rPr lang="en-US" sz="3200" b="1" dirty="0" smtClean="0">
                <a:latin typeface="Calibri" pitchFamily="34" charset="0"/>
              </a:rPr>
              <a:t>Begin?</a:t>
            </a:r>
          </a:p>
          <a:p>
            <a:pPr>
              <a:lnSpc>
                <a:spcPct val="200000"/>
              </a:lnSpc>
            </a:pPr>
            <a:r>
              <a:rPr lang="en-US" b="1" dirty="0" smtClean="0">
                <a:latin typeface="Calibri" pitchFamily="34" charset="0"/>
                <a:cs typeface="Arial" charset="0"/>
              </a:rPr>
              <a:t>Emergence of the Anthropogenic Biosphere</a:t>
            </a:r>
            <a:endParaRPr lang="en-US" b="1" dirty="0" smtClean="0">
              <a:latin typeface="Calibri" pitchFamily="34" charset="0"/>
            </a:endParaRPr>
          </a:p>
          <a:p>
            <a:pPr>
              <a:lnSpc>
                <a:spcPct val="200000"/>
              </a:lnSpc>
            </a:pPr>
            <a:r>
              <a:rPr lang="en-US" b="1" dirty="0" smtClean="0">
                <a:latin typeface="Calibri" pitchFamily="34" charset="0"/>
              </a:rPr>
              <a:t>The Anthrome Mosaic: </a:t>
            </a:r>
            <a:r>
              <a:rPr lang="en-US" b="1" dirty="0" smtClean="0">
                <a:solidFill>
                  <a:srgbClr val="990000"/>
                </a:solidFill>
                <a:latin typeface="Calibri" pitchFamily="34" charset="0"/>
              </a:rPr>
              <a:t>Used</a:t>
            </a:r>
            <a:r>
              <a:rPr lang="en-US" b="1" dirty="0" smtClean="0">
                <a:latin typeface="Calibri" pitchFamily="34" charset="0"/>
              </a:rPr>
              <a:t> + </a:t>
            </a:r>
            <a:r>
              <a:rPr lang="en-US" b="1" dirty="0" smtClean="0">
                <a:solidFill>
                  <a:srgbClr val="0070C0"/>
                </a:solidFill>
                <a:latin typeface="Calibri" pitchFamily="34" charset="0"/>
              </a:rPr>
              <a:t>Novel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| </a:t>
            </a:r>
            <a:r>
              <a:rPr lang="en-US" b="1" dirty="0" smtClean="0">
                <a:solidFill>
                  <a:srgbClr val="00B050"/>
                </a:solidFill>
                <a:latin typeface="Calibri" pitchFamily="34" charset="0"/>
              </a:rPr>
              <a:t>Wild</a:t>
            </a:r>
            <a:br>
              <a:rPr lang="en-US" b="1" dirty="0" smtClean="0">
                <a:solidFill>
                  <a:srgbClr val="00B050"/>
                </a:solidFill>
                <a:latin typeface="Calibri" pitchFamily="34" charset="0"/>
              </a:rPr>
            </a:br>
            <a:endParaRPr lang="en-US" sz="1400" b="1" dirty="0" smtClean="0">
              <a:latin typeface="Calibri" pitchFamily="34" charset="0"/>
            </a:endParaRPr>
          </a:p>
          <a:p>
            <a:r>
              <a:rPr lang="en-US" b="1" dirty="0" smtClean="0">
                <a:latin typeface="Calibri" pitchFamily="34" charset="0"/>
              </a:rPr>
              <a:t>The Biosphere in the Anthropocene</a:t>
            </a:r>
          </a:p>
          <a:p>
            <a:pPr lvl="1"/>
            <a:r>
              <a:rPr lang="en-US" sz="2700" b="1" dirty="0" smtClean="0">
                <a:latin typeface="Calibri" pitchFamily="34" charset="0"/>
              </a:rPr>
              <a:t>Urbanization as Planetary Opportunity</a:t>
            </a:r>
          </a:p>
          <a:p>
            <a:pPr lvl="1"/>
            <a:r>
              <a:rPr lang="en-US" sz="2700" b="1" dirty="0" smtClean="0">
                <a:latin typeface="Calibri" pitchFamily="34" charset="0"/>
              </a:rPr>
              <a:t>Planetary Stewardship – Locally?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4800" y="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ts val="2700"/>
              </a:lnSpc>
            </a:pPr>
            <a:r>
              <a:rPr lang="en-US" sz="2400" b="1" dirty="0">
                <a:solidFill>
                  <a:srgbClr val="A50021"/>
                </a:solidFill>
                <a:latin typeface="Calibri" pitchFamily="34" charset="0"/>
              </a:rPr>
              <a:t>Anthropogenic </a:t>
            </a:r>
            <a:r>
              <a:rPr lang="en-US" sz="2400" b="1" dirty="0" smtClean="0">
                <a:solidFill>
                  <a:srgbClr val="A50021"/>
                </a:solidFill>
                <a:latin typeface="Calibri" pitchFamily="34" charset="0"/>
              </a:rPr>
              <a:t>Biomes: </a:t>
            </a:r>
            <a:r>
              <a:rPr lang="en-US" sz="2400" b="1" dirty="0" smtClean="0">
                <a:solidFill>
                  <a:srgbClr val="00B050"/>
                </a:solidFill>
                <a:latin typeface="Calibri" pitchFamily="34" charset="0"/>
              </a:rPr>
              <a:t>Global </a:t>
            </a:r>
            <a:r>
              <a:rPr lang="en-US" sz="2400" b="1" dirty="0">
                <a:solidFill>
                  <a:srgbClr val="00B050"/>
                </a:solidFill>
                <a:latin typeface="Calibri" pitchFamily="34" charset="0"/>
              </a:rPr>
              <a:t>Ecology </a:t>
            </a:r>
            <a:r>
              <a:rPr lang="en-US" sz="2400" dirty="0" smtClean="0">
                <a:solidFill>
                  <a:schemeClr val="bg2"/>
                </a:solidFill>
                <a:latin typeface="Calibri" pitchFamily="34" charset="0"/>
              </a:rPr>
              <a:t>for the </a:t>
            </a:r>
            <a:r>
              <a:rPr lang="en-US" sz="2400" b="1" dirty="0" smtClean="0">
                <a:solidFill>
                  <a:srgbClr val="A50021"/>
                </a:solidFill>
                <a:latin typeface="Calibri" pitchFamily="34" charset="0"/>
              </a:rPr>
              <a:t>Anthropocene</a:t>
            </a:r>
            <a:endParaRPr lang="en-US" sz="2400" b="1" dirty="0">
              <a:solidFill>
                <a:srgbClr val="A5002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51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 descr="2000_04_05_M2_003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2400" y="990600"/>
            <a:ext cx="271809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800" y="3197225"/>
            <a:ext cx="881380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Freeform 46"/>
          <p:cNvSpPr>
            <a:spLocks/>
          </p:cNvSpPr>
          <p:nvPr/>
        </p:nvSpPr>
        <p:spPr bwMode="auto">
          <a:xfrm>
            <a:off x="2992438" y="2244725"/>
            <a:ext cx="284162" cy="211138"/>
          </a:xfrm>
          <a:custGeom>
            <a:avLst/>
            <a:gdLst>
              <a:gd name="T0" fmla="*/ 0 w 311"/>
              <a:gd name="T1" fmla="*/ 2147483647 h 214"/>
              <a:gd name="T2" fmla="*/ 0 w 311"/>
              <a:gd name="T3" fmla="*/ 0 h 214"/>
              <a:gd name="T4" fmla="*/ 2147483647 w 311"/>
              <a:gd name="T5" fmla="*/ 0 h 214"/>
              <a:gd name="T6" fmla="*/ 2147483647 w 311"/>
              <a:gd name="T7" fmla="*/ 2147483647 h 214"/>
              <a:gd name="T8" fmla="*/ 0 w 311"/>
              <a:gd name="T9" fmla="*/ 2147483647 h 214"/>
              <a:gd name="T10" fmla="*/ 0 w 311"/>
              <a:gd name="T11" fmla="*/ 2147483647 h 214"/>
              <a:gd name="T12" fmla="*/ 0 w 311"/>
              <a:gd name="T13" fmla="*/ 2147483647 h 2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1"/>
              <a:gd name="T22" fmla="*/ 0 h 214"/>
              <a:gd name="T23" fmla="*/ 311 w 311"/>
              <a:gd name="T24" fmla="*/ 214 h 2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1" h="214">
                <a:moveTo>
                  <a:pt x="0" y="214"/>
                </a:moveTo>
                <a:lnTo>
                  <a:pt x="0" y="0"/>
                </a:lnTo>
                <a:lnTo>
                  <a:pt x="311" y="0"/>
                </a:lnTo>
                <a:lnTo>
                  <a:pt x="311" y="214"/>
                </a:lnTo>
                <a:lnTo>
                  <a:pt x="0" y="214"/>
                </a:lnTo>
                <a:close/>
              </a:path>
            </a:pathLst>
          </a:custGeom>
          <a:solidFill>
            <a:srgbClr val="FFAA00"/>
          </a:solidFill>
          <a:ln w="254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3013" name="Freeform 49"/>
          <p:cNvSpPr>
            <a:spLocks/>
          </p:cNvSpPr>
          <p:nvPr/>
        </p:nvSpPr>
        <p:spPr bwMode="auto">
          <a:xfrm>
            <a:off x="2992438" y="2511425"/>
            <a:ext cx="284162" cy="211138"/>
          </a:xfrm>
          <a:custGeom>
            <a:avLst/>
            <a:gdLst>
              <a:gd name="T0" fmla="*/ 0 w 311"/>
              <a:gd name="T1" fmla="*/ 2147483647 h 214"/>
              <a:gd name="T2" fmla="*/ 0 w 311"/>
              <a:gd name="T3" fmla="*/ 0 h 214"/>
              <a:gd name="T4" fmla="*/ 2147483647 w 311"/>
              <a:gd name="T5" fmla="*/ 0 h 214"/>
              <a:gd name="T6" fmla="*/ 2147483647 w 311"/>
              <a:gd name="T7" fmla="*/ 2147483647 h 214"/>
              <a:gd name="T8" fmla="*/ 0 w 311"/>
              <a:gd name="T9" fmla="*/ 2147483647 h 214"/>
              <a:gd name="T10" fmla="*/ 0 w 311"/>
              <a:gd name="T11" fmla="*/ 2147483647 h 214"/>
              <a:gd name="T12" fmla="*/ 0 w 311"/>
              <a:gd name="T13" fmla="*/ 2147483647 h 2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1"/>
              <a:gd name="T22" fmla="*/ 0 h 214"/>
              <a:gd name="T23" fmla="*/ 311 w 311"/>
              <a:gd name="T24" fmla="*/ 214 h 2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1" h="214">
                <a:moveTo>
                  <a:pt x="0" y="214"/>
                </a:moveTo>
                <a:lnTo>
                  <a:pt x="0" y="0"/>
                </a:lnTo>
                <a:lnTo>
                  <a:pt x="311" y="0"/>
                </a:lnTo>
                <a:lnTo>
                  <a:pt x="311" y="214"/>
                </a:lnTo>
                <a:lnTo>
                  <a:pt x="0" y="214"/>
                </a:lnTo>
                <a:close/>
              </a:path>
            </a:pathLst>
          </a:custGeom>
          <a:solidFill>
            <a:srgbClr val="FFD37F"/>
          </a:solidFill>
          <a:ln w="254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3014" name="Freeform 52"/>
          <p:cNvSpPr>
            <a:spLocks/>
          </p:cNvSpPr>
          <p:nvPr/>
        </p:nvSpPr>
        <p:spPr bwMode="auto">
          <a:xfrm>
            <a:off x="2992438" y="2778125"/>
            <a:ext cx="284162" cy="211138"/>
          </a:xfrm>
          <a:custGeom>
            <a:avLst/>
            <a:gdLst>
              <a:gd name="T0" fmla="*/ 0 w 311"/>
              <a:gd name="T1" fmla="*/ 2147483647 h 214"/>
              <a:gd name="T2" fmla="*/ 0 w 311"/>
              <a:gd name="T3" fmla="*/ 0 h 214"/>
              <a:gd name="T4" fmla="*/ 2147483647 w 311"/>
              <a:gd name="T5" fmla="*/ 0 h 214"/>
              <a:gd name="T6" fmla="*/ 2147483647 w 311"/>
              <a:gd name="T7" fmla="*/ 2147483647 h 214"/>
              <a:gd name="T8" fmla="*/ 0 w 311"/>
              <a:gd name="T9" fmla="*/ 2147483647 h 214"/>
              <a:gd name="T10" fmla="*/ 0 w 311"/>
              <a:gd name="T11" fmla="*/ 2147483647 h 214"/>
              <a:gd name="T12" fmla="*/ 0 w 311"/>
              <a:gd name="T13" fmla="*/ 2147483647 h 2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1"/>
              <a:gd name="T22" fmla="*/ 0 h 214"/>
              <a:gd name="T23" fmla="*/ 311 w 311"/>
              <a:gd name="T24" fmla="*/ 214 h 2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1" h="214">
                <a:moveTo>
                  <a:pt x="0" y="214"/>
                </a:moveTo>
                <a:lnTo>
                  <a:pt x="0" y="0"/>
                </a:lnTo>
                <a:lnTo>
                  <a:pt x="311" y="0"/>
                </a:lnTo>
                <a:lnTo>
                  <a:pt x="311" y="214"/>
                </a:lnTo>
                <a:lnTo>
                  <a:pt x="0" y="214"/>
                </a:lnTo>
                <a:close/>
              </a:path>
            </a:pathLst>
          </a:custGeom>
          <a:solidFill>
            <a:srgbClr val="FFEBAF"/>
          </a:solidFill>
          <a:ln w="254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3015" name="Rectangle 56"/>
          <p:cNvSpPr>
            <a:spLocks noChangeArrowheads="1"/>
          </p:cNvSpPr>
          <p:nvPr/>
        </p:nvSpPr>
        <p:spPr bwMode="auto">
          <a:xfrm>
            <a:off x="3892550" y="2200275"/>
            <a:ext cx="117475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cs typeface="+mn-cs"/>
              </a:rPr>
              <a:t> </a:t>
            </a: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3016" name="Rectangle 58"/>
          <p:cNvSpPr>
            <a:spLocks noChangeArrowheads="1"/>
          </p:cNvSpPr>
          <p:nvPr/>
        </p:nvSpPr>
        <p:spPr bwMode="auto">
          <a:xfrm>
            <a:off x="3409950" y="2209800"/>
            <a:ext cx="11493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ucida Bright" pitchFamily="18" charset="0"/>
                <a:cs typeface="+mn-cs"/>
              </a:rPr>
              <a:t>Residential</a:t>
            </a:r>
          </a:p>
        </p:txBody>
      </p:sp>
      <p:sp>
        <p:nvSpPr>
          <p:cNvPr id="43017" name="Rectangle 60"/>
          <p:cNvSpPr>
            <a:spLocks noChangeArrowheads="1"/>
          </p:cNvSpPr>
          <p:nvPr/>
        </p:nvSpPr>
        <p:spPr bwMode="auto">
          <a:xfrm>
            <a:off x="3409950" y="2486025"/>
            <a:ext cx="10302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ucida Bright" pitchFamily="18" charset="0"/>
                <a:cs typeface="+mn-cs"/>
              </a:rPr>
              <a:t>Populated</a:t>
            </a:r>
          </a:p>
        </p:txBody>
      </p:sp>
      <p:sp>
        <p:nvSpPr>
          <p:cNvPr id="43018" name="Rectangle 62"/>
          <p:cNvSpPr>
            <a:spLocks noChangeArrowheads="1"/>
          </p:cNvSpPr>
          <p:nvPr/>
        </p:nvSpPr>
        <p:spPr bwMode="auto">
          <a:xfrm>
            <a:off x="3409950" y="2760663"/>
            <a:ext cx="7842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ucida Bright" pitchFamily="18" charset="0"/>
                <a:cs typeface="+mn-cs"/>
              </a:rPr>
              <a:t>Remote</a:t>
            </a:r>
          </a:p>
        </p:txBody>
      </p:sp>
      <p:sp>
        <p:nvSpPr>
          <p:cNvPr id="43019" name="Rectangle 140"/>
          <p:cNvSpPr>
            <a:spLocks noChangeArrowheads="1"/>
          </p:cNvSpPr>
          <p:nvPr/>
        </p:nvSpPr>
        <p:spPr bwMode="auto">
          <a:xfrm>
            <a:off x="152400" y="6477000"/>
            <a:ext cx="188912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cs typeface="+mn-cs"/>
              </a:rPr>
              <a:t>Ellis &amp; Ramankutty, 2008</a:t>
            </a:r>
          </a:p>
        </p:txBody>
      </p:sp>
      <p:sp>
        <p:nvSpPr>
          <p:cNvPr id="89" name="Rounded Rectangle 88"/>
          <p:cNvSpPr/>
          <p:nvPr/>
        </p:nvSpPr>
        <p:spPr bwMode="auto">
          <a:xfrm>
            <a:off x="6257925" y="152400"/>
            <a:ext cx="2667000" cy="1295400"/>
          </a:xfrm>
          <a:prstGeom prst="roundRect">
            <a:avLst>
              <a:gd name="adj" fmla="val 1303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" name="Text Box 2"/>
          <p:cNvSpPr txBox="1">
            <a:spLocks noChangeArrowheads="1"/>
          </p:cNvSpPr>
          <p:nvPr/>
        </p:nvSpPr>
        <p:spPr bwMode="auto">
          <a:xfrm>
            <a:off x="119063" y="57150"/>
            <a:ext cx="4452937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Anthropogenic Biomes</a:t>
            </a:r>
            <a:r>
              <a:rPr lang="en-US" b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 </a:t>
            </a:r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of the World</a:t>
            </a:r>
            <a:endParaRPr lang="en-US" sz="1200" dirty="0">
              <a:solidFill>
                <a:srgbClr val="000000">
                  <a:lumMod val="65000"/>
                  <a:lumOff val="35000"/>
                </a:srgbClr>
              </a:solidFill>
              <a:cs typeface="+mn-cs"/>
            </a:endParaRPr>
          </a:p>
        </p:txBody>
      </p:sp>
      <p:sp>
        <p:nvSpPr>
          <p:cNvPr id="43022" name="Text Box 2"/>
          <p:cNvSpPr txBox="1">
            <a:spLocks noChangeArrowheads="1"/>
          </p:cNvSpPr>
          <p:nvPr/>
        </p:nvSpPr>
        <p:spPr bwMode="auto">
          <a:xfrm>
            <a:off x="2803525" y="1046163"/>
            <a:ext cx="2800350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>
                <a:solidFill>
                  <a:srgbClr val="000000"/>
                </a:solidFill>
                <a:cs typeface="+mn-cs"/>
              </a:rPr>
              <a:t>Rangelands</a:t>
            </a:r>
            <a:endParaRPr lang="en-US" sz="20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299200" y="161925"/>
            <a:ext cx="269240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40 million km</a:t>
            </a:r>
            <a:r>
              <a:rPr lang="en-US" sz="2800" b="1" i="1" baseline="30000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2</a:t>
            </a:r>
            <a:r>
              <a:rPr lang="en-US" sz="2800" b="1" i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 </a:t>
            </a:r>
          </a:p>
        </p:txBody>
      </p:sp>
      <p:sp>
        <p:nvSpPr>
          <p:cNvPr id="94" name="Rectangle 93"/>
          <p:cNvSpPr/>
          <p:nvPr/>
        </p:nvSpPr>
        <p:spPr>
          <a:xfrm>
            <a:off x="2819400" y="1655763"/>
            <a:ext cx="2727325" cy="554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lang="en-US" sz="1600" i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Grazing land, minimal crops</a:t>
            </a:r>
          </a:p>
          <a:p>
            <a:pPr>
              <a:lnSpc>
                <a:spcPts val="1800"/>
              </a:lnSpc>
              <a:defRPr/>
            </a:pPr>
            <a:r>
              <a:rPr lang="en-US" sz="1600" i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    and forests</a:t>
            </a:r>
            <a:endParaRPr lang="en-US" sz="1600" i="1" baseline="30000" dirty="0">
              <a:solidFill>
                <a:srgbClr val="000000">
                  <a:lumMod val="65000"/>
                  <a:lumOff val="35000"/>
                </a:srgbClr>
              </a:solidFill>
              <a:cs typeface="+mn-cs"/>
            </a:endParaRPr>
          </a:p>
        </p:txBody>
      </p:sp>
      <p:sp>
        <p:nvSpPr>
          <p:cNvPr id="43025" name="Rectangle 94"/>
          <p:cNvSpPr>
            <a:spLocks noChangeArrowheads="1"/>
          </p:cNvSpPr>
          <p:nvPr/>
        </p:nvSpPr>
        <p:spPr bwMode="auto">
          <a:xfrm>
            <a:off x="6248400" y="601663"/>
            <a:ext cx="2676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rgbClr val="990000"/>
                </a:solidFill>
                <a:cs typeface="+mn-cs"/>
              </a:rPr>
              <a:t>0.3 billion people</a:t>
            </a:r>
          </a:p>
        </p:txBody>
      </p:sp>
      <p:sp>
        <p:nvSpPr>
          <p:cNvPr id="43026" name="Rectangle 95"/>
          <p:cNvSpPr>
            <a:spLocks noChangeArrowheads="1"/>
          </p:cNvSpPr>
          <p:nvPr/>
        </p:nvSpPr>
        <p:spPr bwMode="auto">
          <a:xfrm>
            <a:off x="6334125" y="990600"/>
            <a:ext cx="2427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i="1">
                <a:solidFill>
                  <a:srgbClr val="006600"/>
                </a:solidFill>
                <a:cs typeface="+mn-cs"/>
              </a:rPr>
              <a:t>6% global tree cover</a:t>
            </a:r>
          </a:p>
        </p:txBody>
      </p:sp>
      <p:sp>
        <p:nvSpPr>
          <p:cNvPr id="43027" name="Rectangle 96"/>
          <p:cNvSpPr>
            <a:spLocks noChangeArrowheads="1"/>
          </p:cNvSpPr>
          <p:nvPr/>
        </p:nvSpPr>
        <p:spPr bwMode="auto">
          <a:xfrm>
            <a:off x="6096000" y="76200"/>
            <a:ext cx="2895600" cy="1600200"/>
          </a:xfrm>
          <a:prstGeom prst="rect">
            <a:avLst/>
          </a:prstGeom>
          <a:solidFill>
            <a:srgbClr val="FFFFFF">
              <a:alpha val="30196"/>
            </a:srgbClr>
          </a:solidFill>
          <a:ln w="9525" algn="ctr">
            <a:solidFill>
              <a:srgbClr val="FFFFFF">
                <a:alpha val="32156"/>
              </a:srgbClr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228600" y="5775325"/>
            <a:ext cx="3343275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cs typeface="+mn-cs"/>
              </a:rPr>
              <a:t>Croplands</a:t>
            </a:r>
          </a:p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FFFFFF"/>
                </a:solidFill>
                <a:cs typeface="+mn-cs"/>
              </a:rPr>
              <a:t>Atlas Mountains, Morocco</a:t>
            </a:r>
          </a:p>
        </p:txBody>
      </p:sp>
      <p:pic>
        <p:nvPicPr>
          <p:cNvPr id="44035" name="Picture 9" descr="Image0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Rectangle 10"/>
          <p:cNvSpPr>
            <a:spLocks noChangeArrowheads="1"/>
          </p:cNvSpPr>
          <p:nvPr/>
        </p:nvSpPr>
        <p:spPr bwMode="auto">
          <a:xfrm>
            <a:off x="228600" y="5775325"/>
            <a:ext cx="4621213" cy="101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cs typeface="+mn-cs"/>
              </a:rPr>
              <a:t>Remote Rangelands</a:t>
            </a:r>
          </a:p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FFFFFF"/>
                </a:solidFill>
                <a:cs typeface="+mn-cs"/>
              </a:rPr>
              <a:t>South Dakota, USA</a:t>
            </a: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810000" y="6629400"/>
            <a:ext cx="53340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900">
                <a:solidFill>
                  <a:srgbClr val="FFFFFF"/>
                </a:solidFill>
                <a:cs typeface="+mn-cs"/>
              </a:rPr>
              <a:t>Credit: © Alexander Smart. &lt;http://ars.sdstate.edu/faculty/smarta/Range415/Image035.jpg&gt;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ChangeArrowheads="1"/>
          </p:cNvSpPr>
          <p:nvPr/>
        </p:nvSpPr>
        <p:spPr bwMode="auto">
          <a:xfrm>
            <a:off x="228600" y="5775325"/>
            <a:ext cx="5160963" cy="95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FFFF"/>
                </a:solidFill>
                <a:cs typeface="+mn-cs"/>
              </a:rPr>
              <a:t>Populated Rangelands</a:t>
            </a:r>
          </a:p>
          <a:p>
            <a:r>
              <a:rPr lang="en-US" sz="2000" b="1">
                <a:solidFill>
                  <a:srgbClr val="FFFFFF"/>
                </a:solidFill>
                <a:cs typeface="+mn-cs"/>
              </a:rPr>
              <a:t>Atlas Mountains, Morocco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5" descr="RMC-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2669324" cy="20070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197225"/>
            <a:ext cx="881380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AutoShape 15"/>
          <p:cNvSpPr>
            <a:spLocks noChangeAspect="1" noChangeArrowheads="1" noTextEdit="1"/>
          </p:cNvSpPr>
          <p:nvPr/>
        </p:nvSpPr>
        <p:spPr bwMode="auto">
          <a:xfrm>
            <a:off x="-762000" y="609600"/>
            <a:ext cx="281940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6085" name="Freeform 17"/>
          <p:cNvSpPr>
            <a:spLocks/>
          </p:cNvSpPr>
          <p:nvPr/>
        </p:nvSpPr>
        <p:spPr bwMode="auto">
          <a:xfrm>
            <a:off x="6477000" y="2133600"/>
            <a:ext cx="284163" cy="209550"/>
          </a:xfrm>
          <a:custGeom>
            <a:avLst/>
            <a:gdLst>
              <a:gd name="T0" fmla="*/ 0 w 166"/>
              <a:gd name="T1" fmla="*/ 2147483647 h 113"/>
              <a:gd name="T2" fmla="*/ 0 w 166"/>
              <a:gd name="T3" fmla="*/ 0 h 113"/>
              <a:gd name="T4" fmla="*/ 2147483647 w 166"/>
              <a:gd name="T5" fmla="*/ 0 h 113"/>
              <a:gd name="T6" fmla="*/ 2147483647 w 166"/>
              <a:gd name="T7" fmla="*/ 2147483647 h 113"/>
              <a:gd name="T8" fmla="*/ 0 w 166"/>
              <a:gd name="T9" fmla="*/ 2147483647 h 113"/>
              <a:gd name="T10" fmla="*/ 0 w 166"/>
              <a:gd name="T11" fmla="*/ 2147483647 h 113"/>
              <a:gd name="T12" fmla="*/ 0 w 166"/>
              <a:gd name="T13" fmla="*/ 2147483647 h 1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6"/>
              <a:gd name="T22" fmla="*/ 0 h 113"/>
              <a:gd name="T23" fmla="*/ 166 w 166"/>
              <a:gd name="T24" fmla="*/ 113 h 1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6" h="113">
                <a:moveTo>
                  <a:pt x="0" y="113"/>
                </a:moveTo>
                <a:lnTo>
                  <a:pt x="0" y="0"/>
                </a:lnTo>
                <a:lnTo>
                  <a:pt x="166" y="0"/>
                </a:lnTo>
                <a:lnTo>
                  <a:pt x="166" y="113"/>
                </a:lnTo>
                <a:lnTo>
                  <a:pt x="0" y="113"/>
                </a:lnTo>
                <a:close/>
              </a:path>
            </a:pathLst>
          </a:custGeom>
          <a:solidFill>
            <a:srgbClr val="D1FF73"/>
          </a:solidFill>
          <a:ln w="254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6086" name="Freeform 20"/>
          <p:cNvSpPr>
            <a:spLocks/>
          </p:cNvSpPr>
          <p:nvPr/>
        </p:nvSpPr>
        <p:spPr bwMode="auto">
          <a:xfrm>
            <a:off x="6477000" y="2438400"/>
            <a:ext cx="284163" cy="209550"/>
          </a:xfrm>
          <a:custGeom>
            <a:avLst/>
            <a:gdLst>
              <a:gd name="T0" fmla="*/ 0 w 166"/>
              <a:gd name="T1" fmla="*/ 2147483647 h 114"/>
              <a:gd name="T2" fmla="*/ 0 w 166"/>
              <a:gd name="T3" fmla="*/ 0 h 114"/>
              <a:gd name="T4" fmla="*/ 2147483647 w 166"/>
              <a:gd name="T5" fmla="*/ 0 h 114"/>
              <a:gd name="T6" fmla="*/ 2147483647 w 166"/>
              <a:gd name="T7" fmla="*/ 2147483647 h 114"/>
              <a:gd name="T8" fmla="*/ 0 w 166"/>
              <a:gd name="T9" fmla="*/ 2147483647 h 114"/>
              <a:gd name="T10" fmla="*/ 0 w 166"/>
              <a:gd name="T11" fmla="*/ 2147483647 h 114"/>
              <a:gd name="T12" fmla="*/ 0 w 166"/>
              <a:gd name="T13" fmla="*/ 2147483647 h 1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6"/>
              <a:gd name="T22" fmla="*/ 0 h 114"/>
              <a:gd name="T23" fmla="*/ 166 w 166"/>
              <a:gd name="T24" fmla="*/ 114 h 1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6" h="114">
                <a:moveTo>
                  <a:pt x="0" y="114"/>
                </a:moveTo>
                <a:lnTo>
                  <a:pt x="0" y="0"/>
                </a:lnTo>
                <a:lnTo>
                  <a:pt x="166" y="0"/>
                </a:lnTo>
                <a:lnTo>
                  <a:pt x="166" y="114"/>
                </a:lnTo>
                <a:lnTo>
                  <a:pt x="0" y="114"/>
                </a:lnTo>
                <a:close/>
              </a:path>
            </a:pathLst>
          </a:custGeom>
          <a:solidFill>
            <a:srgbClr val="FFFF73"/>
          </a:solidFill>
          <a:ln w="254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6087" name="Freeform 23"/>
          <p:cNvSpPr>
            <a:spLocks/>
          </p:cNvSpPr>
          <p:nvPr/>
        </p:nvSpPr>
        <p:spPr bwMode="auto">
          <a:xfrm>
            <a:off x="2971800" y="2667000"/>
            <a:ext cx="284163" cy="209550"/>
          </a:xfrm>
          <a:custGeom>
            <a:avLst/>
            <a:gdLst>
              <a:gd name="T0" fmla="*/ 0 w 166"/>
              <a:gd name="T1" fmla="*/ 2147483647 h 114"/>
              <a:gd name="T2" fmla="*/ 0 w 166"/>
              <a:gd name="T3" fmla="*/ 0 h 114"/>
              <a:gd name="T4" fmla="*/ 2147483647 w 166"/>
              <a:gd name="T5" fmla="*/ 0 h 114"/>
              <a:gd name="T6" fmla="*/ 2147483647 w 166"/>
              <a:gd name="T7" fmla="*/ 2147483647 h 114"/>
              <a:gd name="T8" fmla="*/ 0 w 166"/>
              <a:gd name="T9" fmla="*/ 2147483647 h 114"/>
              <a:gd name="T10" fmla="*/ 0 w 166"/>
              <a:gd name="T11" fmla="*/ 2147483647 h 114"/>
              <a:gd name="T12" fmla="*/ 0 w 166"/>
              <a:gd name="T13" fmla="*/ 2147483647 h 1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6"/>
              <a:gd name="T22" fmla="*/ 0 h 114"/>
              <a:gd name="T23" fmla="*/ 166 w 166"/>
              <a:gd name="T24" fmla="*/ 114 h 1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6" h="114">
                <a:moveTo>
                  <a:pt x="0" y="114"/>
                </a:moveTo>
                <a:lnTo>
                  <a:pt x="0" y="0"/>
                </a:lnTo>
                <a:lnTo>
                  <a:pt x="166" y="0"/>
                </a:lnTo>
                <a:lnTo>
                  <a:pt x="166" y="114"/>
                </a:lnTo>
                <a:lnTo>
                  <a:pt x="0" y="114"/>
                </a:lnTo>
                <a:close/>
              </a:path>
            </a:pathLst>
          </a:custGeom>
          <a:solidFill>
            <a:srgbClr val="E1E100"/>
          </a:solidFill>
          <a:ln w="254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6088" name="Freeform 26"/>
          <p:cNvSpPr>
            <a:spLocks/>
          </p:cNvSpPr>
          <p:nvPr/>
        </p:nvSpPr>
        <p:spPr bwMode="auto">
          <a:xfrm>
            <a:off x="2971800" y="2130425"/>
            <a:ext cx="284163" cy="209550"/>
          </a:xfrm>
          <a:custGeom>
            <a:avLst/>
            <a:gdLst>
              <a:gd name="T0" fmla="*/ 0 w 166"/>
              <a:gd name="T1" fmla="*/ 2147483647 h 114"/>
              <a:gd name="T2" fmla="*/ 0 w 166"/>
              <a:gd name="T3" fmla="*/ 0 h 114"/>
              <a:gd name="T4" fmla="*/ 2147483647 w 166"/>
              <a:gd name="T5" fmla="*/ 0 h 114"/>
              <a:gd name="T6" fmla="*/ 2147483647 w 166"/>
              <a:gd name="T7" fmla="*/ 2147483647 h 114"/>
              <a:gd name="T8" fmla="*/ 0 w 166"/>
              <a:gd name="T9" fmla="*/ 2147483647 h 114"/>
              <a:gd name="T10" fmla="*/ 0 w 166"/>
              <a:gd name="T11" fmla="*/ 2147483647 h 114"/>
              <a:gd name="T12" fmla="*/ 0 w 166"/>
              <a:gd name="T13" fmla="*/ 2147483647 h 1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6"/>
              <a:gd name="T22" fmla="*/ 0 h 114"/>
              <a:gd name="T23" fmla="*/ 166 w 166"/>
              <a:gd name="T24" fmla="*/ 114 h 1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6" h="114">
                <a:moveTo>
                  <a:pt x="0" y="114"/>
                </a:moveTo>
                <a:lnTo>
                  <a:pt x="0" y="0"/>
                </a:lnTo>
                <a:lnTo>
                  <a:pt x="166" y="0"/>
                </a:lnTo>
                <a:lnTo>
                  <a:pt x="166" y="114"/>
                </a:lnTo>
                <a:lnTo>
                  <a:pt x="0" y="114"/>
                </a:lnTo>
                <a:close/>
              </a:path>
            </a:pathLst>
          </a:custGeom>
          <a:solidFill>
            <a:srgbClr val="70A800"/>
          </a:solidFill>
          <a:ln w="254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6089" name="Freeform 29"/>
          <p:cNvSpPr>
            <a:spLocks/>
          </p:cNvSpPr>
          <p:nvPr/>
        </p:nvSpPr>
        <p:spPr bwMode="auto">
          <a:xfrm>
            <a:off x="2971800" y="2398713"/>
            <a:ext cx="284163" cy="209550"/>
          </a:xfrm>
          <a:custGeom>
            <a:avLst/>
            <a:gdLst>
              <a:gd name="T0" fmla="*/ 0 w 166"/>
              <a:gd name="T1" fmla="*/ 2147483647 h 118"/>
              <a:gd name="T2" fmla="*/ 0 w 166"/>
              <a:gd name="T3" fmla="*/ 0 h 118"/>
              <a:gd name="T4" fmla="*/ 2147483647 w 166"/>
              <a:gd name="T5" fmla="*/ 0 h 118"/>
              <a:gd name="T6" fmla="*/ 2147483647 w 166"/>
              <a:gd name="T7" fmla="*/ 2147483647 h 118"/>
              <a:gd name="T8" fmla="*/ 0 w 166"/>
              <a:gd name="T9" fmla="*/ 2147483647 h 118"/>
              <a:gd name="T10" fmla="*/ 0 w 166"/>
              <a:gd name="T11" fmla="*/ 2147483647 h 118"/>
              <a:gd name="T12" fmla="*/ 0 w 166"/>
              <a:gd name="T13" fmla="*/ 2147483647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6"/>
              <a:gd name="T22" fmla="*/ 0 h 118"/>
              <a:gd name="T23" fmla="*/ 166 w 166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6" h="118">
                <a:moveTo>
                  <a:pt x="0" y="118"/>
                </a:moveTo>
                <a:lnTo>
                  <a:pt x="0" y="0"/>
                </a:lnTo>
                <a:lnTo>
                  <a:pt x="166" y="0"/>
                </a:lnTo>
                <a:lnTo>
                  <a:pt x="166" y="118"/>
                </a:lnTo>
                <a:lnTo>
                  <a:pt x="0" y="118"/>
                </a:lnTo>
                <a:close/>
              </a:path>
            </a:pathLst>
          </a:custGeom>
          <a:solidFill>
            <a:srgbClr val="98E600"/>
          </a:solidFill>
          <a:ln w="254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6090" name="Rectangle 140"/>
          <p:cNvSpPr>
            <a:spLocks noChangeArrowheads="1"/>
          </p:cNvSpPr>
          <p:nvPr/>
        </p:nvSpPr>
        <p:spPr bwMode="auto">
          <a:xfrm>
            <a:off x="152400" y="6477000"/>
            <a:ext cx="188912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cs typeface="+mn-cs"/>
              </a:rPr>
              <a:t>Ellis &amp; Ramankutty, 2008</a:t>
            </a:r>
          </a:p>
        </p:txBody>
      </p:sp>
      <p:sp>
        <p:nvSpPr>
          <p:cNvPr id="46091" name="Rectangle 85"/>
          <p:cNvSpPr>
            <a:spLocks noChangeArrowheads="1"/>
          </p:cNvSpPr>
          <p:nvPr/>
        </p:nvSpPr>
        <p:spPr bwMode="auto">
          <a:xfrm>
            <a:off x="838200" y="914400"/>
            <a:ext cx="2133600" cy="457200"/>
          </a:xfrm>
          <a:prstGeom prst="rect">
            <a:avLst/>
          </a:prstGeom>
          <a:solidFill>
            <a:schemeClr val="bg1">
              <a:alpha val="45097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6092" name="Rectangle 56"/>
          <p:cNvSpPr>
            <a:spLocks noChangeArrowheads="1"/>
          </p:cNvSpPr>
          <p:nvPr/>
        </p:nvSpPr>
        <p:spPr bwMode="auto">
          <a:xfrm>
            <a:off x="3892550" y="2200275"/>
            <a:ext cx="117475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cs typeface="+mn-cs"/>
              </a:rPr>
              <a:t> </a:t>
            </a: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6093" name="Rectangle 58"/>
          <p:cNvSpPr>
            <a:spLocks noChangeArrowheads="1"/>
          </p:cNvSpPr>
          <p:nvPr/>
        </p:nvSpPr>
        <p:spPr bwMode="auto">
          <a:xfrm>
            <a:off x="3352800" y="2116138"/>
            <a:ext cx="21034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ucida Bright" pitchFamily="18" charset="0"/>
                <a:cs typeface="+mn-cs"/>
              </a:rPr>
              <a:t>Residential irrigated</a:t>
            </a:r>
          </a:p>
        </p:txBody>
      </p:sp>
      <p:sp>
        <p:nvSpPr>
          <p:cNvPr id="46094" name="Rectangle 60"/>
          <p:cNvSpPr>
            <a:spLocks noChangeArrowheads="1"/>
          </p:cNvSpPr>
          <p:nvPr/>
        </p:nvSpPr>
        <p:spPr bwMode="auto">
          <a:xfrm>
            <a:off x="6848475" y="2116138"/>
            <a:ext cx="18383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ucida Bright" pitchFamily="18" charset="0"/>
                <a:cs typeface="+mn-cs"/>
              </a:rPr>
              <a:t>Populated rainfed</a:t>
            </a:r>
          </a:p>
        </p:txBody>
      </p:sp>
      <p:sp>
        <p:nvSpPr>
          <p:cNvPr id="46095" name="Rectangle 62"/>
          <p:cNvSpPr>
            <a:spLocks noChangeArrowheads="1"/>
          </p:cNvSpPr>
          <p:nvPr/>
        </p:nvSpPr>
        <p:spPr bwMode="auto">
          <a:xfrm>
            <a:off x="6858000" y="2420938"/>
            <a:ext cx="7842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ucida Bright" pitchFamily="18" charset="0"/>
                <a:cs typeface="+mn-cs"/>
              </a:rPr>
              <a:t>Remote</a:t>
            </a:r>
          </a:p>
        </p:txBody>
      </p:sp>
      <p:sp>
        <p:nvSpPr>
          <p:cNvPr id="96" name="Rounded Rectangle 95"/>
          <p:cNvSpPr/>
          <p:nvPr/>
        </p:nvSpPr>
        <p:spPr bwMode="auto">
          <a:xfrm>
            <a:off x="6257925" y="152400"/>
            <a:ext cx="2667000" cy="1295400"/>
          </a:xfrm>
          <a:prstGeom prst="roundRect">
            <a:avLst>
              <a:gd name="adj" fmla="val 1303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" name="Text Box 2"/>
          <p:cNvSpPr txBox="1">
            <a:spLocks noChangeArrowheads="1"/>
          </p:cNvSpPr>
          <p:nvPr/>
        </p:nvSpPr>
        <p:spPr bwMode="auto">
          <a:xfrm>
            <a:off x="119063" y="57150"/>
            <a:ext cx="4452937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Anthropogenic Biomes</a:t>
            </a:r>
            <a:r>
              <a:rPr lang="en-US" b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 </a:t>
            </a:r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of the World</a:t>
            </a:r>
            <a:endParaRPr lang="en-US" sz="1200" dirty="0">
              <a:solidFill>
                <a:srgbClr val="000000">
                  <a:lumMod val="65000"/>
                  <a:lumOff val="35000"/>
                </a:srgbClr>
              </a:solidFill>
              <a:cs typeface="+mn-cs"/>
            </a:endParaRPr>
          </a:p>
        </p:txBody>
      </p:sp>
      <p:sp>
        <p:nvSpPr>
          <p:cNvPr id="46098" name="Text Box 2"/>
          <p:cNvSpPr txBox="1">
            <a:spLocks noChangeArrowheads="1"/>
          </p:cNvSpPr>
          <p:nvPr/>
        </p:nvSpPr>
        <p:spPr bwMode="auto">
          <a:xfrm>
            <a:off x="2803525" y="1046163"/>
            <a:ext cx="2466975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>
                <a:solidFill>
                  <a:srgbClr val="000000"/>
                </a:solidFill>
                <a:cs typeface="+mn-cs"/>
              </a:rPr>
              <a:t>Croplands</a:t>
            </a:r>
            <a:endParaRPr lang="en-US" sz="20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99200" y="161925"/>
            <a:ext cx="269240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27 million km</a:t>
            </a:r>
            <a:r>
              <a:rPr lang="en-US" sz="2800" b="1" i="1" baseline="30000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2</a:t>
            </a:r>
            <a:r>
              <a:rPr lang="en-US" sz="2800" b="1" i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 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819400" y="1655763"/>
            <a:ext cx="3217863" cy="323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lang="en-US" sz="1600" i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Crops mixed with other land uses</a:t>
            </a:r>
            <a:endParaRPr lang="en-US" sz="1600" i="1" baseline="30000" dirty="0">
              <a:solidFill>
                <a:srgbClr val="000000">
                  <a:lumMod val="65000"/>
                  <a:lumOff val="35000"/>
                </a:srgbClr>
              </a:solidFill>
              <a:cs typeface="+mn-cs"/>
            </a:endParaRPr>
          </a:p>
        </p:txBody>
      </p:sp>
      <p:sp>
        <p:nvSpPr>
          <p:cNvPr id="46101" name="Rectangle 100"/>
          <p:cNvSpPr>
            <a:spLocks noChangeArrowheads="1"/>
          </p:cNvSpPr>
          <p:nvPr/>
        </p:nvSpPr>
        <p:spPr bwMode="auto">
          <a:xfrm>
            <a:off x="6248400" y="601663"/>
            <a:ext cx="2676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rgbClr val="990000"/>
                </a:solidFill>
                <a:cs typeface="+mn-cs"/>
              </a:rPr>
              <a:t>0.9 billion people</a:t>
            </a:r>
          </a:p>
        </p:txBody>
      </p:sp>
      <p:sp>
        <p:nvSpPr>
          <p:cNvPr id="46102" name="Rectangle 101"/>
          <p:cNvSpPr>
            <a:spLocks noChangeArrowheads="1"/>
          </p:cNvSpPr>
          <p:nvPr/>
        </p:nvSpPr>
        <p:spPr bwMode="auto">
          <a:xfrm>
            <a:off x="6334125" y="990600"/>
            <a:ext cx="2555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i="1">
                <a:solidFill>
                  <a:srgbClr val="006600"/>
                </a:solidFill>
                <a:cs typeface="+mn-cs"/>
              </a:rPr>
              <a:t>25% global tree cover</a:t>
            </a:r>
          </a:p>
        </p:txBody>
      </p:sp>
      <p:sp>
        <p:nvSpPr>
          <p:cNvPr id="46103" name="Rectangle 102"/>
          <p:cNvSpPr>
            <a:spLocks noChangeArrowheads="1"/>
          </p:cNvSpPr>
          <p:nvPr/>
        </p:nvSpPr>
        <p:spPr bwMode="auto">
          <a:xfrm>
            <a:off x="6172200" y="76200"/>
            <a:ext cx="2895600" cy="1600200"/>
          </a:xfrm>
          <a:prstGeom prst="rect">
            <a:avLst/>
          </a:prstGeom>
          <a:solidFill>
            <a:srgbClr val="FFFFFF">
              <a:alpha val="30196"/>
            </a:srgbClr>
          </a:solidFill>
          <a:ln w="9525" algn="ctr">
            <a:solidFill>
              <a:srgbClr val="FFFFFF">
                <a:alpha val="32156"/>
              </a:srgbClr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6104" name="Rectangle 58"/>
          <p:cNvSpPr>
            <a:spLocks noChangeArrowheads="1"/>
          </p:cNvSpPr>
          <p:nvPr/>
        </p:nvSpPr>
        <p:spPr bwMode="auto">
          <a:xfrm>
            <a:off x="3352800" y="2362200"/>
            <a:ext cx="27463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ucida Bright" pitchFamily="18" charset="0"/>
                <a:cs typeface="+mn-cs"/>
              </a:rPr>
              <a:t>Residential rainfed mosaic</a:t>
            </a:r>
          </a:p>
        </p:txBody>
      </p:sp>
      <p:sp>
        <p:nvSpPr>
          <p:cNvPr id="46105" name="Rectangle 58"/>
          <p:cNvSpPr>
            <a:spLocks noChangeArrowheads="1"/>
          </p:cNvSpPr>
          <p:nvPr/>
        </p:nvSpPr>
        <p:spPr bwMode="auto">
          <a:xfrm>
            <a:off x="3352800" y="2649538"/>
            <a:ext cx="1984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ucida Bright" pitchFamily="18" charset="0"/>
                <a:cs typeface="+mn-cs"/>
              </a:rPr>
              <a:t>Populated irrigated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CroplandAdjus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6"/>
          <p:cNvSpPr>
            <a:spLocks noChangeArrowheads="1"/>
          </p:cNvSpPr>
          <p:nvPr/>
        </p:nvSpPr>
        <p:spPr bwMode="auto">
          <a:xfrm>
            <a:off x="228600" y="5775325"/>
            <a:ext cx="437515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cs typeface="+mn-cs"/>
              </a:rPr>
              <a:t>Remote Croplands</a:t>
            </a:r>
          </a:p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FFFFFF"/>
                </a:solidFill>
                <a:cs typeface="+mn-cs"/>
              </a:rPr>
              <a:t>Colombia Basin, Washington, USA</a:t>
            </a:r>
          </a:p>
        </p:txBody>
      </p:sp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4495800" y="6629400"/>
            <a:ext cx="4648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900">
                <a:solidFill>
                  <a:srgbClr val="FFFFFF"/>
                </a:solidFill>
                <a:cs typeface="+mn-cs"/>
              </a:rPr>
              <a:t>Credit: © GWMA &lt;http://www.gwma.org/images/CroplandAdjusted.jpg&gt;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RMC-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6"/>
          <p:cNvSpPr>
            <a:spLocks noChangeArrowheads="1"/>
          </p:cNvSpPr>
          <p:nvPr/>
        </p:nvSpPr>
        <p:spPr bwMode="auto">
          <a:xfrm>
            <a:off x="228600" y="5775325"/>
            <a:ext cx="7775575" cy="101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cs typeface="+mn-cs"/>
              </a:rPr>
              <a:t>Croplands - </a:t>
            </a:r>
            <a:r>
              <a:rPr lang="en-US" sz="2800" b="1">
                <a:solidFill>
                  <a:srgbClr val="FFFFFF"/>
                </a:solidFill>
                <a:cs typeface="+mn-cs"/>
              </a:rPr>
              <a:t>Residential Rainfed Mosaic</a:t>
            </a:r>
            <a:endParaRPr lang="en-US" sz="3600" b="1">
              <a:solidFill>
                <a:srgbClr val="FFFFFF"/>
              </a:solidFill>
              <a:cs typeface="+mn-cs"/>
            </a:endParaRPr>
          </a:p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FFFFFF"/>
                </a:solidFill>
                <a:cs typeface="+mn-cs"/>
              </a:rPr>
              <a:t>Normandy, France</a:t>
            </a:r>
          </a:p>
        </p:txBody>
      </p:sp>
      <p:sp>
        <p:nvSpPr>
          <p:cNvPr id="48132" name="Rectangle 3"/>
          <p:cNvSpPr>
            <a:spLocks noChangeArrowheads="1"/>
          </p:cNvSpPr>
          <p:nvPr/>
        </p:nvSpPr>
        <p:spPr bwMode="auto">
          <a:xfrm>
            <a:off x="3810000" y="6629400"/>
            <a:ext cx="53340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900">
                <a:solidFill>
                  <a:srgbClr val="FFFFFF"/>
                </a:solidFill>
                <a:cs typeface="+mn-cs"/>
              </a:rPr>
              <a:t>Credit: © JH.Bernard. &lt;http://pagesperso-orange.fr/rmc14/images/IMAGES-RMC/RMC-6.JPG&gt;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 bwMode="auto">
          <a:xfrm>
            <a:off x="6257925" y="152400"/>
            <a:ext cx="2667000" cy="1295400"/>
          </a:xfrm>
          <a:prstGeom prst="roundRect">
            <a:avLst>
              <a:gd name="adj" fmla="val 1303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200400"/>
            <a:ext cx="8964613" cy="3581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119063" y="57150"/>
            <a:ext cx="4452937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Anthropogenic Biomes</a:t>
            </a:r>
            <a:r>
              <a:rPr lang="en-US" b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 </a:t>
            </a:r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of the World</a:t>
            </a:r>
            <a:endParaRPr lang="en-US" sz="1200" dirty="0">
              <a:solidFill>
                <a:srgbClr val="000000">
                  <a:lumMod val="65000"/>
                  <a:lumOff val="35000"/>
                </a:srgbClr>
              </a:solidFill>
              <a:cs typeface="+mn-cs"/>
            </a:endParaRPr>
          </a:p>
        </p:txBody>
      </p:sp>
      <p:sp>
        <p:nvSpPr>
          <p:cNvPr id="49157" name="Rectangle 12"/>
          <p:cNvSpPr>
            <a:spLocks noChangeArrowheads="1"/>
          </p:cNvSpPr>
          <p:nvPr/>
        </p:nvSpPr>
        <p:spPr bwMode="auto">
          <a:xfrm>
            <a:off x="47625" y="6505575"/>
            <a:ext cx="188912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200">
                <a:solidFill>
                  <a:srgbClr val="000000"/>
                </a:solidFill>
                <a:cs typeface="+mn-cs"/>
              </a:rPr>
              <a:t>Ellis &amp; Ramankutty, 2008</a:t>
            </a:r>
          </a:p>
        </p:txBody>
      </p:sp>
      <p:sp>
        <p:nvSpPr>
          <p:cNvPr id="49158" name="Text Box 2"/>
          <p:cNvSpPr txBox="1">
            <a:spLocks noChangeArrowheads="1"/>
          </p:cNvSpPr>
          <p:nvPr/>
        </p:nvSpPr>
        <p:spPr bwMode="auto">
          <a:xfrm>
            <a:off x="2803525" y="969963"/>
            <a:ext cx="1920875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>
                <a:solidFill>
                  <a:srgbClr val="000000"/>
                </a:solidFill>
                <a:cs typeface="+mn-cs"/>
              </a:rPr>
              <a:t>Villages</a:t>
            </a:r>
            <a:endParaRPr lang="en-US" sz="2000" b="1">
              <a:solidFill>
                <a:srgbClr val="000000"/>
              </a:solidFill>
              <a:cs typeface="+mn-cs"/>
            </a:endParaRPr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27021" y="1009865"/>
            <a:ext cx="2616179" cy="19619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6432550" y="161925"/>
            <a:ext cx="249237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8 million km</a:t>
            </a:r>
            <a:r>
              <a:rPr lang="en-US" sz="2800" b="1" i="1" baseline="30000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2</a:t>
            </a:r>
            <a:r>
              <a:rPr lang="en-US" sz="2800" b="1" i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2819400" y="1579563"/>
            <a:ext cx="3675063" cy="554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lang="en-US" sz="1600" i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Densely populated agricultural areas</a:t>
            </a:r>
            <a:endParaRPr lang="en-US" sz="1600" dirty="0">
              <a:solidFill>
                <a:srgbClr val="000000"/>
              </a:solidFill>
              <a:cs typeface="+mn-cs"/>
            </a:endParaRPr>
          </a:p>
          <a:p>
            <a:pPr>
              <a:lnSpc>
                <a:spcPts val="1800"/>
              </a:lnSpc>
              <a:defRPr/>
            </a:pPr>
            <a:r>
              <a:rPr lang="en-US" sz="1600" i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with rural population &gt;100 person km</a:t>
            </a:r>
            <a:r>
              <a:rPr lang="en-US" sz="1600" i="1" baseline="30000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-2</a:t>
            </a:r>
          </a:p>
        </p:txBody>
      </p:sp>
      <p:sp>
        <p:nvSpPr>
          <p:cNvPr id="49162" name="Rectangle 9"/>
          <p:cNvSpPr>
            <a:spLocks noChangeArrowheads="1"/>
          </p:cNvSpPr>
          <p:nvPr/>
        </p:nvSpPr>
        <p:spPr bwMode="auto">
          <a:xfrm>
            <a:off x="6248400" y="601663"/>
            <a:ext cx="2676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rgbClr val="990000"/>
                </a:solidFill>
                <a:cs typeface="+mn-cs"/>
              </a:rPr>
              <a:t>2.6 billion people</a:t>
            </a:r>
          </a:p>
        </p:txBody>
      </p:sp>
      <p:sp>
        <p:nvSpPr>
          <p:cNvPr id="49163" name="Rectangle 10"/>
          <p:cNvSpPr>
            <a:spLocks noChangeArrowheads="1"/>
          </p:cNvSpPr>
          <p:nvPr/>
        </p:nvSpPr>
        <p:spPr bwMode="auto">
          <a:xfrm>
            <a:off x="6334125" y="990600"/>
            <a:ext cx="2427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i="1">
                <a:solidFill>
                  <a:srgbClr val="006600"/>
                </a:solidFill>
                <a:cs typeface="+mn-cs"/>
              </a:rPr>
              <a:t>4% global tree cover</a:t>
            </a:r>
          </a:p>
        </p:txBody>
      </p:sp>
      <p:sp>
        <p:nvSpPr>
          <p:cNvPr id="49164" name="Rounded Rectangle 13"/>
          <p:cNvSpPr>
            <a:spLocks noChangeArrowheads="1"/>
          </p:cNvSpPr>
          <p:nvPr/>
        </p:nvSpPr>
        <p:spPr bwMode="auto">
          <a:xfrm>
            <a:off x="6019800" y="0"/>
            <a:ext cx="3657600" cy="18288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9165" name="Rectangle 15"/>
          <p:cNvSpPr>
            <a:spLocks noChangeArrowheads="1"/>
          </p:cNvSpPr>
          <p:nvPr/>
        </p:nvSpPr>
        <p:spPr bwMode="auto">
          <a:xfrm>
            <a:off x="6172200" y="76200"/>
            <a:ext cx="2743200" cy="1600200"/>
          </a:xfrm>
          <a:prstGeom prst="rect">
            <a:avLst/>
          </a:prstGeom>
          <a:solidFill>
            <a:srgbClr val="FFFFFF">
              <a:alpha val="30196"/>
            </a:srgbClr>
          </a:solidFill>
          <a:ln w="9525" algn="ctr">
            <a:solidFill>
              <a:srgbClr val="FFFFFF">
                <a:alpha val="32156"/>
              </a:srgbClr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9166" name="Rectangle 13"/>
          <p:cNvSpPr>
            <a:spLocks noChangeArrowheads="1"/>
          </p:cNvSpPr>
          <p:nvPr/>
        </p:nvSpPr>
        <p:spPr bwMode="auto">
          <a:xfrm>
            <a:off x="3348038" y="2214563"/>
            <a:ext cx="4413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ucida Bright" pitchFamily="18" charset="0"/>
                <a:cs typeface="+mn-cs"/>
              </a:rPr>
              <a:t>Rice</a:t>
            </a: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9167" name="Rectangle 14"/>
          <p:cNvSpPr>
            <a:spLocks noChangeArrowheads="1"/>
          </p:cNvSpPr>
          <p:nvPr/>
        </p:nvSpPr>
        <p:spPr bwMode="auto">
          <a:xfrm>
            <a:off x="3348038" y="2493963"/>
            <a:ext cx="89376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ucida Bright" pitchFamily="18" charset="0"/>
                <a:cs typeface="+mn-cs"/>
              </a:rPr>
              <a:t>Irrigated</a:t>
            </a: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9168" name="Rectangle 15"/>
          <p:cNvSpPr>
            <a:spLocks noChangeArrowheads="1"/>
          </p:cNvSpPr>
          <p:nvPr/>
        </p:nvSpPr>
        <p:spPr bwMode="auto">
          <a:xfrm>
            <a:off x="3348038" y="2771775"/>
            <a:ext cx="21320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ucida Bright" pitchFamily="18" charset="0"/>
                <a:cs typeface="+mn-cs"/>
              </a:rPr>
              <a:t>Cropped &amp; pastoral </a:t>
            </a: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9169" name="Rectangle 18"/>
          <p:cNvSpPr>
            <a:spLocks noChangeArrowheads="1"/>
          </p:cNvSpPr>
          <p:nvPr/>
        </p:nvSpPr>
        <p:spPr bwMode="auto">
          <a:xfrm>
            <a:off x="2949575" y="2782888"/>
            <a:ext cx="287338" cy="212725"/>
          </a:xfrm>
          <a:prstGeom prst="rect">
            <a:avLst/>
          </a:prstGeom>
          <a:solidFill>
            <a:srgbClr val="00FF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9170" name="Rectangle 19"/>
          <p:cNvSpPr>
            <a:spLocks noChangeArrowheads="1"/>
          </p:cNvSpPr>
          <p:nvPr/>
        </p:nvSpPr>
        <p:spPr bwMode="auto">
          <a:xfrm>
            <a:off x="2949575" y="2782888"/>
            <a:ext cx="287338" cy="212725"/>
          </a:xfrm>
          <a:prstGeom prst="rect">
            <a:avLst/>
          </a:prstGeom>
          <a:noFill/>
          <a:ln w="3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9171" name="Rectangle 20"/>
          <p:cNvSpPr>
            <a:spLocks noChangeArrowheads="1"/>
          </p:cNvSpPr>
          <p:nvPr/>
        </p:nvSpPr>
        <p:spPr bwMode="auto">
          <a:xfrm>
            <a:off x="2949575" y="2225675"/>
            <a:ext cx="287338" cy="214313"/>
          </a:xfrm>
          <a:prstGeom prst="rect">
            <a:avLst/>
          </a:prstGeom>
          <a:solidFill>
            <a:srgbClr val="005C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9172" name="Rectangle 21"/>
          <p:cNvSpPr>
            <a:spLocks noChangeArrowheads="1"/>
          </p:cNvSpPr>
          <p:nvPr/>
        </p:nvSpPr>
        <p:spPr bwMode="auto">
          <a:xfrm>
            <a:off x="2949575" y="2225675"/>
            <a:ext cx="287338" cy="214313"/>
          </a:xfrm>
          <a:prstGeom prst="rect">
            <a:avLst/>
          </a:prstGeom>
          <a:noFill/>
          <a:ln w="3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9173" name="Rectangle 23"/>
          <p:cNvSpPr>
            <a:spLocks noChangeArrowheads="1"/>
          </p:cNvSpPr>
          <p:nvPr/>
        </p:nvSpPr>
        <p:spPr bwMode="auto">
          <a:xfrm>
            <a:off x="6159500" y="2505075"/>
            <a:ext cx="287338" cy="214313"/>
          </a:xfrm>
          <a:prstGeom prst="rect">
            <a:avLst/>
          </a:prstGeom>
          <a:solidFill>
            <a:srgbClr val="A900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9174" name="Rectangle 24"/>
          <p:cNvSpPr>
            <a:spLocks noChangeArrowheads="1"/>
          </p:cNvSpPr>
          <p:nvPr/>
        </p:nvSpPr>
        <p:spPr bwMode="auto">
          <a:xfrm>
            <a:off x="6159500" y="2505075"/>
            <a:ext cx="287338" cy="214313"/>
          </a:xfrm>
          <a:prstGeom prst="rect">
            <a:avLst/>
          </a:prstGeom>
          <a:noFill/>
          <a:ln w="3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9175" name="Rectangle 25"/>
          <p:cNvSpPr>
            <a:spLocks noChangeArrowheads="1"/>
          </p:cNvSpPr>
          <p:nvPr/>
        </p:nvSpPr>
        <p:spPr bwMode="auto">
          <a:xfrm>
            <a:off x="6159500" y="2505075"/>
            <a:ext cx="287338" cy="214313"/>
          </a:xfrm>
          <a:prstGeom prst="rect">
            <a:avLst/>
          </a:prstGeom>
          <a:noFill/>
          <a:ln w="3" cap="rnd">
            <a:solidFill>
              <a:srgbClr val="6E6E6E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9176" name="Rectangle 26"/>
          <p:cNvSpPr>
            <a:spLocks noChangeArrowheads="1"/>
          </p:cNvSpPr>
          <p:nvPr/>
        </p:nvSpPr>
        <p:spPr bwMode="auto">
          <a:xfrm>
            <a:off x="6159500" y="2781300"/>
            <a:ext cx="287338" cy="214313"/>
          </a:xfrm>
          <a:prstGeom prst="rect">
            <a:avLst/>
          </a:prstGeom>
          <a:solidFill>
            <a:srgbClr val="FF00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9177" name="Rectangle 27"/>
          <p:cNvSpPr>
            <a:spLocks noChangeArrowheads="1"/>
          </p:cNvSpPr>
          <p:nvPr/>
        </p:nvSpPr>
        <p:spPr bwMode="auto">
          <a:xfrm>
            <a:off x="6159500" y="2781300"/>
            <a:ext cx="287338" cy="214313"/>
          </a:xfrm>
          <a:prstGeom prst="rect">
            <a:avLst/>
          </a:prstGeom>
          <a:noFill/>
          <a:ln w="3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9178" name="Rectangle 28"/>
          <p:cNvSpPr>
            <a:spLocks noChangeArrowheads="1"/>
          </p:cNvSpPr>
          <p:nvPr/>
        </p:nvSpPr>
        <p:spPr bwMode="auto">
          <a:xfrm>
            <a:off x="6159500" y="2228850"/>
            <a:ext cx="287338" cy="212725"/>
          </a:xfrm>
          <a:prstGeom prst="rect">
            <a:avLst/>
          </a:prstGeom>
          <a:solidFill>
            <a:srgbClr val="FF73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9179" name="Rectangle 29"/>
          <p:cNvSpPr>
            <a:spLocks noChangeArrowheads="1"/>
          </p:cNvSpPr>
          <p:nvPr/>
        </p:nvSpPr>
        <p:spPr bwMode="auto">
          <a:xfrm>
            <a:off x="6159500" y="2228850"/>
            <a:ext cx="287338" cy="212725"/>
          </a:xfrm>
          <a:prstGeom prst="rect">
            <a:avLst/>
          </a:prstGeom>
          <a:noFill/>
          <a:ln w="3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9180" name="Rectangle 30"/>
          <p:cNvSpPr>
            <a:spLocks noChangeArrowheads="1"/>
          </p:cNvSpPr>
          <p:nvPr/>
        </p:nvSpPr>
        <p:spPr bwMode="auto">
          <a:xfrm>
            <a:off x="6159500" y="2228850"/>
            <a:ext cx="287338" cy="212725"/>
          </a:xfrm>
          <a:prstGeom prst="rect">
            <a:avLst/>
          </a:prstGeom>
          <a:noFill/>
          <a:ln w="3" cap="rnd">
            <a:solidFill>
              <a:srgbClr val="6E6E6E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9181" name="Rectangle 31"/>
          <p:cNvSpPr>
            <a:spLocks noChangeArrowheads="1"/>
          </p:cNvSpPr>
          <p:nvPr/>
        </p:nvSpPr>
        <p:spPr bwMode="auto">
          <a:xfrm>
            <a:off x="2949575" y="2503488"/>
            <a:ext cx="287338" cy="214312"/>
          </a:xfrm>
          <a:prstGeom prst="rect">
            <a:avLst/>
          </a:prstGeom>
          <a:solidFill>
            <a:srgbClr val="00C5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9182" name="Rectangle 32"/>
          <p:cNvSpPr>
            <a:spLocks noChangeArrowheads="1"/>
          </p:cNvSpPr>
          <p:nvPr/>
        </p:nvSpPr>
        <p:spPr bwMode="auto">
          <a:xfrm>
            <a:off x="2949575" y="2503488"/>
            <a:ext cx="287338" cy="214312"/>
          </a:xfrm>
          <a:prstGeom prst="rect">
            <a:avLst/>
          </a:prstGeom>
          <a:noFill/>
          <a:ln w="3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9183" name="Rectangle 33"/>
          <p:cNvSpPr>
            <a:spLocks noChangeArrowheads="1"/>
          </p:cNvSpPr>
          <p:nvPr/>
        </p:nvSpPr>
        <p:spPr bwMode="auto">
          <a:xfrm>
            <a:off x="6534150" y="2214563"/>
            <a:ext cx="8302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ucida Bright" pitchFamily="18" charset="0"/>
                <a:cs typeface="+mn-cs"/>
              </a:rPr>
              <a:t>Pastoral</a:t>
            </a: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9184" name="Rectangle 34"/>
          <p:cNvSpPr>
            <a:spLocks noChangeArrowheads="1"/>
          </p:cNvSpPr>
          <p:nvPr/>
        </p:nvSpPr>
        <p:spPr bwMode="auto">
          <a:xfrm>
            <a:off x="6534150" y="2493963"/>
            <a:ext cx="7969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ucida Bright" pitchFamily="18" charset="0"/>
                <a:cs typeface="+mn-cs"/>
              </a:rPr>
              <a:t>Rainfed</a:t>
            </a: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9185" name="Rectangle 35"/>
          <p:cNvSpPr>
            <a:spLocks noChangeArrowheads="1"/>
          </p:cNvSpPr>
          <p:nvPr/>
        </p:nvSpPr>
        <p:spPr bwMode="auto">
          <a:xfrm>
            <a:off x="6534150" y="2771775"/>
            <a:ext cx="15859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ucida Bright" pitchFamily="18" charset="0"/>
                <a:cs typeface="+mn-cs"/>
              </a:rPr>
              <a:t>Rainfed mosaic</a:t>
            </a:r>
            <a:endParaRPr lang="en-US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304800" y="5741988"/>
            <a:ext cx="5294313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cs typeface="+mn-cs"/>
              </a:rPr>
              <a:t>Rice Villages</a:t>
            </a:r>
          </a:p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FFFFFF"/>
                </a:solidFill>
                <a:cs typeface="+mn-cs"/>
              </a:rPr>
              <a:t>Danyang County, Jiangsu Province, China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7467600" y="6477000"/>
            <a:ext cx="14398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 dirty="0">
                <a:solidFill>
                  <a:srgbClr val="FFFFFF"/>
                </a:solidFill>
                <a:latin typeface="Lucida Bright" pitchFamily="18" charset="0"/>
                <a:cs typeface="+mn-cs"/>
              </a:rPr>
              <a:t>© Erle C. Ellis, 2005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4800" y="5741988"/>
            <a:ext cx="5151438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 err="1" smtClean="0">
                <a:solidFill>
                  <a:srgbClr val="FFFFFF"/>
                </a:solidFill>
                <a:cs typeface="+mn-cs"/>
              </a:rPr>
              <a:t>Rainfed</a:t>
            </a:r>
            <a:r>
              <a:rPr lang="en-US" sz="3600" b="1" dirty="0" smtClean="0">
                <a:solidFill>
                  <a:srgbClr val="FFFFFF"/>
                </a:solidFill>
                <a:cs typeface="+mn-cs"/>
              </a:rPr>
              <a:t> Villages </a:t>
            </a:r>
            <a:endParaRPr lang="en-US" sz="3600" b="1" dirty="0">
              <a:solidFill>
                <a:srgbClr val="FFFFFF"/>
              </a:solidFill>
              <a:cs typeface="+mn-cs"/>
            </a:endParaRPr>
          </a:p>
          <a:p>
            <a:pPr>
              <a:spcBef>
                <a:spcPct val="20000"/>
              </a:spcBef>
            </a:pPr>
            <a:r>
              <a:rPr lang="en-US" sz="2000" b="1" dirty="0" err="1">
                <a:solidFill>
                  <a:srgbClr val="FFFFFF"/>
                </a:solidFill>
                <a:cs typeface="+mn-cs"/>
              </a:rPr>
              <a:t>Jintang</a:t>
            </a:r>
            <a:r>
              <a:rPr lang="en-US" sz="2000" b="1" dirty="0">
                <a:solidFill>
                  <a:srgbClr val="FFFFFF"/>
                </a:solidFill>
                <a:cs typeface="+mn-cs"/>
              </a:rPr>
              <a:t> County, Sichuan Province, China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 descr="IMG_0552.JPG"/>
          <p:cNvPicPr>
            <a:picLocks noChangeAspect="1"/>
          </p:cNvPicPr>
          <p:nvPr/>
        </p:nvPicPr>
        <p:blipFill>
          <a:blip r:embed="rId3" cstate="screen">
            <a:lum bright="10000" contrast="20000"/>
          </a:blip>
          <a:srcRect/>
          <a:stretch>
            <a:fillRect/>
          </a:stretch>
        </p:blipFill>
        <p:spPr>
          <a:xfrm>
            <a:off x="152400" y="1068309"/>
            <a:ext cx="2667000" cy="1979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197225"/>
            <a:ext cx="881380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Rectangle 140"/>
          <p:cNvSpPr>
            <a:spLocks noChangeArrowheads="1"/>
          </p:cNvSpPr>
          <p:nvPr/>
        </p:nvSpPr>
        <p:spPr bwMode="auto">
          <a:xfrm>
            <a:off x="152400" y="6477000"/>
            <a:ext cx="188912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cs typeface="+mn-cs"/>
              </a:rPr>
              <a:t>Ellis &amp; Ramankutty, 2008</a:t>
            </a:r>
          </a:p>
        </p:txBody>
      </p:sp>
      <p:sp>
        <p:nvSpPr>
          <p:cNvPr id="76805" name="Rectangle 9"/>
          <p:cNvSpPr>
            <a:spLocks noChangeArrowheads="1"/>
          </p:cNvSpPr>
          <p:nvPr/>
        </p:nvSpPr>
        <p:spPr bwMode="auto">
          <a:xfrm>
            <a:off x="3032125" y="2409825"/>
            <a:ext cx="282575" cy="211138"/>
          </a:xfrm>
          <a:prstGeom prst="rect">
            <a:avLst/>
          </a:prstGeom>
          <a:solidFill>
            <a:srgbClr val="A80000"/>
          </a:solidFill>
          <a:ln w="25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6806" name="Rectangle 12"/>
          <p:cNvSpPr>
            <a:spLocks noChangeArrowheads="1"/>
          </p:cNvSpPr>
          <p:nvPr/>
        </p:nvSpPr>
        <p:spPr bwMode="auto">
          <a:xfrm>
            <a:off x="3032125" y="2722563"/>
            <a:ext cx="282575" cy="209550"/>
          </a:xfrm>
          <a:prstGeom prst="rect">
            <a:avLst/>
          </a:prstGeom>
          <a:solidFill>
            <a:srgbClr val="E60000"/>
          </a:solidFill>
          <a:ln w="254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6807" name="Rectangle 56"/>
          <p:cNvSpPr>
            <a:spLocks noChangeArrowheads="1"/>
          </p:cNvSpPr>
          <p:nvPr/>
        </p:nvSpPr>
        <p:spPr bwMode="auto">
          <a:xfrm>
            <a:off x="3892550" y="2200275"/>
            <a:ext cx="117475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cs typeface="+mn-cs"/>
              </a:rPr>
              <a:t> </a:t>
            </a: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6808" name="Rectangle 58"/>
          <p:cNvSpPr>
            <a:spLocks noChangeArrowheads="1"/>
          </p:cNvSpPr>
          <p:nvPr/>
        </p:nvSpPr>
        <p:spPr bwMode="auto">
          <a:xfrm>
            <a:off x="3429000" y="2409825"/>
            <a:ext cx="6286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ucida Bright" pitchFamily="18" charset="0"/>
                <a:cs typeface="+mn-cs"/>
              </a:rPr>
              <a:t>Urban</a:t>
            </a:r>
          </a:p>
        </p:txBody>
      </p:sp>
      <p:sp>
        <p:nvSpPr>
          <p:cNvPr id="76809" name="Rectangle 60"/>
          <p:cNvSpPr>
            <a:spLocks noChangeArrowheads="1"/>
          </p:cNvSpPr>
          <p:nvPr/>
        </p:nvSpPr>
        <p:spPr bwMode="auto">
          <a:xfrm>
            <a:off x="3429000" y="2686050"/>
            <a:ext cx="19034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ucida Bright" pitchFamily="18" charset="0"/>
                <a:cs typeface="+mn-cs"/>
              </a:rPr>
              <a:t>Dense settlements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6257925" y="152400"/>
            <a:ext cx="2667000" cy="1295400"/>
          </a:xfrm>
          <a:prstGeom prst="roundRect">
            <a:avLst>
              <a:gd name="adj" fmla="val 1303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9" name="Text Box 2"/>
          <p:cNvSpPr txBox="1">
            <a:spLocks noChangeArrowheads="1"/>
          </p:cNvSpPr>
          <p:nvPr/>
        </p:nvSpPr>
        <p:spPr bwMode="auto">
          <a:xfrm>
            <a:off x="119063" y="57150"/>
            <a:ext cx="4452937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Anthropogenic Biomes</a:t>
            </a:r>
            <a:r>
              <a:rPr lang="en-US" b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 </a:t>
            </a:r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of the World</a:t>
            </a:r>
            <a:endParaRPr lang="en-US" sz="1200" dirty="0">
              <a:solidFill>
                <a:srgbClr val="000000">
                  <a:lumMod val="65000"/>
                  <a:lumOff val="35000"/>
                </a:srgbClr>
              </a:solidFill>
              <a:cs typeface="+mn-cs"/>
            </a:endParaRPr>
          </a:p>
        </p:txBody>
      </p:sp>
      <p:sp>
        <p:nvSpPr>
          <p:cNvPr id="76812" name="Text Box 2"/>
          <p:cNvSpPr txBox="1">
            <a:spLocks noChangeArrowheads="1"/>
          </p:cNvSpPr>
          <p:nvPr/>
        </p:nvSpPr>
        <p:spPr bwMode="auto">
          <a:xfrm>
            <a:off x="2832100" y="1447800"/>
            <a:ext cx="34925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>
                <a:solidFill>
                  <a:srgbClr val="000000"/>
                </a:solidFill>
                <a:cs typeface="+mn-cs"/>
              </a:rPr>
              <a:t>Urban &amp; Dense</a:t>
            </a:r>
            <a:endParaRPr lang="en-US" sz="20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6248400" y="161925"/>
            <a:ext cx="27908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1.5 million km</a:t>
            </a:r>
            <a:r>
              <a:rPr lang="en-US" sz="2800" b="1" i="1" baseline="30000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2</a:t>
            </a:r>
            <a:r>
              <a:rPr lang="en-US" sz="2800" b="1" i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 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2879725" y="2017713"/>
            <a:ext cx="2987675" cy="323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lang="en-US" sz="1600" i="1" dirty="0">
                <a:solidFill>
                  <a:srgbClr val="000000">
                    <a:lumMod val="65000"/>
                    <a:lumOff val="35000"/>
                  </a:srgbClr>
                </a:solidFill>
                <a:cs typeface="+mn-cs"/>
              </a:rPr>
              <a:t>Densely populated settlements</a:t>
            </a:r>
            <a:endParaRPr lang="en-US" sz="1600" i="1" baseline="30000" dirty="0">
              <a:solidFill>
                <a:srgbClr val="000000">
                  <a:lumMod val="65000"/>
                  <a:lumOff val="35000"/>
                </a:srgbClr>
              </a:solidFill>
              <a:cs typeface="+mn-cs"/>
            </a:endParaRPr>
          </a:p>
        </p:txBody>
      </p:sp>
      <p:sp>
        <p:nvSpPr>
          <p:cNvPr id="76815" name="Rectangle 112"/>
          <p:cNvSpPr>
            <a:spLocks noChangeArrowheads="1"/>
          </p:cNvSpPr>
          <p:nvPr/>
        </p:nvSpPr>
        <p:spPr bwMode="auto">
          <a:xfrm>
            <a:off x="6248400" y="601663"/>
            <a:ext cx="2676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rgbClr val="990000"/>
                </a:solidFill>
                <a:cs typeface="+mn-cs"/>
              </a:rPr>
              <a:t>2.6 billion people</a:t>
            </a:r>
          </a:p>
        </p:txBody>
      </p:sp>
      <p:sp>
        <p:nvSpPr>
          <p:cNvPr id="76816" name="Rectangle 113"/>
          <p:cNvSpPr>
            <a:spLocks noChangeArrowheads="1"/>
          </p:cNvSpPr>
          <p:nvPr/>
        </p:nvSpPr>
        <p:spPr bwMode="auto">
          <a:xfrm>
            <a:off x="6248400" y="990600"/>
            <a:ext cx="2620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i="1">
                <a:solidFill>
                  <a:srgbClr val="006600"/>
                </a:solidFill>
                <a:cs typeface="+mn-cs"/>
              </a:rPr>
              <a:t>0.7% global tree cover</a:t>
            </a:r>
          </a:p>
        </p:txBody>
      </p:sp>
      <p:sp>
        <p:nvSpPr>
          <p:cNvPr id="76817" name="Rectangle 114"/>
          <p:cNvSpPr>
            <a:spLocks noChangeArrowheads="1"/>
          </p:cNvSpPr>
          <p:nvPr/>
        </p:nvSpPr>
        <p:spPr bwMode="auto">
          <a:xfrm>
            <a:off x="6172200" y="-76200"/>
            <a:ext cx="2895600" cy="1600200"/>
          </a:xfrm>
          <a:prstGeom prst="rect">
            <a:avLst/>
          </a:prstGeom>
          <a:solidFill>
            <a:srgbClr val="FFFFFF">
              <a:alpha val="30196"/>
            </a:srgbClr>
          </a:solidFill>
          <a:ln w="9525" algn="ctr">
            <a:solidFill>
              <a:srgbClr val="FFFFFF">
                <a:alpha val="32156"/>
              </a:srgbClr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02"/>
          <p:cNvSpPr>
            <a:spLocks noChangeArrowheads="1"/>
          </p:cNvSpPr>
          <p:nvPr/>
        </p:nvSpPr>
        <p:spPr bwMode="auto">
          <a:xfrm>
            <a:off x="304800" y="609600"/>
            <a:ext cx="3922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Calibri" pitchFamily="34" charset="0"/>
              </a:rPr>
              <a:t>The Wild </a:t>
            </a:r>
            <a:r>
              <a:rPr lang="en-US" sz="3600" b="1" dirty="0">
                <a:solidFill>
                  <a:srgbClr val="00B050"/>
                </a:solidFill>
                <a:latin typeface="Calibri" pitchFamily="34" charset="0"/>
              </a:rPr>
              <a:t>Biosphere</a:t>
            </a:r>
            <a:endParaRPr lang="en-US" sz="3600" dirty="0">
              <a:solidFill>
                <a:srgbClr val="00B050"/>
              </a:solidFill>
            </a:endParaRPr>
          </a:p>
        </p:txBody>
      </p:sp>
      <p:pic>
        <p:nvPicPr>
          <p:cNvPr id="1028" name="Picture 9"/>
          <p:cNvPicPr>
            <a:picLocks noChangeAspect="1" noChangeArrowheads="1"/>
          </p:cNvPicPr>
          <p:nvPr/>
        </p:nvPicPr>
        <p:blipFill>
          <a:blip r:embed="rId2" cstate="print"/>
          <a:srcRect b="1859"/>
          <a:stretch>
            <a:fillRect/>
          </a:stretch>
        </p:blipFill>
        <p:spPr bwMode="auto">
          <a:xfrm>
            <a:off x="0" y="1323975"/>
            <a:ext cx="914400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5029200"/>
            <a:ext cx="468471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0" y="0"/>
            <a:ext cx="2373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Potential Vegetation</a:t>
            </a:r>
          </a:p>
          <a:p>
            <a:r>
              <a:rPr lang="en-US" sz="1600" b="1">
                <a:solidFill>
                  <a:srgbClr val="000000"/>
                </a:solidFill>
                <a:latin typeface="Calibri" pitchFamily="34" charset="0"/>
              </a:rPr>
              <a:t>Ramankutty &amp; Foley 1999</a:t>
            </a:r>
          </a:p>
        </p:txBody>
      </p:sp>
      <p:sp>
        <p:nvSpPr>
          <p:cNvPr id="1031" name="Rectangle 15"/>
          <p:cNvSpPr>
            <a:spLocks noChangeArrowheads="1"/>
          </p:cNvSpPr>
          <p:nvPr/>
        </p:nvSpPr>
        <p:spPr bwMode="auto">
          <a:xfrm>
            <a:off x="6629400" y="103188"/>
            <a:ext cx="2286000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>
                <a:solidFill>
                  <a:srgbClr val="339933"/>
                </a:solidFill>
                <a:latin typeface="Calibri" pitchFamily="34" charset="0"/>
              </a:rPr>
              <a:t>Ecosystems</a:t>
            </a:r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 = </a:t>
            </a:r>
            <a:r>
              <a:rPr lang="en-US" sz="2800" i="1">
                <a:solidFill>
                  <a:srgbClr val="000000"/>
                </a:solidFill>
                <a:latin typeface="Calibri" pitchFamily="34" charset="0"/>
              </a:rPr>
              <a:t>f</a:t>
            </a:r>
            <a:r>
              <a:rPr lang="en-US" sz="280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800" i="1">
                <a:solidFill>
                  <a:srgbClr val="7030A0"/>
                </a:solidFill>
                <a:latin typeface="Calibri" pitchFamily="34" charset="0"/>
              </a:rPr>
              <a:t>C</a:t>
            </a:r>
            <a:r>
              <a:rPr lang="en-US" sz="2800">
                <a:solidFill>
                  <a:srgbClr val="000000"/>
                </a:solidFill>
                <a:latin typeface="Calibri" pitchFamily="34" charset="0"/>
              </a:rPr>
              <a:t>)  </a:t>
            </a:r>
          </a:p>
          <a:p>
            <a:pPr>
              <a:lnSpc>
                <a:spcPct val="70000"/>
              </a:lnSpc>
            </a:pPr>
            <a:r>
              <a:rPr lang="en-US" sz="2800" i="1">
                <a:solidFill>
                  <a:srgbClr val="993300"/>
                </a:solidFill>
                <a:latin typeface="Calibri" pitchFamily="34" charset="0"/>
              </a:rPr>
              <a:t>           </a:t>
            </a:r>
            <a:r>
              <a:rPr lang="en-US" sz="2800" i="1">
                <a:solidFill>
                  <a:srgbClr val="7030A0"/>
                </a:solidFill>
                <a:latin typeface="Calibri" pitchFamily="34" charset="0"/>
              </a:rPr>
              <a:t>C</a:t>
            </a:r>
            <a:r>
              <a:rPr lang="en-US" sz="2400" i="1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>= Climate  </a:t>
            </a:r>
          </a:p>
        </p:txBody>
      </p:sp>
      <p:sp>
        <p:nvSpPr>
          <p:cNvPr id="1026" name="AutoShape 7"/>
          <p:cNvSpPr>
            <a:spLocks noChangeAspect="1" noChangeArrowheads="1"/>
          </p:cNvSpPr>
          <p:nvPr/>
        </p:nvSpPr>
        <p:spPr bwMode="auto">
          <a:xfrm>
            <a:off x="-152400" y="1905000"/>
            <a:ext cx="2622550" cy="1089025"/>
          </a:xfrm>
          <a:prstGeom prst="rect">
            <a:avLst/>
          </a:prstGeom>
          <a:noFill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1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100 02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Rectangle 6"/>
          <p:cNvSpPr>
            <a:spLocks noChangeArrowheads="1"/>
          </p:cNvSpPr>
          <p:nvPr/>
        </p:nvSpPr>
        <p:spPr bwMode="auto">
          <a:xfrm>
            <a:off x="304800" y="5741988"/>
            <a:ext cx="342900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cs typeface="+mn-cs"/>
              </a:rPr>
              <a:t>Urban</a:t>
            </a:r>
          </a:p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FFFFFF"/>
                </a:solidFill>
                <a:cs typeface="+mn-cs"/>
              </a:rPr>
              <a:t>Manhattan, New York, 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ChangeArrowheads="1"/>
          </p:cNvSpPr>
          <p:nvPr/>
        </p:nvSpPr>
        <p:spPr bwMode="auto">
          <a:xfrm>
            <a:off x="304800" y="5741988"/>
            <a:ext cx="4854575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Urban</a:t>
            </a:r>
          </a:p>
          <a:p>
            <a:pPr>
              <a:spcBef>
                <a:spcPct val="20000"/>
              </a:spcBef>
            </a:pPr>
            <a:r>
              <a:rPr 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Huaikou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City, Sichuan Province, China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0" descr="nvrognel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Rectangle 2"/>
          <p:cNvSpPr>
            <a:spLocks noChangeArrowheads="1"/>
          </p:cNvSpPr>
          <p:nvPr/>
        </p:nvSpPr>
        <p:spPr bwMode="auto">
          <a:xfrm>
            <a:off x="228600" y="5775325"/>
            <a:ext cx="4232275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cs typeface="+mn-cs"/>
              </a:rPr>
              <a:t>Urban</a:t>
            </a:r>
          </a:p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FFFFFF"/>
                </a:solidFill>
                <a:cs typeface="+mn-cs"/>
              </a:rPr>
              <a:t>Baltimore County, Maryland, 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0678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400" i="1" dirty="0" smtClean="0">
                <a:latin typeface="Calibri" pitchFamily="34" charset="0"/>
              </a:rPr>
              <a:t>Anthropogenic Biomes</a:t>
            </a:r>
            <a:r>
              <a:rPr lang="en-US" sz="2400" dirty="0" smtClean="0">
                <a:latin typeface="Calibri" pitchFamily="34" charset="0"/>
              </a:rPr>
              <a:t/>
            </a:r>
            <a:br>
              <a:rPr lang="en-US" sz="2400" dirty="0" smtClean="0">
                <a:latin typeface="Calibri" pitchFamily="34" charset="0"/>
              </a:rPr>
            </a:br>
            <a:r>
              <a:rPr lang="en-US" sz="3200" b="1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Globally</a:t>
            </a:r>
            <a:r>
              <a:rPr lang="en-US" sz="3200" b="1" dirty="0" smtClean="0">
                <a:latin typeface="Calibri" pitchFamily="34" charset="0"/>
              </a:rPr>
              <a:t>						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858962"/>
            <a:ext cx="8991600" cy="53038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b="1" dirty="0" smtClean="0">
                <a:solidFill>
                  <a:srgbClr val="663300"/>
                </a:solidFill>
                <a:latin typeface="Calibri" pitchFamily="34" charset="0"/>
              </a:rPr>
              <a:t>Land  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sz="2400" b="1" dirty="0" smtClean="0">
                <a:latin typeface="Calibri" pitchFamily="34" charset="0"/>
              </a:rPr>
              <a:t>23% Wildlands, 77% Anthropogenic Biomes</a:t>
            </a:r>
            <a:endParaRPr lang="en-US" sz="2000" b="1" dirty="0" smtClean="0">
              <a:latin typeface="Calibri" pitchFamily="34" charset="0"/>
            </a:endParaRPr>
          </a:p>
          <a:p>
            <a:pPr lvl="1" eaLnBrk="1" hangingPunct="1">
              <a:buFontTx/>
              <a:buNone/>
            </a:pPr>
            <a:r>
              <a:rPr lang="en-US" sz="1800" dirty="0" smtClean="0">
                <a:latin typeface="Calibri" pitchFamily="34" charset="0"/>
              </a:rPr>
              <a:t>              Wild forest area &lt; densely populated anthromes (villages + urban)</a:t>
            </a:r>
          </a:p>
          <a:p>
            <a:pPr lvl="1" eaLnBrk="1" hangingPunct="1">
              <a:buFontTx/>
              <a:buNone/>
            </a:pPr>
            <a:endParaRPr lang="en-US" sz="1000" dirty="0" smtClean="0">
              <a:latin typeface="Calibri" pitchFamily="34" charset="0"/>
            </a:endParaRP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006600"/>
                </a:solidFill>
                <a:latin typeface="Calibri" pitchFamily="34" charset="0"/>
              </a:rPr>
              <a:t>NPP    </a:t>
            </a:r>
            <a:r>
              <a:rPr lang="en-US" sz="2400" b="1" dirty="0" smtClean="0">
                <a:latin typeface="Calibri" pitchFamily="34" charset="0"/>
              </a:rPr>
              <a:t>11% </a:t>
            </a:r>
            <a:r>
              <a:rPr lang="en-US" sz="2400" b="1" dirty="0" err="1" smtClean="0">
                <a:latin typeface="Calibri" pitchFamily="34" charset="0"/>
              </a:rPr>
              <a:t>Wildlands</a:t>
            </a:r>
            <a:r>
              <a:rPr lang="en-US" sz="2400" b="1" dirty="0" smtClean="0">
                <a:latin typeface="Calibri" pitchFamily="34" charset="0"/>
              </a:rPr>
              <a:t>, 89% Anthropogenic</a:t>
            </a:r>
          </a:p>
          <a:p>
            <a:pPr lvl="1" eaLnBrk="1" hangingPunct="1">
              <a:buFontTx/>
              <a:buNone/>
            </a:pPr>
            <a:r>
              <a:rPr lang="en-US" sz="1800" dirty="0" smtClean="0">
                <a:latin typeface="Calibri" pitchFamily="34" charset="0"/>
              </a:rPr>
              <a:t>		       Wild forest NPP &lt; densely populated anthromes</a:t>
            </a:r>
          </a:p>
          <a:p>
            <a:pPr lvl="1" eaLnBrk="1" hangingPunct="1">
              <a:lnSpc>
                <a:spcPct val="110000"/>
              </a:lnSpc>
              <a:buFontTx/>
              <a:buNone/>
            </a:pPr>
            <a:r>
              <a:rPr lang="en-US" sz="1800" dirty="0" smtClean="0">
                <a:latin typeface="Calibri" pitchFamily="34" charset="0"/>
              </a:rPr>
              <a:t>	</a:t>
            </a:r>
            <a:r>
              <a:rPr lang="en-US" sz="1600" b="1" dirty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en-US" sz="1600" b="1" dirty="0" smtClean="0">
                <a:solidFill>
                  <a:srgbClr val="006600"/>
                </a:solidFill>
                <a:latin typeface="Calibri" pitchFamily="34" charset="0"/>
              </a:rPr>
              <a:t>           </a:t>
            </a:r>
            <a:r>
              <a:rPr lang="en-US" sz="1800" b="1" dirty="0" smtClean="0">
                <a:solidFill>
                  <a:srgbClr val="006600"/>
                </a:solidFill>
                <a:latin typeface="Calibri" pitchFamily="34" charset="0"/>
              </a:rPr>
              <a:t>&lt; 20</a:t>
            </a:r>
            <a:r>
              <a:rPr lang="en-US" sz="1800" b="1" dirty="0">
                <a:solidFill>
                  <a:srgbClr val="006600"/>
                </a:solidFill>
                <a:latin typeface="Calibri" pitchFamily="34" charset="0"/>
              </a:rPr>
              <a:t>% of </a:t>
            </a:r>
            <a:r>
              <a:rPr lang="en-US" sz="1800" b="1" dirty="0" smtClean="0">
                <a:solidFill>
                  <a:srgbClr val="006600"/>
                </a:solidFill>
                <a:latin typeface="Calibri" pitchFamily="34" charset="0"/>
              </a:rPr>
              <a:t>Earth’s Tree Cover </a:t>
            </a:r>
            <a:r>
              <a:rPr lang="en-US" sz="1800" b="1" dirty="0">
                <a:solidFill>
                  <a:srgbClr val="006600"/>
                </a:solidFill>
                <a:latin typeface="Calibri" pitchFamily="34" charset="0"/>
              </a:rPr>
              <a:t>is within </a:t>
            </a:r>
            <a:r>
              <a:rPr lang="en-US" sz="1800" b="1" dirty="0" smtClean="0">
                <a:solidFill>
                  <a:srgbClr val="006600"/>
                </a:solidFill>
                <a:latin typeface="Calibri" pitchFamily="34" charset="0"/>
              </a:rPr>
              <a:t>Wildlands</a:t>
            </a:r>
          </a:p>
          <a:p>
            <a:pPr lvl="1" eaLnBrk="1" hangingPunct="1">
              <a:lnSpc>
                <a:spcPct val="110000"/>
              </a:lnSpc>
              <a:buFontTx/>
              <a:buNone/>
            </a:pPr>
            <a:r>
              <a:rPr lang="en-US" sz="1800" dirty="0" smtClean="0">
                <a:latin typeface="Calibri" pitchFamily="34" charset="0"/>
              </a:rPr>
              <a:t>                </a:t>
            </a:r>
            <a:r>
              <a:rPr lang="en-US" sz="1800" b="1" dirty="0" smtClean="0">
                <a:solidFill>
                  <a:srgbClr val="006600"/>
                </a:solidFill>
                <a:latin typeface="Calibri" pitchFamily="34" charset="0"/>
              </a:rPr>
              <a:t>&gt; 25% of Earth’s Tree Cover is embedded in Croplands</a:t>
            </a:r>
            <a:br>
              <a:rPr lang="en-US" sz="1800" b="1" dirty="0" smtClean="0">
                <a:solidFill>
                  <a:srgbClr val="006600"/>
                </a:solidFill>
                <a:latin typeface="Calibri" pitchFamily="34" charset="0"/>
              </a:rPr>
            </a:br>
            <a:endParaRPr lang="en-US" sz="600" b="1" dirty="0" smtClean="0">
              <a:latin typeface="Calibri" pitchFamily="34" charset="0"/>
            </a:endParaRPr>
          </a:p>
          <a:p>
            <a:pPr lvl="1" eaLnBrk="1" hangingPunct="1">
              <a:buFontTx/>
              <a:buNone/>
            </a:pPr>
            <a:endParaRPr lang="en-US" sz="600" b="1" dirty="0">
              <a:latin typeface="Calibri" pitchFamily="34" charset="0"/>
            </a:endParaRPr>
          </a:p>
          <a:p>
            <a:pPr lvl="1" eaLnBrk="1" hangingPunct="1">
              <a:buFontTx/>
              <a:buNone/>
            </a:pPr>
            <a:r>
              <a:rPr lang="en-US" sz="600" b="1" dirty="0" smtClean="0">
                <a:latin typeface="Calibri" pitchFamily="34" charset="0"/>
              </a:rPr>
              <a:t>	</a:t>
            </a:r>
            <a:r>
              <a:rPr lang="en-US" sz="1000" b="1" dirty="0" smtClean="0">
                <a:latin typeface="Calibri" pitchFamily="34" charset="0"/>
              </a:rPr>
              <a:t>	</a:t>
            </a:r>
            <a:endParaRPr lang="en-US" sz="600" b="1" dirty="0" smtClean="0">
              <a:latin typeface="Calibri" pitchFamily="34" charset="0"/>
            </a:endParaRPr>
          </a:p>
          <a:p>
            <a:pPr eaLnBrk="1" hangingPunct="1">
              <a:buFontTx/>
              <a:buNone/>
            </a:pPr>
            <a:r>
              <a:rPr lang="en-US" sz="2800" b="1" dirty="0" smtClean="0">
                <a:solidFill>
                  <a:srgbClr val="006600"/>
                </a:solidFill>
                <a:latin typeface="Calibri" pitchFamily="34" charset="0"/>
              </a:rPr>
              <a:t>Terrestrial Ecosystems </a:t>
            </a:r>
            <a:endParaRPr lang="en-US" sz="2000" b="1" dirty="0" smtClean="0">
              <a:solidFill>
                <a:srgbClr val="006600"/>
              </a:solidFill>
              <a:latin typeface="Calibri" pitchFamily="34" charset="0"/>
            </a:endParaRPr>
          </a:p>
          <a:p>
            <a:pPr lvl="1" eaLnBrk="1" hangingPunct="1">
              <a:buFontTx/>
              <a:buNone/>
            </a:pPr>
            <a:r>
              <a:rPr lang="en-US" sz="2000" b="1" dirty="0" smtClean="0">
                <a:latin typeface="Calibri" pitchFamily="34" charset="0"/>
              </a:rPr>
              <a:t>	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40% Used Lands </a:t>
            </a:r>
            <a:r>
              <a:rPr lang="en-US" sz="1800" dirty="0" smtClean="0">
                <a:latin typeface="Calibri" pitchFamily="34" charset="0"/>
              </a:rPr>
              <a:t>(agricultural, urban)</a:t>
            </a:r>
            <a:endParaRPr lang="en-US" sz="2000" dirty="0" smtClean="0">
              <a:latin typeface="Calibri" pitchFamily="34" charset="0"/>
            </a:endParaRPr>
          </a:p>
          <a:p>
            <a:pPr lvl="1" eaLnBrk="1" hangingPunct="1">
              <a:buFontTx/>
              <a:buNone/>
            </a:pPr>
            <a:r>
              <a:rPr lang="en-US" sz="2000" b="1" dirty="0" smtClean="0">
                <a:latin typeface="Calibri" pitchFamily="34" charset="0"/>
              </a:rPr>
              <a:t>  	</a:t>
            </a:r>
            <a:r>
              <a:rPr lang="en-US" sz="2000" b="1" dirty="0" smtClean="0">
                <a:solidFill>
                  <a:srgbClr val="0070C0"/>
                </a:solidFill>
                <a:latin typeface="Calibri" pitchFamily="34" charset="0"/>
              </a:rPr>
              <a:t>37% Novel Ecosystems </a:t>
            </a:r>
            <a:r>
              <a:rPr lang="en-US" sz="1800" dirty="0" smtClean="0">
                <a:latin typeface="Calibri" pitchFamily="34" charset="0"/>
              </a:rPr>
              <a:t>(Unused lands embedded in used lands)</a:t>
            </a:r>
          </a:p>
          <a:p>
            <a:pPr lvl="1" eaLnBrk="1" hangingPunct="1">
              <a:buNone/>
            </a:pPr>
            <a:r>
              <a:rPr lang="en-US" sz="1800" b="1" dirty="0" smtClean="0">
                <a:latin typeface="Calibri" pitchFamily="34" charset="0"/>
              </a:rPr>
              <a:t> 	</a:t>
            </a:r>
            <a:r>
              <a:rPr lang="en-US" sz="1800" b="1" dirty="0" smtClean="0">
                <a:solidFill>
                  <a:srgbClr val="00B050"/>
                </a:solidFill>
                <a:latin typeface="Calibri" pitchFamily="34" charset="0"/>
              </a:rPr>
              <a:t>23% Wild </a:t>
            </a:r>
            <a:r>
              <a:rPr lang="en-US" sz="1600" dirty="0" smtClean="0">
                <a:latin typeface="Calibri" pitchFamily="34" charset="0"/>
              </a:rPr>
              <a:t>(mostly Cold and Dry Xeric Biomes)</a:t>
            </a:r>
            <a:endParaRPr lang="en-US" sz="1800" dirty="0" smtClean="0">
              <a:latin typeface="Calibri" pitchFamily="34" charset="0"/>
            </a:endParaRPr>
          </a:p>
          <a:p>
            <a:pPr lvl="1" eaLnBrk="1" hangingPunct="1">
              <a:buFontTx/>
              <a:buNone/>
            </a:pPr>
            <a:r>
              <a:rPr lang="en-US" sz="1600" dirty="0" smtClean="0">
                <a:latin typeface="Calibri" pitchFamily="34" charset="0"/>
              </a:rPr>
              <a:t/>
            </a:r>
            <a:br>
              <a:rPr lang="en-US" sz="1600" dirty="0" smtClean="0">
                <a:latin typeface="Calibri" pitchFamily="34" charset="0"/>
              </a:rPr>
            </a:br>
            <a:endParaRPr lang="en-US" sz="1600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b="1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b="1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b="1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000" b="1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sz="400" dirty="0" smtClean="0">
              <a:latin typeface="Calibri" pitchFamily="34" charset="0"/>
            </a:endParaRPr>
          </a:p>
        </p:txBody>
      </p:sp>
      <p:sp>
        <p:nvSpPr>
          <p:cNvPr id="5" name="Rectangle 146"/>
          <p:cNvSpPr>
            <a:spLocks noChangeArrowheads="1"/>
          </p:cNvSpPr>
          <p:nvPr/>
        </p:nvSpPr>
        <p:spPr bwMode="auto">
          <a:xfrm>
            <a:off x="7400925" y="0"/>
            <a:ext cx="1743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Calibri" pitchFamily="34" charset="0"/>
              </a:rPr>
              <a:t>Ellis &amp; Ramankutty 2008</a:t>
            </a:r>
          </a:p>
        </p:txBody>
      </p:sp>
      <p:sp>
        <p:nvSpPr>
          <p:cNvPr id="6" name="Rectangle 147"/>
          <p:cNvSpPr>
            <a:spLocks noChangeArrowheads="1"/>
          </p:cNvSpPr>
          <p:nvPr/>
        </p:nvSpPr>
        <p:spPr bwMode="auto">
          <a:xfrm>
            <a:off x="6516659" y="0"/>
            <a:ext cx="10271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itchFamily="34" charset="0"/>
              </a:rPr>
              <a:t>Anthromes </a:t>
            </a:r>
            <a:r>
              <a:rPr lang="en-US" sz="1200" b="1" dirty="0">
                <a:solidFill>
                  <a:srgbClr val="000000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455035" y="304800"/>
            <a:ext cx="11807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Calibri" pitchFamily="34" charset="0"/>
              </a:rPr>
              <a:t>Ellis et al., </a:t>
            </a:r>
            <a:r>
              <a:rPr lang="en-US" sz="1200" b="1" dirty="0" smtClean="0">
                <a:solidFill>
                  <a:srgbClr val="000000"/>
                </a:solidFill>
                <a:latin typeface="Calibri" pitchFamily="34" charset="0"/>
              </a:rPr>
              <a:t>2010</a:t>
            </a:r>
            <a:endParaRPr lang="en-US" sz="12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Rectangle 147"/>
          <p:cNvSpPr>
            <a:spLocks noChangeArrowheads="1"/>
          </p:cNvSpPr>
          <p:nvPr/>
        </p:nvSpPr>
        <p:spPr bwMode="auto">
          <a:xfrm>
            <a:off x="6553200" y="341811"/>
            <a:ext cx="9918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itchFamily="34" charset="0"/>
              </a:rPr>
              <a:t>Anthromes </a:t>
            </a:r>
            <a:r>
              <a:rPr lang="en-US" sz="1200" b="1" dirty="0">
                <a:solidFill>
                  <a:srgbClr val="0000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1143000"/>
            <a:ext cx="8305800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rgbClr val="C00000"/>
                </a:solidFill>
                <a:latin typeface="Calibri" pitchFamily="34" charset="0"/>
              </a:rPr>
              <a:t>People</a:t>
            </a: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</a:rPr>
              <a:t>    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</a:rPr>
              <a:t>80% in urban and village anthromes</a:t>
            </a:r>
            <a:endParaRPr lang="en-US" sz="2800" b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3344360"/>
            <a:ext cx="1067856" cy="465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</a:rPr>
              <a:t>N</a:t>
            </a:r>
            <a:r>
              <a:rPr lang="en-US" sz="1400" dirty="0" smtClean="0">
                <a:solidFill>
                  <a:srgbClr val="006600"/>
                </a:solidFill>
                <a:latin typeface="Calibri" pitchFamily="34" charset="0"/>
              </a:rPr>
              <a:t>et 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</a:rPr>
              <a:t>P</a:t>
            </a:r>
            <a:r>
              <a:rPr lang="en-US" sz="1400" dirty="0" smtClean="0">
                <a:solidFill>
                  <a:srgbClr val="006600"/>
                </a:solidFill>
                <a:latin typeface="Calibri" pitchFamily="34" charset="0"/>
              </a:rPr>
              <a:t>rimary</a:t>
            </a:r>
          </a:p>
          <a:p>
            <a:pPr algn="ctr">
              <a:lnSpc>
                <a:spcPts val="1400"/>
              </a:lnSpc>
            </a:pP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</a:rPr>
              <a:t>P</a:t>
            </a:r>
            <a:r>
              <a:rPr lang="en-US" sz="1400" dirty="0" smtClean="0">
                <a:solidFill>
                  <a:srgbClr val="006600"/>
                </a:solidFill>
                <a:latin typeface="Calibri" pitchFamily="34" charset="0"/>
              </a:rPr>
              <a:t>roduction</a:t>
            </a:r>
            <a:r>
              <a:rPr lang="en-US" b="1" dirty="0" smtClean="0">
                <a:solidFill>
                  <a:srgbClr val="006600"/>
                </a:solidFill>
                <a:latin typeface="Calibri" pitchFamily="34" charset="0"/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4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/>
      <p:bldP spid="9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5" name="Picture 2" descr="X:\GIS\_papers\2008\global_frag\samples\L2\images\JPG\S_9\S9_5_L2\S9_5_L2_S2.jpg"/>
          <p:cNvPicPr>
            <a:picLocks noChangeAspect="1" noChangeArrowheads="1"/>
          </p:cNvPicPr>
          <p:nvPr/>
        </p:nvPicPr>
        <p:blipFill>
          <a:blip r:embed="rId2" cstate="print"/>
          <a:srcRect b="22500"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09600" y="2895600"/>
            <a:ext cx="8020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pc="600" dirty="0" smtClean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2D2D8A">
                    <a:tint val="1000"/>
                  </a:srgbClr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Anthromes are mosaics.</a:t>
            </a:r>
            <a:endParaRPr lang="en-US" sz="4800" b="1" spc="600" dirty="0">
              <a:ln w="12700" cmpd="sng">
                <a:solidFill>
                  <a:srgbClr val="2D2D8A">
                    <a:satMod val="120000"/>
                    <a:shade val="80000"/>
                  </a:srgbClr>
                </a:solidFill>
                <a:prstDash val="solid"/>
              </a:ln>
              <a:solidFill>
                <a:srgbClr val="2D2D8A">
                  <a:tint val="1000"/>
                </a:srgbClr>
              </a:solidFill>
              <a:effectLst>
                <a:glow rad="53100">
                  <a:srgbClr val="2D2D8A">
                    <a:satMod val="180000"/>
                    <a:alpha val="3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62000" y="5943600"/>
            <a:ext cx="398057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Residential Croplands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Germany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58000" y="381000"/>
            <a:ext cx="16321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n>
                  <a:solidFill>
                    <a:srgbClr val="FFFFFF"/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Used</a:t>
            </a:r>
            <a:endParaRPr lang="en-US" sz="4800" dirty="0">
              <a:ln>
                <a:solidFill>
                  <a:srgbClr val="FFFFFF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05600" y="4800600"/>
            <a:ext cx="18497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n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Novel</a:t>
            </a:r>
            <a:endParaRPr lang="en-US" sz="4000" dirty="0">
              <a:ln>
                <a:solidFill>
                  <a:srgbClr val="FFFFFF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2286000"/>
            <a:ext cx="7162800" cy="3034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4400" b="1" dirty="0" smtClean="0">
                <a:solidFill>
                  <a:srgbClr val="C00000"/>
                </a:solidFill>
                <a:latin typeface="Calibri" pitchFamily="34" charset="0"/>
              </a:rPr>
              <a:t>40% </a:t>
            </a:r>
            <a:r>
              <a:rPr lang="en-US" sz="4400" dirty="0" smtClean="0">
                <a:solidFill>
                  <a:srgbClr val="C00000"/>
                </a:solidFill>
                <a:latin typeface="Calibri" pitchFamily="34" charset="0"/>
              </a:rPr>
              <a:t>Used Lands</a:t>
            </a:r>
            <a:endParaRPr lang="en-US" sz="40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4400" b="1" dirty="0" smtClean="0">
                <a:solidFill>
                  <a:srgbClr val="0070C0"/>
                </a:solidFill>
                <a:latin typeface="Calibri" pitchFamily="34" charset="0"/>
              </a:rPr>
              <a:t>37% </a:t>
            </a:r>
            <a:r>
              <a:rPr lang="en-US" sz="4400" dirty="0" smtClean="0">
                <a:solidFill>
                  <a:srgbClr val="0070C0"/>
                </a:solidFill>
                <a:latin typeface="Calibri" pitchFamily="34" charset="0"/>
              </a:rPr>
              <a:t>Novel Ecosystems </a:t>
            </a:r>
            <a:endParaRPr lang="en-US" sz="36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4400" b="1" dirty="0" smtClean="0">
                <a:solidFill>
                  <a:srgbClr val="00B050"/>
                </a:solidFill>
                <a:latin typeface="Calibri" pitchFamily="34" charset="0"/>
              </a:rPr>
              <a:t>23% </a:t>
            </a:r>
            <a:r>
              <a:rPr lang="en-US" sz="4400" dirty="0" smtClean="0">
                <a:solidFill>
                  <a:srgbClr val="00B050"/>
                </a:solidFill>
                <a:latin typeface="Calibri" pitchFamily="34" charset="0"/>
              </a:rPr>
              <a:t>Wild </a:t>
            </a:r>
            <a:endParaRPr lang="en-US" sz="36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1447800"/>
            <a:ext cx="57583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Biosphere we have: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228600"/>
            <a:ext cx="3840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A Global Human Ecology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76201"/>
            <a:ext cx="2357890" cy="2004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76200"/>
            <a:ext cx="1447713" cy="36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4724400" y="6581775"/>
            <a:ext cx="3505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 algn="r"/>
            <a:r>
              <a:rPr lang="en-US" sz="1200" dirty="0">
                <a:solidFill>
                  <a:srgbClr val="000000"/>
                </a:solidFill>
              </a:rPr>
              <a:t>Ellis et al. </a:t>
            </a:r>
            <a:r>
              <a:rPr lang="en-US" sz="1200" dirty="0" smtClean="0">
                <a:solidFill>
                  <a:srgbClr val="000000"/>
                </a:solidFill>
              </a:rPr>
              <a:t>2010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148" name="Rectangle 14"/>
          <p:cNvSpPr>
            <a:spLocks noChangeArrowheads="1"/>
          </p:cNvSpPr>
          <p:nvPr/>
        </p:nvSpPr>
        <p:spPr bwMode="auto">
          <a:xfrm>
            <a:off x="76200" y="0"/>
            <a:ext cx="42418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b="1">
                <a:solidFill>
                  <a:srgbClr val="990000"/>
                </a:solidFill>
                <a:latin typeface="Calibri" pitchFamily="34" charset="0"/>
              </a:rPr>
              <a:t>Anthromes 2</a:t>
            </a:r>
          </a:p>
          <a:p>
            <a:pPr>
              <a:lnSpc>
                <a:spcPts val="1600"/>
              </a:lnSpc>
            </a:pPr>
            <a:r>
              <a:rPr lang="en-US" sz="1600" b="1" i="1">
                <a:solidFill>
                  <a:srgbClr val="000000"/>
                </a:solidFill>
                <a:latin typeface="Calibri" pitchFamily="34" charset="0"/>
              </a:rPr>
              <a:t>How did the </a:t>
            </a:r>
            <a:r>
              <a:rPr lang="en-US" sz="1600" b="1" i="1">
                <a:solidFill>
                  <a:srgbClr val="669900"/>
                </a:solidFill>
                <a:latin typeface="Calibri" pitchFamily="34" charset="0"/>
              </a:rPr>
              <a:t>biosphere</a:t>
            </a:r>
            <a:r>
              <a:rPr lang="en-US" sz="1600" b="1" i="1">
                <a:solidFill>
                  <a:srgbClr val="000000"/>
                </a:solidFill>
                <a:latin typeface="Calibri" pitchFamily="34" charset="0"/>
              </a:rPr>
              <a:t> become anthropogenic?</a:t>
            </a:r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150" name="Rectangle 102"/>
          <p:cNvSpPr>
            <a:spLocks noChangeArrowheads="1"/>
          </p:cNvSpPr>
          <p:nvPr/>
        </p:nvSpPr>
        <p:spPr bwMode="auto">
          <a:xfrm>
            <a:off x="109537" y="304800"/>
            <a:ext cx="59384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Anthropogenic Transformation of the Biomes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1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48" y="2286000"/>
            <a:ext cx="10058400" cy="418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AutoShape 2"/>
          <p:cNvSpPr>
            <a:spLocks noChangeAspect="1" noChangeArrowheads="1"/>
          </p:cNvSpPr>
          <p:nvPr/>
        </p:nvSpPr>
        <p:spPr bwMode="auto">
          <a:xfrm>
            <a:off x="-152400" y="1905000"/>
            <a:ext cx="2622550" cy="1089025"/>
          </a:xfrm>
          <a:prstGeom prst="rect">
            <a:avLst/>
          </a:prstGeom>
          <a:noFill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331893"/>
            <a:ext cx="6934200" cy="89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333399"/>
                </a:solidFill>
                <a:latin typeface="Calibri" pitchFamily="34" charset="0"/>
              </a:rPr>
              <a:t>Novel Ecosystems (37%)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333399"/>
                </a:solidFill>
                <a:latin typeface="Calibri" pitchFamily="34" charset="0"/>
              </a:rPr>
              <a:t>Unused Land 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</a:rPr>
              <a:t>Area in </a:t>
            </a: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</a:rPr>
              <a:t>Anthromes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(%)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6" name="Picture 35" descr="logo_large_for_export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5800" y="6311900"/>
            <a:ext cx="838200" cy="5461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5638800" y="0"/>
            <a:ext cx="3505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 algn="r"/>
            <a:r>
              <a:rPr lang="en-US" sz="1200" dirty="0">
                <a:solidFill>
                  <a:srgbClr val="000000"/>
                </a:solidFill>
              </a:rPr>
              <a:t>Ellis et al. </a:t>
            </a:r>
            <a:r>
              <a:rPr lang="en-US" sz="1200" dirty="0" smtClean="0">
                <a:solidFill>
                  <a:srgbClr val="000000"/>
                </a:solidFill>
              </a:rPr>
              <a:t>2010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124" name="Rectangle 14"/>
          <p:cNvSpPr>
            <a:spLocks noChangeArrowheads="1"/>
          </p:cNvSpPr>
          <p:nvPr/>
        </p:nvSpPr>
        <p:spPr bwMode="auto">
          <a:xfrm>
            <a:off x="76200" y="0"/>
            <a:ext cx="42418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b="1">
                <a:solidFill>
                  <a:srgbClr val="990000"/>
                </a:solidFill>
                <a:latin typeface="Calibri" pitchFamily="34" charset="0"/>
              </a:rPr>
              <a:t>Anthromes 2</a:t>
            </a:r>
          </a:p>
          <a:p>
            <a:pPr>
              <a:lnSpc>
                <a:spcPts val="1600"/>
              </a:lnSpc>
            </a:pPr>
            <a:r>
              <a:rPr lang="en-US" sz="1600" b="1" i="1">
                <a:solidFill>
                  <a:srgbClr val="000000"/>
                </a:solidFill>
                <a:latin typeface="Calibri" pitchFamily="34" charset="0"/>
              </a:rPr>
              <a:t>How did the </a:t>
            </a:r>
            <a:r>
              <a:rPr lang="en-US" sz="1600" b="1" i="1">
                <a:solidFill>
                  <a:srgbClr val="669900"/>
                </a:solidFill>
                <a:latin typeface="Calibri" pitchFamily="34" charset="0"/>
              </a:rPr>
              <a:t>biosphere</a:t>
            </a:r>
            <a:r>
              <a:rPr lang="en-US" sz="1600" b="1" i="1">
                <a:solidFill>
                  <a:srgbClr val="000000"/>
                </a:solidFill>
                <a:latin typeface="Calibri" pitchFamily="34" charset="0"/>
              </a:rPr>
              <a:t> become anthropogenic?</a:t>
            </a:r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6" name="Picture 35" descr="logo_large_for_expor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304800"/>
            <a:ext cx="838200" cy="5461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5126" name="Rectangle 102"/>
          <p:cNvSpPr>
            <a:spLocks noChangeArrowheads="1"/>
          </p:cNvSpPr>
          <p:nvPr/>
        </p:nvSpPr>
        <p:spPr bwMode="auto">
          <a:xfrm>
            <a:off x="63137" y="317863"/>
            <a:ext cx="59384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Anthropogenic Transformation of the Biomes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1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0"/>
            <a:ext cx="10058400" cy="425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304800" y="1219200"/>
            <a:ext cx="7086600" cy="89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663300"/>
                </a:solidFill>
                <a:latin typeface="Calibri" pitchFamily="34" charset="0"/>
              </a:rPr>
              <a:t>Age </a:t>
            </a: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en-US" sz="2800" b="1" dirty="0" smtClean="0">
                <a:solidFill>
                  <a:srgbClr val="663300"/>
                </a:solidFill>
                <a:latin typeface="Calibri" pitchFamily="34" charset="0"/>
              </a:rPr>
              <a:t> </a:t>
            </a:r>
            <a:r>
              <a:rPr lang="en-US" sz="2800" b="1" dirty="0" smtClean="0">
                <a:solidFill>
                  <a:srgbClr val="333399"/>
                </a:solidFill>
                <a:latin typeface="Calibri" pitchFamily="34" charset="0"/>
              </a:rPr>
              <a:t>Novel Ecosystems </a:t>
            </a:r>
            <a:r>
              <a:rPr lang="en-US" sz="2800" dirty="0" smtClean="0">
                <a:solidFill>
                  <a:srgbClr val="663300"/>
                </a:solidFill>
                <a:latin typeface="Calibri" pitchFamily="34" charset="0"/>
              </a:rPr>
              <a:t>(years)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663300"/>
                </a:solidFill>
                <a:latin typeface="Calibri" pitchFamily="34" charset="0"/>
              </a:rPr>
              <a:t>Years of Human Residence or 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14"/>
          <p:cNvSpPr>
            <a:spLocks noChangeArrowheads="1"/>
          </p:cNvSpPr>
          <p:nvPr/>
        </p:nvSpPr>
        <p:spPr bwMode="auto">
          <a:xfrm>
            <a:off x="76200" y="0"/>
            <a:ext cx="42418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b="1">
                <a:solidFill>
                  <a:srgbClr val="990000"/>
                </a:solidFill>
                <a:latin typeface="Calibri" pitchFamily="34" charset="0"/>
              </a:rPr>
              <a:t>Anthromes 2</a:t>
            </a:r>
          </a:p>
          <a:p>
            <a:pPr>
              <a:lnSpc>
                <a:spcPts val="1600"/>
              </a:lnSpc>
            </a:pPr>
            <a:r>
              <a:rPr lang="en-US" sz="1600" b="1" i="1">
                <a:solidFill>
                  <a:srgbClr val="000000"/>
                </a:solidFill>
                <a:latin typeface="Calibri" pitchFamily="34" charset="0"/>
              </a:rPr>
              <a:t>How did the </a:t>
            </a:r>
            <a:r>
              <a:rPr lang="en-US" sz="1600" b="1" i="1">
                <a:solidFill>
                  <a:srgbClr val="669900"/>
                </a:solidFill>
                <a:latin typeface="Calibri" pitchFamily="34" charset="0"/>
              </a:rPr>
              <a:t>biosphere</a:t>
            </a:r>
            <a:r>
              <a:rPr lang="en-US" sz="1600" b="1" i="1">
                <a:solidFill>
                  <a:srgbClr val="000000"/>
                </a:solidFill>
                <a:latin typeface="Calibri" pitchFamily="34" charset="0"/>
              </a:rPr>
              <a:t> become anthropogenic?</a:t>
            </a:r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6" name="Picture 35" descr="logo_large_for_expor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304800"/>
            <a:ext cx="838200" cy="5461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52229" name="Rectangle 102"/>
          <p:cNvSpPr>
            <a:spLocks noChangeArrowheads="1"/>
          </p:cNvSpPr>
          <p:nvPr/>
        </p:nvSpPr>
        <p:spPr bwMode="auto">
          <a:xfrm>
            <a:off x="76200" y="330926"/>
            <a:ext cx="59384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Anthropogenic Transformation of the Biomes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22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285998"/>
            <a:ext cx="10058400" cy="423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28600" y="1241048"/>
            <a:ext cx="7924800" cy="89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Anthrome Context </a:t>
            </a: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</a:rPr>
              <a:t>of </a:t>
            </a:r>
            <a:r>
              <a:rPr lang="en-US" sz="2800" b="1" dirty="0" smtClean="0">
                <a:solidFill>
                  <a:srgbClr val="333399"/>
                </a:solidFill>
                <a:latin typeface="Calibri" pitchFamily="34" charset="0"/>
              </a:rPr>
              <a:t>Novel Ecosystems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</a:rPr>
              <a:t>Anthromes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</a:rPr>
              <a:t> with </a:t>
            </a:r>
            <a:r>
              <a:rPr lang="en-US" sz="2400" b="1" dirty="0" smtClean="0">
                <a:solidFill>
                  <a:srgbClr val="333399"/>
                </a:solidFill>
                <a:latin typeface="Calibri" pitchFamily="34" charset="0"/>
              </a:rPr>
              <a:t>Unused Lands 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</a:rPr>
              <a:t>covering &gt;20% of total area</a:t>
            </a:r>
            <a:endParaRPr lang="en-US" sz="36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638800" y="0"/>
            <a:ext cx="3505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 algn="r"/>
            <a:r>
              <a:rPr lang="en-US" sz="1200" dirty="0">
                <a:solidFill>
                  <a:srgbClr val="000000"/>
                </a:solidFill>
              </a:rPr>
              <a:t>Ellis et al</a:t>
            </a:r>
            <a:r>
              <a:rPr lang="en-US" sz="1200" dirty="0" smtClean="0">
                <a:solidFill>
                  <a:srgbClr val="000000"/>
                </a:solidFill>
              </a:rPr>
              <a:t>. 2010</a:t>
            </a:r>
            <a:r>
              <a:rPr lang="en-US" sz="1200" i="1" dirty="0" smtClean="0">
                <a:solidFill>
                  <a:srgbClr val="000000"/>
                </a:solidFill>
              </a:rPr>
              <a:t> </a:t>
            </a:r>
            <a:endParaRPr lang="en-US" sz="12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3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"/>
            <a:ext cx="88467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smtClean="0">
                <a:solidFill>
                  <a:srgbClr val="A50021"/>
                </a:solidFill>
                <a:latin typeface="Calibri" pitchFamily="34" charset="0"/>
                <a:cs typeface="Calibri" pitchFamily="34" charset="0"/>
              </a:rPr>
              <a:t>Anthropogenic</a:t>
            </a:r>
            <a:r>
              <a:rPr lang="en-US" sz="44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Forests </a:t>
            </a:r>
            <a:r>
              <a:rPr lang="en-US" sz="44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/</a:t>
            </a:r>
            <a:r>
              <a:rPr lang="en-US" sz="4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Woodlands  </a:t>
            </a:r>
            <a:endParaRPr lang="en-US" sz="4400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752" y="2057400"/>
            <a:ext cx="5316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FF">
                  <a:lumMod val="50000"/>
                </a:srgbClr>
              </a:buClr>
              <a:buFont typeface="Wingdings" pitchFamily="2" charset="2"/>
              <a:buChar char="v"/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Managed Forests &amp; Plantations</a:t>
            </a:r>
            <a:endParaRPr lang="en-US" sz="2800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47800"/>
            <a:ext cx="2359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rgbClr val="A50021"/>
                </a:solidFill>
                <a:latin typeface="Calibri" pitchFamily="34" charset="0"/>
                <a:cs typeface="Calibri" pitchFamily="34" charset="0"/>
              </a:rPr>
              <a:t>Used Lands</a:t>
            </a:r>
            <a:endParaRPr lang="en-US" sz="3600" b="1" dirty="0">
              <a:solidFill>
                <a:srgbClr val="A5002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855185"/>
            <a:ext cx="3577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Novel Ecosystems</a:t>
            </a:r>
            <a:endParaRPr lang="en-US" sz="36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181" y="685800"/>
            <a:ext cx="5433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Trees embedded within Anthromes</a:t>
            </a:r>
            <a:endParaRPr lang="en-US" sz="36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4460320"/>
            <a:ext cx="7830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FF">
                  <a:lumMod val="50000"/>
                </a:srgbClr>
              </a:buClr>
              <a:buFont typeface="Wingdings" pitchFamily="2" charset="2"/>
              <a:buChar char="v"/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Remnant Forests 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28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  <a:cs typeface="Calibri" pitchFamily="34" charset="0"/>
              </a:rPr>
              <a:t>fragmented within used lands</a:t>
            </a:r>
            <a:endParaRPr lang="en-US" sz="2800" b="1" dirty="0">
              <a:solidFill>
                <a:srgbClr val="000000">
                  <a:lumMod val="50000"/>
                  <a:lumOff val="50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5008940"/>
            <a:ext cx="8420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FF">
                  <a:lumMod val="50000"/>
                </a:srgbClr>
              </a:buClr>
              <a:buFont typeface="Wingdings" pitchFamily="2" charset="2"/>
              <a:buChar char="v"/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Recovering Forests 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  <a:cs typeface="Calibri" pitchFamily="34" charset="0"/>
              </a:rPr>
              <a:t>recovering from prior use of land</a:t>
            </a:r>
            <a:endParaRPr lang="en-US" sz="2800" dirty="0">
              <a:solidFill>
                <a:srgbClr val="000000">
                  <a:lumMod val="50000"/>
                  <a:lumOff val="50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400" y="6106180"/>
            <a:ext cx="5823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FF">
                  <a:lumMod val="50000"/>
                </a:srgbClr>
              </a:buClr>
              <a:buFont typeface="Wingdings" pitchFamily="2" charset="2"/>
              <a:buChar char="v"/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Farm Woods 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  <a:cs typeface="Calibri" pitchFamily="34" charset="0"/>
              </a:rPr>
              <a:t>woodlots, hedgerows</a:t>
            </a:r>
            <a:endParaRPr lang="en-US" sz="2800" dirty="0">
              <a:solidFill>
                <a:srgbClr val="000000">
                  <a:lumMod val="50000"/>
                  <a:lumOff val="50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3134380"/>
            <a:ext cx="7072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FF">
                  <a:lumMod val="50000"/>
                </a:srgbClr>
              </a:buClr>
              <a:buFont typeface="Wingdings" pitchFamily="2" charset="2"/>
              <a:buChar char="v"/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Ornamental Trees  </a:t>
            </a:r>
            <a:r>
              <a:rPr lang="en-US" sz="28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  <a:cs typeface="Calibri" pitchFamily="34" charset="0"/>
              </a:rPr>
              <a:t>parks, yards, street trees</a:t>
            </a:r>
            <a:endParaRPr lang="en-US" sz="2800" dirty="0">
              <a:solidFill>
                <a:srgbClr val="000000">
                  <a:lumMod val="50000"/>
                  <a:lumOff val="50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00" y="5557560"/>
            <a:ext cx="7758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FF">
                  <a:lumMod val="50000"/>
                </a:srgbClr>
              </a:buClr>
              <a:buFont typeface="Wingdings" pitchFamily="2" charset="2"/>
              <a:buChar char="v"/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Shifting Cultivation 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  <a:cs typeface="Calibri" pitchFamily="34" charset="0"/>
              </a:rPr>
              <a:t>fallows in farming systems</a:t>
            </a:r>
            <a:endParaRPr lang="en-US" sz="2800" dirty="0">
              <a:solidFill>
                <a:srgbClr val="000000">
                  <a:lumMod val="50000"/>
                  <a:lumOff val="50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3400" y="2595890"/>
            <a:ext cx="6925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FF">
                  <a:lumMod val="50000"/>
                </a:srgbClr>
              </a:buClr>
              <a:buFont typeface="Wingdings" pitchFamily="2" charset="2"/>
              <a:buChar char="v"/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28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Agroforests</a:t>
            </a: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28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  <a:cs typeface="Calibri" pitchFamily="34" charset="0"/>
              </a:rPr>
              <a:t>trees in </a:t>
            </a:r>
            <a:r>
              <a:rPr lang="en-US" sz="2800" dirty="0" err="1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  <a:cs typeface="Calibri" pitchFamily="34" charset="0"/>
              </a:rPr>
              <a:t>agroforestry</a:t>
            </a:r>
            <a:r>
              <a:rPr lang="en-US" sz="28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  <a:cs typeface="Calibri" pitchFamily="34" charset="0"/>
              </a:rPr>
              <a:t> systems</a:t>
            </a:r>
            <a:endParaRPr lang="en-US" sz="2800" dirty="0">
              <a:solidFill>
                <a:srgbClr val="000000">
                  <a:lumMod val="50000"/>
                  <a:lumOff val="50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533400" y="1295400"/>
            <a:ext cx="8153400" cy="0"/>
          </a:xfrm>
          <a:prstGeom prst="lin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9170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http://antwrp.gsfc.nasa.gov/apod/image/0810/earthlights2_dms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6705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0" y="152400"/>
            <a:ext cx="8305800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Anthropocene    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human epoch</a:t>
            </a:r>
            <a:endParaRPr lang="en-US" sz="4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98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9200" y="3175"/>
            <a:ext cx="11979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28600" y="5775325"/>
            <a:ext cx="5254644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Residential Woodlands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>
              <a:spcBef>
                <a:spcPct val="20000"/>
              </a:spcBef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Hunan, China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28600" y="5181600"/>
            <a:ext cx="354456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000" b="1" spc="300" dirty="0" err="1" smtClean="0">
                <a:solidFill>
                  <a:srgbClr val="FFFFFF">
                    <a:lumMod val="85000"/>
                  </a:srgbClr>
                </a:solidFill>
                <a:latin typeface="Arial"/>
              </a:rPr>
              <a:t>Seminatural</a:t>
            </a:r>
            <a:endParaRPr lang="en-US" sz="3600" b="1" spc="300" dirty="0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17713"/>
            <a:ext cx="8695205" cy="445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71735"/>
            <a:ext cx="5905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600" dirty="0" smtClean="0">
                <a:solidFill>
                  <a:srgbClr val="FFFFFF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en-US" sz="2400" b="1" spc="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spc="600" dirty="0" smtClean="0">
                <a:solidFill>
                  <a:srgbClr val="FF9999"/>
                </a:solidFill>
                <a:latin typeface="Calibri" pitchFamily="34" charset="0"/>
                <a:cs typeface="Calibri" pitchFamily="34" charset="0"/>
              </a:rPr>
              <a:t>Anthropocene</a:t>
            </a:r>
            <a:r>
              <a:rPr lang="en-US" sz="2400" b="1" spc="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spc="600" dirty="0" smtClean="0">
                <a:solidFill>
                  <a:srgbClr val="CCFF99"/>
                </a:solidFill>
                <a:latin typeface="Calibri" pitchFamily="34" charset="0"/>
                <a:cs typeface="Calibri" pitchFamily="34" charset="0"/>
              </a:rPr>
              <a:t>Biosphere</a:t>
            </a:r>
            <a:endParaRPr lang="en-US" sz="2400" b="1" spc="600" dirty="0">
              <a:solidFill>
                <a:srgbClr val="CCFF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2"/>
          <p:cNvSpPr>
            <a:spLocks noChangeArrowheads="1"/>
          </p:cNvSpPr>
          <p:nvPr/>
        </p:nvSpPr>
        <p:spPr bwMode="auto">
          <a:xfrm>
            <a:off x="2971800" y="6642556"/>
            <a:ext cx="6019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</a:rPr>
              <a:t>Ellis (2013)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304092"/>
            <a:ext cx="545880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smtClean="0">
                <a:latin typeface="Calibri" pitchFamily="34" charset="0"/>
              </a:rPr>
              <a:t>Anthropogenic Succession</a:t>
            </a:r>
            <a:endParaRPr lang="en-US" sz="3800" b="1" dirty="0">
              <a:latin typeface="Calibr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856" y="152400"/>
            <a:ext cx="3152944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4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18"/>
          <p:cNvSpPr>
            <a:spLocks noChangeArrowheads="1"/>
          </p:cNvSpPr>
          <p:nvPr/>
        </p:nvSpPr>
        <p:spPr bwMode="auto">
          <a:xfrm>
            <a:off x="152400" y="1878687"/>
            <a:ext cx="10182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2000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26988" y="0"/>
            <a:ext cx="7185172" cy="51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3300"/>
              </a:lnSpc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</a:rPr>
              <a:t>Conserving </a:t>
            </a: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Biodiversity in an </a:t>
            </a:r>
            <a:r>
              <a:rPr lang="en-US" sz="2400" b="1" dirty="0">
                <a:solidFill>
                  <a:srgbClr val="990000"/>
                </a:solidFill>
                <a:latin typeface="Calibri" pitchFamily="34" charset="0"/>
              </a:rPr>
              <a:t>Anthropogenic Biosphere</a:t>
            </a:r>
            <a:endParaRPr lang="en-US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2743200" y="1600200"/>
            <a:ext cx="383592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i="1" dirty="0">
                <a:solidFill>
                  <a:srgbClr val="000000"/>
                </a:solidFill>
                <a:latin typeface="Calibri" pitchFamily="34" charset="0"/>
              </a:rPr>
              <a:t>Vascular Plant Species Richness</a:t>
            </a:r>
            <a:endParaRPr lang="en-US" sz="2200" i="1" dirty="0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54887"/>
            <a:ext cx="8229600" cy="429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793764" y="1015425"/>
            <a:ext cx="12943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669900"/>
                </a:solidFill>
                <a:latin typeface="Calibri" pitchFamily="34" charset="0"/>
              </a:rPr>
              <a:t>Native</a:t>
            </a:r>
            <a:endParaRPr lang="en-US" sz="3200">
              <a:solidFill>
                <a:srgbClr val="669900"/>
              </a:solidFill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76227" y="533400"/>
            <a:ext cx="27955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990000"/>
                </a:solidFill>
                <a:latin typeface="Calibri" pitchFamily="34" charset="0"/>
              </a:rPr>
              <a:t>Anthropogenic </a:t>
            </a:r>
            <a:endParaRPr lang="en-US" sz="3200" dirty="0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523889" y="1112262"/>
            <a:ext cx="1828800" cy="158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17" name="Picture 16" descr="logo_large_for_expor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6213072"/>
            <a:ext cx="990600" cy="6449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19" name="Rectangle 42"/>
          <p:cNvSpPr>
            <a:spLocks noChangeArrowheads="1"/>
          </p:cNvSpPr>
          <p:nvPr/>
        </p:nvSpPr>
        <p:spPr bwMode="auto">
          <a:xfrm>
            <a:off x="76200" y="6642556"/>
            <a:ext cx="6019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Erle Ellis, </a:t>
            </a:r>
            <a:r>
              <a:rPr lang="en-US" sz="1400" dirty="0" smtClean="0">
                <a:solidFill>
                  <a:srgbClr val="000000"/>
                </a:solidFill>
              </a:rPr>
              <a:t>Holger Kreft, and Erica </a:t>
            </a:r>
            <a:r>
              <a:rPr lang="en-US" sz="1400" dirty="0" err="1" smtClean="0">
                <a:solidFill>
                  <a:srgbClr val="000000"/>
                </a:solidFill>
              </a:rPr>
              <a:t>Antill</a:t>
            </a:r>
            <a:r>
              <a:rPr lang="en-US" sz="1400" dirty="0" smtClean="0">
                <a:solidFill>
                  <a:srgbClr val="000000"/>
                </a:solidFill>
              </a:rPr>
              <a:t> (2012)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5629275" y="6057900"/>
            <a:ext cx="14309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Calibri" pitchFamily="34" charset="0"/>
              </a:rPr>
              <a:t>Increase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6750036" y="10871775"/>
            <a:ext cx="27955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990000"/>
                </a:solidFill>
                <a:latin typeface="Calibri" pitchFamily="34" charset="0"/>
              </a:rPr>
              <a:t>Anthropogenic 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2286000" y="6019800"/>
            <a:ext cx="12923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Decline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4953000" y="6324600"/>
            <a:ext cx="685800" cy="1588"/>
          </a:xfrm>
          <a:prstGeom prst="straightConnector1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rot="10800000">
            <a:off x="3581400" y="6324600"/>
            <a:ext cx="685800" cy="1588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0" name="Oval 29"/>
          <p:cNvSpPr/>
          <p:nvPr/>
        </p:nvSpPr>
        <p:spPr bwMode="auto">
          <a:xfrm>
            <a:off x="4419600" y="6172200"/>
            <a:ext cx="381000" cy="3048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FontTx/>
              <a:buChar char="•"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3246796" y="611117"/>
            <a:ext cx="517378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b="1" i="1" dirty="0" smtClean="0">
                <a:solidFill>
                  <a:srgbClr val="0070C0"/>
                </a:solidFill>
                <a:latin typeface="Calibri" pitchFamily="34" charset="0"/>
              </a:rPr>
              <a:t>Species gains exceed losses by </a:t>
            </a:r>
          </a:p>
          <a:p>
            <a:pPr lvl="1"/>
            <a:r>
              <a:rPr lang="en-US" sz="2800" b="1" i="1" dirty="0" smtClean="0">
                <a:solidFill>
                  <a:srgbClr val="0070C0"/>
                </a:solidFill>
                <a:latin typeface="Calibri" pitchFamily="34" charset="0"/>
              </a:rPr>
              <a:t>5% of N over 47% of biosphere</a:t>
            </a:r>
            <a:endParaRPr lang="en-US" sz="2800" i="1" dirty="0">
              <a:solidFill>
                <a:srgbClr val="0070C0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549713"/>
            <a:ext cx="1005989" cy="3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97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39888"/>
            <a:ext cx="8759825" cy="437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18"/>
          <p:cNvSpPr>
            <a:spLocks noChangeArrowheads="1"/>
          </p:cNvSpPr>
          <p:nvPr/>
        </p:nvSpPr>
        <p:spPr bwMode="auto">
          <a:xfrm>
            <a:off x="228600" y="914400"/>
            <a:ext cx="1460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Calibri" pitchFamily="34" charset="0"/>
              </a:rPr>
              <a:t>2050?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0" y="228600"/>
            <a:ext cx="7185172" cy="51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3300"/>
              </a:lnSpc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</a:rPr>
              <a:t> Conserving </a:t>
            </a: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Biodiversity in an </a:t>
            </a:r>
            <a:r>
              <a:rPr lang="en-US" sz="2400" b="1" dirty="0">
                <a:solidFill>
                  <a:srgbClr val="990000"/>
                </a:solidFill>
                <a:latin typeface="Calibri" pitchFamily="34" charset="0"/>
              </a:rPr>
              <a:t>Anthropogenic Biosphere</a:t>
            </a:r>
            <a:endParaRPr lang="en-US" b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53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53686"/>
            <a:ext cx="7077075" cy="4899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28600" y="152400"/>
            <a:ext cx="6962483" cy="13619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smtClean="0">
                <a:solidFill>
                  <a:srgbClr val="FFFFFF">
                    <a:lumMod val="65000"/>
                  </a:srgbClr>
                </a:solidFill>
                <a:latin typeface="Calibri"/>
              </a:rPr>
              <a:t>When did the Anthropocene Begin?</a:t>
            </a:r>
          </a:p>
          <a:p>
            <a:endParaRPr lang="en-US" sz="1050" b="1" i="1" dirty="0" smtClean="0">
              <a:solidFill>
                <a:srgbClr val="000000"/>
              </a:solidFill>
              <a:latin typeface="Calibri"/>
            </a:endParaRPr>
          </a:p>
          <a:p>
            <a:r>
              <a:rPr lang="en-US" sz="3600" b="1" dirty="0" err="1" smtClean="0">
                <a:solidFill>
                  <a:srgbClr val="000000"/>
                </a:solidFill>
                <a:latin typeface="Calibri"/>
              </a:rPr>
              <a:t>Megafaunal</a:t>
            </a:r>
            <a:r>
              <a:rPr lang="en-US" sz="3600" b="1" dirty="0" smtClean="0">
                <a:solidFill>
                  <a:srgbClr val="000000"/>
                </a:solidFill>
                <a:latin typeface="Calibri"/>
              </a:rPr>
              <a:t> Extinctions: 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&gt; 15 </a:t>
            </a:r>
            <a:r>
              <a:rPr lang="en-US" sz="3200" b="1" dirty="0" err="1" smtClean="0">
                <a:solidFill>
                  <a:srgbClr val="C00000"/>
                </a:solidFill>
                <a:latin typeface="Calibri"/>
              </a:rPr>
              <a:t>kyr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 BP</a:t>
            </a:r>
            <a:endParaRPr lang="en-US" sz="32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83938" y="6107668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Koch &amp; </a:t>
            </a:r>
            <a:r>
              <a:rPr lang="en-US" dirty="0" err="1" smtClean="0">
                <a:solidFill>
                  <a:srgbClr val="000000"/>
                </a:solidFill>
              </a:rPr>
              <a:t>Barnosky</a:t>
            </a:r>
            <a:r>
              <a:rPr lang="en-US" dirty="0" smtClean="0">
                <a:solidFill>
                  <a:srgbClr val="000000"/>
                </a:solidFill>
              </a:rPr>
              <a:t> 2006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" y="2362200"/>
            <a:ext cx="2341809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689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css.cornell.edu/ecf3/Web/new/AF/pics/SlashBurn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90056" y="0"/>
            <a:ext cx="1175657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7869" y="1524000"/>
            <a:ext cx="556184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Human Niche Construction</a:t>
            </a:r>
            <a:endParaRPr lang="en-US" sz="3800" b="1" i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671302"/>
            <a:ext cx="747634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Adaptive Intensification of Land Use</a:t>
            </a:r>
            <a:endParaRPr lang="en-US" sz="3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436" y="152400"/>
            <a:ext cx="428425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Socially-Transmitted</a:t>
            </a:r>
            <a:endParaRPr lang="en-US" sz="3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94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aleolithic mortar and pest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70" r="12122"/>
          <a:stretch/>
        </p:blipFill>
        <p:spPr bwMode="auto">
          <a:xfrm>
            <a:off x="2857192" y="4570459"/>
            <a:ext cx="2781608" cy="1981200"/>
          </a:xfrm>
          <a:prstGeom prst="roundRect">
            <a:avLst>
              <a:gd name="adj" fmla="val 4021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352800" y="2209800"/>
            <a:ext cx="5301438" cy="400105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Burning 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for</a:t>
            </a: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 Hunting/Foraging</a:t>
            </a:r>
            <a:endParaRPr lang="en-US" sz="3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495969"/>
            <a:ext cx="1927644" cy="338554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a-DK" sz="1600" dirty="0">
                <a:solidFill>
                  <a:srgbClr val="000000"/>
                </a:solidFill>
                <a:latin typeface="Calibri" pitchFamily="34" charset="0"/>
                <a:cs typeface="+mn-cs"/>
              </a:rPr>
              <a:t>Ellis </a:t>
            </a:r>
            <a:r>
              <a:rPr lang="da-DK" sz="1600" i="1" dirty="0">
                <a:solidFill>
                  <a:srgbClr val="000000"/>
                </a:solidFill>
                <a:latin typeface="Calibri" pitchFamily="34" charset="0"/>
                <a:cs typeface="+mn-cs"/>
              </a:rPr>
              <a:t>et al.</a:t>
            </a:r>
            <a:r>
              <a:rPr lang="da-DK" sz="1600" dirty="0">
                <a:solidFill>
                  <a:srgbClr val="000000"/>
                </a:solidFill>
                <a:latin typeface="Calibri" pitchFamily="34" charset="0"/>
                <a:cs typeface="+mn-cs"/>
              </a:rPr>
              <a:t> 2013 </a:t>
            </a:r>
            <a:r>
              <a:rPr lang="da-DK" sz="1600" i="1" dirty="0">
                <a:solidFill>
                  <a:srgbClr val="000000"/>
                </a:solidFill>
                <a:latin typeface="Calibri" pitchFamily="34" charset="0"/>
                <a:cs typeface="+mn-cs"/>
              </a:rPr>
              <a:t>PNAS</a:t>
            </a:r>
            <a:endParaRPr lang="en-US" sz="1600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9441" y="2337592"/>
            <a:ext cx="3070959" cy="379459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8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Dietary Broadening</a:t>
            </a:r>
            <a:endParaRPr lang="en-US" sz="3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95600" y="4191000"/>
            <a:ext cx="2578837" cy="379459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8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Food Processing</a:t>
            </a:r>
            <a:endParaRPr lang="en-US" sz="3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58079" y="609600"/>
            <a:ext cx="7847716" cy="393052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3200" b="1" dirty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Land Use Intensification by Hunter-Gatherers</a:t>
            </a:r>
            <a:endParaRPr lang="en-US" sz="36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65201" y="2743200"/>
            <a:ext cx="2478800" cy="1033484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Propagating Favored </a:t>
            </a:r>
            <a:r>
              <a:rPr lang="en-US" sz="28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Species</a:t>
            </a:r>
            <a:endParaRPr lang="en-US" sz="3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7716" y="1524000"/>
            <a:ext cx="2889506" cy="590064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2D2D8A"/>
                </a:solidFill>
                <a:latin typeface="Calibri" pitchFamily="34" charset="0"/>
                <a:cs typeface="Arial" pitchFamily="34" charset="0"/>
              </a:rPr>
              <a:t>Pre-Agricultural</a:t>
            </a:r>
            <a:endParaRPr lang="en-US" sz="3200" dirty="0">
              <a:solidFill>
                <a:srgbClr val="2D2D8A"/>
              </a:solidFill>
              <a:latin typeface="Arial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52867" y="1524000"/>
            <a:ext cx="3267133" cy="590064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00"/>
                </a:solidFill>
                <a:latin typeface="Calibri" pitchFamily="34" charset="0"/>
                <a:cs typeface="Arial" pitchFamily="34" charset="0"/>
              </a:rPr>
              <a:t>Proto-Agricultural</a:t>
            </a:r>
            <a:endParaRPr lang="en-US" sz="3200" dirty="0">
              <a:solidFill>
                <a:srgbClr val="003300"/>
              </a:solidFill>
              <a:latin typeface="Arial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8076" y="1005630"/>
            <a:ext cx="8685925" cy="416940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lnSpc>
                <a:spcPts val="2500"/>
              </a:lnSpc>
            </a:pPr>
            <a:r>
              <a:rPr lang="en-US" sz="22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Adaptive technologies to sustain growing populations on limited land</a:t>
            </a:r>
            <a:endParaRPr lang="en-US" sz="2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8076" y="28096"/>
            <a:ext cx="3401819" cy="461661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r>
              <a:rPr lang="en-US" sz="2400" dirty="0">
                <a:solidFill>
                  <a:srgbClr val="FF7C80"/>
                </a:solidFill>
                <a:latin typeface="Calibri" pitchFamily="34" charset="0"/>
                <a:cs typeface="Arial" pitchFamily="34" charset="0"/>
              </a:rPr>
              <a:t>Pleistocene &gt;&gt;&gt; Holocene</a:t>
            </a:r>
            <a:endParaRPr lang="en-US" sz="2400" dirty="0">
              <a:solidFill>
                <a:srgbClr val="FF7C80"/>
              </a:solidFill>
            </a:endParaRPr>
          </a:p>
        </p:txBody>
      </p:sp>
      <p:pic>
        <p:nvPicPr>
          <p:cNvPr id="14" name="Picture 2" descr="http://www.libraries.psu.edu/content/dam/psul/up/socialsciences/Indigenous%20Knowledge%20Photos/tucker%20IK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16" y="2703522"/>
            <a:ext cx="2395484" cy="1868478"/>
          </a:xfrm>
          <a:prstGeom prst="roundRect">
            <a:avLst>
              <a:gd name="adj" fmla="val 4021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css.cornell.edu/ecf3/Web/new/AF/pics/SlashBurn7.jpg"/>
          <p:cNvPicPr>
            <a:picLocks noChangeAspect="1" noChangeArrowheads="1"/>
          </p:cNvPicPr>
          <p:nvPr/>
        </p:nvPicPr>
        <p:blipFill>
          <a:blip r:embed="rId6" cstate="print"/>
          <a:srcRect l="10000" r="6667"/>
          <a:stretch>
            <a:fillRect/>
          </a:stretch>
        </p:blipFill>
        <p:spPr bwMode="auto">
          <a:xfrm>
            <a:off x="4488104" y="2590800"/>
            <a:ext cx="1864355" cy="1305049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388" y="3776684"/>
            <a:ext cx="1914525" cy="2305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19800" y="6062684"/>
            <a:ext cx="297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Domestication</a:t>
            </a:r>
            <a:endParaRPr lang="en-US" sz="3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6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921133" y="4177605"/>
            <a:ext cx="399426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GB" altLang="en-US" sz="3600" b="1" dirty="0" smtClean="0">
                <a:solidFill>
                  <a:srgbClr val="000000">
                    <a:lumMod val="10000"/>
                  </a:srgbClr>
                </a:solidFill>
                <a:latin typeface="Calibri" panose="020F0502020204030204" pitchFamily="34" charset="0"/>
              </a:rPr>
              <a:t>Cultivation    </a:t>
            </a:r>
            <a:r>
              <a:rPr lang="en-GB" altLang="en-US" sz="2800" b="1" dirty="0" smtClean="0">
                <a:solidFill>
                  <a:srgbClr val="000000">
                    <a:lumMod val="10000"/>
                  </a:srgbClr>
                </a:solidFill>
                <a:latin typeface="Calibri" panose="020F0502020204030204" pitchFamily="34" charset="0"/>
              </a:rPr>
              <a:t>6 </a:t>
            </a:r>
            <a:r>
              <a:rPr lang="en-GB" altLang="en-US" sz="2800" b="1" dirty="0" err="1" smtClean="0">
                <a:solidFill>
                  <a:srgbClr val="000000">
                    <a:lumMod val="10000"/>
                  </a:srgbClr>
                </a:solidFill>
                <a:latin typeface="Calibri" panose="020F0502020204030204" pitchFamily="34" charset="0"/>
              </a:rPr>
              <a:t>ka</a:t>
            </a:r>
            <a:r>
              <a:rPr lang="en-GB" altLang="en-US" sz="2800" b="1" dirty="0" smtClean="0">
                <a:solidFill>
                  <a:srgbClr val="000000">
                    <a:lumMod val="10000"/>
                  </a:srgbClr>
                </a:solidFill>
                <a:latin typeface="Calibri" panose="020F0502020204030204" pitchFamily="34" charset="0"/>
              </a:rPr>
              <a:t> BP</a:t>
            </a:r>
            <a:endParaRPr lang="en-US" altLang="en-US" sz="2800" b="1" dirty="0">
              <a:solidFill>
                <a:srgbClr val="000000">
                  <a:lumMod val="10000"/>
                </a:srgbClr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dirty="0" smtClean="0">
                <a:solidFill>
                  <a:srgbClr val="000000">
                    <a:lumMod val="10000"/>
                  </a:srgbClr>
                </a:solidFill>
                <a:latin typeface="Calibri" panose="020F0502020204030204" pitchFamily="34" charset="0"/>
              </a:rPr>
              <a:t>Archaeological </a:t>
            </a:r>
            <a:r>
              <a:rPr lang="en-GB" altLang="en-US" sz="2800" dirty="0">
                <a:solidFill>
                  <a:srgbClr val="000000">
                    <a:lumMod val="10000"/>
                  </a:srgbClr>
                </a:solidFill>
                <a:latin typeface="Calibri" panose="020F0502020204030204" pitchFamily="34" charset="0"/>
              </a:rPr>
              <a:t>fields at</a:t>
            </a:r>
            <a:br>
              <a:rPr lang="en-GB" altLang="en-US" sz="2800" dirty="0">
                <a:solidFill>
                  <a:srgbClr val="000000">
                    <a:lumMod val="10000"/>
                  </a:srgbClr>
                </a:solidFill>
                <a:latin typeface="Calibri" panose="020F0502020204030204" pitchFamily="34" charset="0"/>
              </a:rPr>
            </a:br>
            <a:r>
              <a:rPr lang="en-GB" altLang="en-US" sz="2800" dirty="0" err="1" smtClean="0">
                <a:solidFill>
                  <a:srgbClr val="000000">
                    <a:lumMod val="10000"/>
                  </a:srgbClr>
                </a:solidFill>
                <a:latin typeface="Calibri" panose="020F0502020204030204" pitchFamily="34" charset="0"/>
              </a:rPr>
              <a:t>Kuk</a:t>
            </a:r>
            <a:r>
              <a:rPr lang="en-GB" altLang="en-US" sz="2800" dirty="0" smtClean="0">
                <a:solidFill>
                  <a:srgbClr val="000000">
                    <a:lumMod val="10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800" dirty="0">
                <a:solidFill>
                  <a:srgbClr val="000000">
                    <a:lumMod val="10000"/>
                  </a:srgbClr>
                </a:solidFill>
                <a:latin typeface="Calibri" panose="020F0502020204030204" pitchFamily="34" charset="0"/>
              </a:rPr>
              <a:t>Swamp, </a:t>
            </a:r>
            <a:r>
              <a:rPr lang="en-GB" altLang="en-US" sz="2800" dirty="0" smtClean="0">
                <a:solidFill>
                  <a:srgbClr val="000000">
                    <a:lumMod val="10000"/>
                  </a:srgbClr>
                </a:solidFill>
                <a:latin typeface="Calibri" panose="020F0502020204030204" pitchFamily="34" charset="0"/>
              </a:rPr>
              <a:t>New Guinea</a:t>
            </a:r>
          </a:p>
        </p:txBody>
      </p:sp>
      <p:pic>
        <p:nvPicPr>
          <p:cNvPr id="4" name="Picture 5" descr="New Guinea Sweet Potato mound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591" y="0"/>
            <a:ext cx="4434191" cy="68701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3" descr="Kuk Swa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6" b="15425"/>
          <a:stretch/>
        </p:blipFill>
        <p:spPr>
          <a:xfrm>
            <a:off x="3317031" y="228600"/>
            <a:ext cx="5633936" cy="33198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657891" y="6324600"/>
            <a:ext cx="2276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 smtClean="0">
                <a:solidFill>
                  <a:srgbClr val="000000">
                    <a:lumMod val="10000"/>
                  </a:srgbClr>
                </a:solidFill>
                <a:latin typeface="Calibri" panose="020F0502020204030204" pitchFamily="34" charset="0"/>
              </a:rPr>
              <a:t>Courtesy Dorian Fuller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0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3.bp.blogspot.com/-lriFWlmybn4/TyAsq9Nh9HI/AAAAAAAAPAA/Lhz1S70yBFw/s1600/egyptian%2Bpl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12"/>
            <a:ext cx="9144000" cy="686141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50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52" t="12219" r="53017" b="5670"/>
          <a:stretch/>
        </p:blipFill>
        <p:spPr bwMode="auto">
          <a:xfrm>
            <a:off x="5499999" y="926471"/>
            <a:ext cx="3336925" cy="5550529"/>
          </a:xfrm>
          <a:prstGeom prst="roundRect">
            <a:avLst>
              <a:gd name="adj" fmla="val 4021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www.waterhistory.org/histories/nile/shadu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74440"/>
            <a:ext cx="4766963" cy="5402560"/>
          </a:xfrm>
          <a:prstGeom prst="roundRect">
            <a:avLst>
              <a:gd name="adj" fmla="val 3662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47659" y="243443"/>
            <a:ext cx="2542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Irrigation</a:t>
            </a:r>
            <a:endParaRPr lang="en-US" sz="4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7215" y="105389"/>
            <a:ext cx="26228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Manuring</a:t>
            </a:r>
            <a:endParaRPr lang="en-US" sz="4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58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86357"/>
            <a:ext cx="7772400" cy="508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1" y="152400"/>
            <a:ext cx="7194716" cy="1369602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r>
              <a:rPr lang="en-US" sz="3600" b="1" i="1" dirty="0">
                <a:solidFill>
                  <a:srgbClr val="FFFFFF">
                    <a:lumMod val="65000"/>
                  </a:srgbClr>
                </a:solidFill>
                <a:latin typeface="Calibri"/>
              </a:rPr>
              <a:t>When did the Anthropocene Begin?</a:t>
            </a:r>
          </a:p>
          <a:p>
            <a:endParaRPr lang="en-US" sz="1100" b="1" i="1" dirty="0">
              <a:solidFill>
                <a:srgbClr val="000000"/>
              </a:solidFill>
              <a:latin typeface="Calibri"/>
            </a:endParaRPr>
          </a:p>
          <a:p>
            <a:r>
              <a:rPr lang="en-US" sz="3600" b="1" dirty="0" smtClean="0">
                <a:solidFill>
                  <a:srgbClr val="000000"/>
                </a:solidFill>
                <a:latin typeface="Calibri"/>
              </a:rPr>
              <a:t>The Great Acceleration: 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&gt; 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1950  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BP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591" y="6550223"/>
            <a:ext cx="2167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Steffen et al., 2007,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03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ecotope.org/projects/tai_lake_n/images/xiejia_china_rice_transplanting_19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532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css.cornell.edu/ecf3/Web/new/AF/pics/SlashBurn7.jpg"/>
          <p:cNvPicPr>
            <a:picLocks noChangeAspect="1" noChangeArrowheads="1"/>
          </p:cNvPicPr>
          <p:nvPr/>
        </p:nvPicPr>
        <p:blipFill>
          <a:blip r:embed="rId2" cstate="print"/>
          <a:srcRect l="10000" r="6667"/>
          <a:stretch>
            <a:fillRect/>
          </a:stretch>
        </p:blipFill>
        <p:spPr bwMode="auto">
          <a:xfrm>
            <a:off x="762000" y="1676400"/>
            <a:ext cx="2394857" cy="167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493"/>
          <p:cNvSpPr>
            <a:spLocks noChangeArrowheads="1"/>
          </p:cNvSpPr>
          <p:nvPr/>
        </p:nvSpPr>
        <p:spPr bwMode="auto">
          <a:xfrm>
            <a:off x="102410" y="845403"/>
            <a:ext cx="881299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2600" b="1" i="1" dirty="0">
                <a:solidFill>
                  <a:srgbClr val="000000"/>
                </a:solidFill>
                <a:latin typeface="Calibri" pitchFamily="34" charset="0"/>
              </a:rPr>
              <a:t>Increasing population density drives intensification of land use</a:t>
            </a:r>
          </a:p>
          <a:p>
            <a:pPr algn="r">
              <a:lnSpc>
                <a:spcPct val="70000"/>
              </a:lnSpc>
            </a:pP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</a:rPr>
              <a:t>    Ester </a:t>
            </a:r>
            <a:r>
              <a:rPr lang="en-US" sz="2000" b="1" i="1" dirty="0" err="1">
                <a:solidFill>
                  <a:srgbClr val="000000"/>
                </a:solidFill>
                <a:latin typeface="Calibri" pitchFamily="34" charset="0"/>
              </a:rPr>
              <a:t>Boserup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Calibri" pitchFamily="34" charset="0"/>
              </a:rPr>
              <a:t>(1965)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44420" name="Picture 4" descr="http://www.ecotope.org/projects/tai_lake_n/images/xiejia_china_rice_transplanting_19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676400"/>
            <a:ext cx="2514600" cy="167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Notched Right Arrow 6"/>
          <p:cNvSpPr/>
          <p:nvPr/>
        </p:nvSpPr>
        <p:spPr bwMode="auto">
          <a:xfrm>
            <a:off x="3429000" y="2057400"/>
            <a:ext cx="2209800" cy="914400"/>
          </a:xfrm>
          <a:prstGeom prst="notchedRightArrow">
            <a:avLst>
              <a:gd name="adj1" fmla="val 52264"/>
              <a:gd name="adj2" fmla="val 76038"/>
            </a:avLst>
          </a:prstGeom>
          <a:gradFill>
            <a:gsLst>
              <a:gs pos="0">
                <a:srgbClr val="C00000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FontTx/>
              <a:buChar char="•"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7090" y="3790890"/>
            <a:ext cx="10928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Foraging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98632" y="3733800"/>
            <a:ext cx="874471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Long </a:t>
            </a:r>
          </a:p>
          <a:p>
            <a:pPr algn="ctr">
              <a:lnSpc>
                <a:spcPts val="20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Fallow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27432" y="3721877"/>
            <a:ext cx="874471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Short </a:t>
            </a:r>
          </a:p>
          <a:p>
            <a:pPr algn="ctr">
              <a:lnSpc>
                <a:spcPts val="20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Fallow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40371" y="3733800"/>
            <a:ext cx="1116075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Annual</a:t>
            </a:r>
          </a:p>
          <a:p>
            <a:pPr algn="ctr">
              <a:lnSpc>
                <a:spcPts val="20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cropping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15200" y="3790890"/>
            <a:ext cx="16915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Multicropping</a:t>
            </a: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Notched Right Arrow 13"/>
          <p:cNvSpPr/>
          <p:nvPr/>
        </p:nvSpPr>
        <p:spPr bwMode="auto">
          <a:xfrm>
            <a:off x="1524000" y="3886200"/>
            <a:ext cx="457200" cy="228600"/>
          </a:xfrm>
          <a:prstGeom prst="notchedRightArrow">
            <a:avLst>
              <a:gd name="adj1" fmla="val 22075"/>
              <a:gd name="adj2" fmla="val 76038"/>
            </a:avLst>
          </a:prstGeom>
          <a:gradFill>
            <a:gsLst>
              <a:gs pos="0">
                <a:srgbClr val="C00000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FontTx/>
              <a:buChar char="•"/>
            </a:pPr>
            <a:endParaRPr 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" name="Notched Right Arrow 14"/>
          <p:cNvSpPr/>
          <p:nvPr/>
        </p:nvSpPr>
        <p:spPr bwMode="auto">
          <a:xfrm>
            <a:off x="3276600" y="3886200"/>
            <a:ext cx="457200" cy="228600"/>
          </a:xfrm>
          <a:prstGeom prst="notchedRightArrow">
            <a:avLst>
              <a:gd name="adj1" fmla="val 22075"/>
              <a:gd name="adj2" fmla="val 76038"/>
            </a:avLst>
          </a:prstGeom>
          <a:gradFill>
            <a:gsLst>
              <a:gs pos="0">
                <a:srgbClr val="C00000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200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Notched Right Arrow 15"/>
          <p:cNvSpPr/>
          <p:nvPr/>
        </p:nvSpPr>
        <p:spPr bwMode="auto">
          <a:xfrm>
            <a:off x="5029200" y="3886200"/>
            <a:ext cx="457200" cy="228600"/>
          </a:xfrm>
          <a:prstGeom prst="notchedRightArrow">
            <a:avLst>
              <a:gd name="adj1" fmla="val 22075"/>
              <a:gd name="adj2" fmla="val 76038"/>
            </a:avLst>
          </a:prstGeom>
          <a:gradFill>
            <a:gsLst>
              <a:gs pos="0">
                <a:srgbClr val="C00000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200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" name="Notched Right Arrow 16"/>
          <p:cNvSpPr/>
          <p:nvPr/>
        </p:nvSpPr>
        <p:spPr bwMode="auto">
          <a:xfrm>
            <a:off x="6781800" y="3886200"/>
            <a:ext cx="457200" cy="228600"/>
          </a:xfrm>
          <a:prstGeom prst="notchedRightArrow">
            <a:avLst>
              <a:gd name="adj1" fmla="val 22075"/>
              <a:gd name="adj2" fmla="val 76038"/>
            </a:avLst>
          </a:prstGeom>
          <a:gradFill>
            <a:gsLst>
              <a:gs pos="0">
                <a:srgbClr val="C00000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200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69975" y="4470737"/>
            <a:ext cx="7845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tabLst>
                <a:tab pos="1257300" algn="l"/>
                <a:tab pos="2339975" algn="l"/>
                <a:tab pos="2971800" algn="l"/>
                <a:tab pos="3657600" algn="l"/>
                <a:tab pos="4572000" algn="l"/>
                <a:tab pos="502920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ha/person 	2 - 6                	 1 - 2		 0.3 – 0.6		0.05 - 0.3  </a:t>
            </a:r>
            <a:endParaRPr lang="en-US" sz="700" b="1" dirty="0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5800" y="5181600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tabLst>
                <a:tab pos="1257300" algn="l"/>
                <a:tab pos="2339975" algn="l"/>
                <a:tab pos="2971800" algn="l"/>
                <a:tab pos="3657600" algn="l"/>
                <a:tab pos="4572000" algn="l"/>
                <a:tab pos="502920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Cropping cycle   1:20 - 1:7	      1:7 - 1:3 	         1:2 - 1:1	         2:1 - 5:1</a:t>
            </a:r>
            <a:endParaRPr lang="en-US" b="1" dirty="0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 eaLnBrk="0" hangingPunct="0">
              <a:tabLst>
                <a:tab pos="1257300" algn="l"/>
                <a:tab pos="2339975" algn="l"/>
                <a:tab pos="2971800" algn="l"/>
                <a:tab pos="3657600" algn="l"/>
                <a:tab pos="4572000" algn="l"/>
                <a:tab pos="5029200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   (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crops:years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1000" y="5906869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tabLst>
                <a:tab pos="1257300" algn="l"/>
                <a:tab pos="2339975" algn="l"/>
                <a:tab pos="2971800" algn="l"/>
                <a:tab pos="3657600" algn="l"/>
                <a:tab pos="4572000" algn="l"/>
                <a:tab pos="5029200" algn="l"/>
              </a:tabLst>
            </a:pPr>
            <a:r>
              <a:rPr lang="fr-FR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Population </a:t>
            </a:r>
            <a:r>
              <a:rPr lang="fr-FR" b="1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density</a:t>
            </a:r>
            <a:r>
              <a:rPr lang="fr-FR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     &lt;15 		 5 – 65 		       </a:t>
            </a:r>
            <a:r>
              <a:rPr lang="fr-FR" b="1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65</a:t>
            </a:r>
            <a:r>
              <a:rPr lang="fr-FR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 - 250 	                 &gt;250</a:t>
            </a:r>
          </a:p>
          <a:p>
            <a:pPr eaLnBrk="0" hangingPunct="0">
              <a:tabLst>
                <a:tab pos="1257300" algn="l"/>
                <a:tab pos="2339975" algn="l"/>
                <a:tab pos="2971800" algn="l"/>
                <a:tab pos="3657600" algn="l"/>
                <a:tab pos="4572000" algn="l"/>
                <a:tab pos="5029200" algn="l"/>
              </a:tabLst>
            </a:pPr>
            <a:r>
              <a:rPr lang="fr-FR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     (</a:t>
            </a:r>
            <a:r>
              <a:rPr lang="fr-FR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persons</a:t>
            </a:r>
            <a:r>
              <a:rPr lang="fr-FR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/km</a:t>
            </a:r>
            <a:r>
              <a:rPr lang="fr-FR" baseline="30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fr-FR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24500" y="6422395"/>
            <a:ext cx="33441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Robert Netting (1993) Smallholders, Householders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206514"/>
            <a:ext cx="57888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990000"/>
                </a:solidFill>
                <a:latin typeface="Calibri" pitchFamily="34" charset="0"/>
              </a:rPr>
              <a:t>Land Use Intensification</a:t>
            </a:r>
            <a:endParaRPr lang="en-US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1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6577124" cy="535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86600" y="6477000"/>
            <a:ext cx="1927644" cy="338554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a-DK" sz="1600" dirty="0">
                <a:solidFill>
                  <a:srgbClr val="000000"/>
                </a:solidFill>
                <a:latin typeface="Calibri" pitchFamily="34" charset="0"/>
              </a:rPr>
              <a:t>Ellis </a:t>
            </a:r>
            <a:r>
              <a:rPr lang="da-DK" sz="1600" i="1" dirty="0">
                <a:solidFill>
                  <a:srgbClr val="000000"/>
                </a:solidFill>
                <a:latin typeface="Calibri" pitchFamily="34" charset="0"/>
              </a:rPr>
              <a:t>et al.</a:t>
            </a:r>
            <a:r>
              <a:rPr lang="da-DK" sz="1600" dirty="0">
                <a:solidFill>
                  <a:srgbClr val="000000"/>
                </a:solidFill>
                <a:latin typeface="Calibri" pitchFamily="34" charset="0"/>
              </a:rPr>
              <a:t> 2013 </a:t>
            </a:r>
            <a:r>
              <a:rPr lang="da-DK" sz="1600" i="1" dirty="0">
                <a:solidFill>
                  <a:srgbClr val="000000"/>
                </a:solidFill>
                <a:latin typeface="Calibri" pitchFamily="34" charset="0"/>
              </a:rPr>
              <a:t>PNAS</a:t>
            </a:r>
            <a:endParaRPr lang="en-US" sz="16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1" y="162581"/>
            <a:ext cx="9677400" cy="646331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Calibri" pitchFamily="34" charset="0"/>
              </a:rPr>
              <a:t>Land Use Intensification: </a:t>
            </a:r>
            <a:r>
              <a:rPr lang="en-US" sz="3600" dirty="0">
                <a:solidFill>
                  <a:srgbClr val="000000"/>
                </a:solidFill>
                <a:latin typeface="Calibri" pitchFamily="34" charset="0"/>
              </a:rPr>
              <a:t>A General Model</a:t>
            </a:r>
          </a:p>
        </p:txBody>
      </p:sp>
      <p:sp>
        <p:nvSpPr>
          <p:cNvPr id="5" name="Rectangle 4"/>
          <p:cNvSpPr/>
          <p:nvPr/>
        </p:nvSpPr>
        <p:spPr>
          <a:xfrm>
            <a:off x="26778" y="6457666"/>
            <a:ext cx="1798431" cy="338550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a-DK" sz="1600" dirty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da-DK" sz="1600" dirty="0" smtClean="0">
                <a:solidFill>
                  <a:srgbClr val="000000"/>
                </a:solidFill>
                <a:latin typeface="Calibri" pitchFamily="34" charset="0"/>
              </a:rPr>
              <a:t>fter Billie Turner II</a:t>
            </a:r>
            <a:endParaRPr lang="en-US" sz="16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91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685801"/>
            <a:ext cx="6523037" cy="609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838876"/>
            <a:ext cx="1524000" cy="495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162580"/>
            <a:ext cx="8991600" cy="523220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spc="-40" dirty="0">
                <a:solidFill>
                  <a:srgbClr val="000000"/>
                </a:solidFill>
                <a:latin typeface="Calibri" pitchFamily="34" charset="0"/>
              </a:rPr>
              <a:t>A Tale of Two Planets</a:t>
            </a:r>
            <a:r>
              <a:rPr lang="en-US" sz="2800" dirty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n-US" sz="2400" spc="-50" dirty="0">
                <a:solidFill>
                  <a:srgbClr val="000000"/>
                </a:solidFill>
                <a:latin typeface="Calibri" pitchFamily="34" charset="0"/>
              </a:rPr>
              <a:t>Two different models of global land use history</a:t>
            </a:r>
          </a:p>
        </p:txBody>
      </p:sp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228983340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8558" y="6096000"/>
            <a:ext cx="17730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28600" y="228600"/>
            <a:ext cx="82296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Cumulative Carbon Release from Land Use</a:t>
            </a:r>
            <a:br>
              <a:rPr lang="en-US" sz="3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				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(6000 BP - )</a:t>
            </a:r>
            <a:endParaRPr lang="en-US" sz="2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up 18"/>
          <p:cNvGrpSpPr/>
          <p:nvPr/>
        </p:nvGrpSpPr>
        <p:grpSpPr>
          <a:xfrm>
            <a:off x="161925" y="1371600"/>
            <a:ext cx="8820150" cy="4561891"/>
            <a:chOff x="161925" y="1524000"/>
            <a:chExt cx="8820150" cy="4409915"/>
          </a:xfrm>
        </p:grpSpPr>
        <p:grpSp>
          <p:nvGrpSpPr>
            <p:cNvPr id="3" name="Group 5"/>
            <p:cNvGrpSpPr/>
            <p:nvPr/>
          </p:nvGrpSpPr>
          <p:grpSpPr>
            <a:xfrm>
              <a:off x="161925" y="1524000"/>
              <a:ext cx="8820150" cy="4052887"/>
              <a:chOff x="161925" y="1433513"/>
              <a:chExt cx="8820150" cy="4052887"/>
            </a:xfrm>
          </p:grpSpPr>
          <p:pic>
            <p:nvPicPr>
              <p:cNvPr id="85709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1925" y="1433513"/>
                <a:ext cx="8820150" cy="399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7637" b="88545"/>
              <a:stretch>
                <a:fillRect/>
              </a:stretch>
            </p:blipFill>
            <p:spPr bwMode="auto">
              <a:xfrm flipV="1">
                <a:off x="161925" y="5334000"/>
                <a:ext cx="8820150" cy="15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" name="TextBox 7"/>
            <p:cNvSpPr txBox="1">
              <a:spLocks noChangeArrowheads="1"/>
            </p:cNvSpPr>
            <p:nvPr/>
          </p:nvSpPr>
          <p:spPr bwMode="auto">
            <a:xfrm>
              <a:off x="990600" y="2702583"/>
              <a:ext cx="5334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Land use </a:t>
              </a:r>
              <a:r>
                <a:rPr lang="en-US" sz="2800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=  </a:t>
              </a:r>
              <a:r>
                <a:rPr lang="en-US" sz="3600" b="1" i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f</a:t>
              </a:r>
              <a:r>
                <a:rPr lang="en-US" sz="28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(</a:t>
              </a:r>
              <a:r>
                <a:rPr lang="en-US" sz="2800" b="1" i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population</a:t>
              </a:r>
              <a:r>
                <a:rPr lang="en-US" sz="28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)</a:t>
              </a:r>
            </a:p>
          </p:txBody>
        </p:sp>
        <p:sp>
          <p:nvSpPr>
            <p:cNvPr id="13" name="TextBox 8"/>
            <p:cNvSpPr txBox="1">
              <a:spLocks noChangeArrowheads="1"/>
            </p:cNvSpPr>
            <p:nvPr/>
          </p:nvSpPr>
          <p:spPr bwMode="auto">
            <a:xfrm>
              <a:off x="3505200" y="4510087"/>
              <a:ext cx="2259013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HYDE</a:t>
              </a:r>
              <a:r>
                <a:rPr lang="en-US" sz="28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 </a:t>
              </a:r>
              <a:r>
                <a:rPr lang="en-US" sz="2400" b="1" i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constant</a:t>
              </a:r>
              <a:endParaRPr lang="en-US" sz="28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Box 10"/>
            <p:cNvSpPr txBox="1">
              <a:spLocks noChangeArrowheads="1"/>
            </p:cNvSpPr>
            <p:nvPr/>
          </p:nvSpPr>
          <p:spPr bwMode="auto">
            <a:xfrm>
              <a:off x="990600" y="3748087"/>
              <a:ext cx="235743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KK10</a:t>
              </a:r>
              <a:r>
                <a:rPr lang="en-US" sz="28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 </a:t>
              </a:r>
              <a:r>
                <a:rPr lang="en-US" sz="2400" b="1" i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empirical </a:t>
              </a:r>
              <a:endParaRPr lang="en-US" sz="28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62600" y="5576887"/>
              <a:ext cx="1530932" cy="3570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Kaplan et al. ()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857092" name="Picture 4"/>
          <p:cNvPicPr>
            <a:picLocks noChangeAspect="1" noChangeArrowheads="1"/>
          </p:cNvPicPr>
          <p:nvPr/>
        </p:nvPicPr>
        <p:blipFill>
          <a:blip r:embed="rId3" cstate="print"/>
          <a:srcRect b="44615"/>
          <a:stretch>
            <a:fillRect/>
          </a:stretch>
        </p:blipFill>
        <p:spPr bwMode="auto">
          <a:xfrm>
            <a:off x="76200" y="6096000"/>
            <a:ext cx="449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/>
          <a:srcRect t="61539"/>
          <a:stretch>
            <a:fillRect/>
          </a:stretch>
        </p:blipFill>
        <p:spPr bwMode="auto">
          <a:xfrm>
            <a:off x="4191000" y="6381750"/>
            <a:ext cx="4495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70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312927"/>
            <a:ext cx="1447800" cy="24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989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99" t="61421" r="18940" b="15129"/>
          <a:stretch/>
        </p:blipFill>
        <p:spPr bwMode="auto">
          <a:xfrm>
            <a:off x="457200" y="1676400"/>
            <a:ext cx="860493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/>
          </p:cNvSpPr>
          <p:nvPr/>
        </p:nvSpPr>
        <p:spPr bwMode="auto">
          <a:xfrm>
            <a:off x="228600" y="6172200"/>
            <a:ext cx="24511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2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rPr>
              <a:t>He </a:t>
            </a:r>
            <a:r>
              <a:rPr lang="en-US" altLang="en-US" sz="2400" i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rPr>
              <a:t>et </a:t>
            </a:r>
            <a:r>
              <a:rPr lang="en-US" altLang="en-US" sz="2400" i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rPr>
              <a:t>al</a:t>
            </a:r>
            <a:r>
              <a:rPr lang="en-US" alt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rPr>
              <a:t> 2013 </a:t>
            </a:r>
            <a:r>
              <a:rPr lang="en-US" altLang="en-US" sz="2400" i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rPr>
              <a:t>GRL</a:t>
            </a:r>
            <a:endParaRPr lang="en-US" altLang="en-US" sz="2400" i="1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538109"/>
            <a:ext cx="83479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000000">
                    <a:lumMod val="10000"/>
                  </a:srgbClr>
                </a:solidFill>
                <a:latin typeface="Calibri" pitchFamily="34" charset="0"/>
                <a:cs typeface="Calibri" pitchFamily="34" charset="0"/>
              </a:rPr>
              <a:t>Early Land Use: </a:t>
            </a:r>
            <a:r>
              <a:rPr lang="en-US" sz="40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Global Climate Change</a:t>
            </a:r>
            <a:endParaRPr lang="en-US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5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0" name="Picture 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876800"/>
            <a:ext cx="2006600" cy="77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7032"/>
            <a:ext cx="8869680" cy="419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05944"/>
            <a:ext cx="1447800" cy="189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876800"/>
            <a:ext cx="1679495" cy="175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853358"/>
            <a:ext cx="1323444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216356" y="6477000"/>
            <a:ext cx="19276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a-DK" sz="1600" dirty="0">
                <a:solidFill>
                  <a:srgbClr val="000000"/>
                </a:solidFill>
                <a:latin typeface="Calibri" pitchFamily="34" charset="0"/>
              </a:rPr>
              <a:t>Ellis </a:t>
            </a:r>
            <a:r>
              <a:rPr lang="da-DK" sz="1600" i="1" dirty="0">
                <a:solidFill>
                  <a:srgbClr val="000000"/>
                </a:solidFill>
                <a:latin typeface="Calibri" pitchFamily="34" charset="0"/>
              </a:rPr>
              <a:t>et al.</a:t>
            </a:r>
            <a:r>
              <a:rPr lang="da-DK" sz="1600" dirty="0">
                <a:solidFill>
                  <a:srgbClr val="000000"/>
                </a:solidFill>
                <a:latin typeface="Calibri" pitchFamily="34" charset="0"/>
              </a:rPr>
              <a:t> 2013 </a:t>
            </a:r>
            <a:r>
              <a:rPr lang="da-DK" sz="1600" i="1" dirty="0">
                <a:solidFill>
                  <a:srgbClr val="000000"/>
                </a:solidFill>
                <a:latin typeface="Calibri" pitchFamily="34" charset="0"/>
              </a:rPr>
              <a:t>PNAS</a:t>
            </a:r>
            <a:endParaRPr lang="en-US" sz="16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Rectangle 102"/>
          <p:cNvSpPr>
            <a:spLocks noChangeArrowheads="1"/>
          </p:cNvSpPr>
          <p:nvPr/>
        </p:nvSpPr>
        <p:spPr bwMode="auto">
          <a:xfrm>
            <a:off x="919688" y="76200"/>
            <a:ext cx="72337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</a:rPr>
              <a:t>Age of the Anthropogenic </a:t>
            </a:r>
            <a:r>
              <a:rPr lang="en-US" sz="3600" b="1" dirty="0" smtClean="0">
                <a:solidFill>
                  <a:srgbClr val="00B050"/>
                </a:solidFill>
                <a:latin typeface="Calibri" pitchFamily="34" charset="0"/>
              </a:rPr>
              <a:t>Biosphere</a:t>
            </a:r>
            <a:endParaRPr lang="en-US" sz="3600" dirty="0">
              <a:solidFill>
                <a:srgbClr val="00B05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931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chem fertilizer appl picture</a:t>
            </a:r>
          </a:p>
        </p:txBody>
      </p:sp>
      <p:pic>
        <p:nvPicPr>
          <p:cNvPr id="1036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104000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6292" name="Rectangle 4"/>
          <p:cNvSpPr>
            <a:spLocks noChangeArrowheads="1"/>
          </p:cNvSpPr>
          <p:nvPr/>
        </p:nvSpPr>
        <p:spPr bwMode="auto">
          <a:xfrm>
            <a:off x="7781925" y="6613525"/>
            <a:ext cx="14398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FFFFFF"/>
                </a:solidFill>
                <a:latin typeface="Lucida Bright" pitchFamily="18" charset="0"/>
              </a:rPr>
              <a:t>© Erle C. Ellis, 2002</a:t>
            </a:r>
          </a:p>
        </p:txBody>
      </p:sp>
      <p:sp>
        <p:nvSpPr>
          <p:cNvPr id="1036293" name="Rectangle 5"/>
          <p:cNvSpPr>
            <a:spLocks noChangeArrowheads="1"/>
          </p:cNvSpPr>
          <p:nvPr/>
        </p:nvSpPr>
        <p:spPr bwMode="auto">
          <a:xfrm>
            <a:off x="289207" y="152400"/>
            <a:ext cx="80927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4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&gt;</a:t>
            </a:r>
            <a:r>
              <a:rPr lang="en-US" sz="40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25</a:t>
            </a:r>
            <a:r>
              <a:rPr lang="en-US" sz="4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% of Global </a:t>
            </a:r>
            <a:r>
              <a:rPr lang="en-US" sz="40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Nitrogen </a:t>
            </a:r>
            <a:r>
              <a:rPr lang="en-US" sz="4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Fertilizer Use</a:t>
            </a:r>
          </a:p>
        </p:txBody>
      </p:sp>
    </p:spTree>
    <p:extLst>
      <p:ext uri="{BB962C8B-B14F-4D97-AF65-F5344CB8AC3E}">
        <p14:creationId xmlns:p14="http://schemas.microsoft.com/office/powerpoint/2010/main" val="30133398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Village well water slide</a:t>
            </a:r>
          </a:p>
        </p:txBody>
      </p:sp>
      <p:pic>
        <p:nvPicPr>
          <p:cNvPr id="1469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9144000" cy="59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69444" name="Rectangle 4"/>
          <p:cNvSpPr>
            <a:spLocks noChangeArrowheads="1"/>
          </p:cNvSpPr>
          <p:nvPr/>
        </p:nvSpPr>
        <p:spPr bwMode="auto">
          <a:xfrm>
            <a:off x="76200" y="6610350"/>
            <a:ext cx="14398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FFFFFF"/>
                </a:solidFill>
                <a:latin typeface="Lucida Bright" pitchFamily="18" charset="0"/>
              </a:rPr>
              <a:t>© Erle C. Ellis, 2005</a:t>
            </a:r>
          </a:p>
        </p:txBody>
      </p:sp>
    </p:spTree>
    <p:extLst>
      <p:ext uri="{BB962C8B-B14F-4D97-AF65-F5344CB8AC3E}">
        <p14:creationId xmlns:p14="http://schemas.microsoft.com/office/powerpoint/2010/main" val="900193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hes041298"/>
          <p:cNvPicPr>
            <a:picLocks noChangeAspect="1" noChangeArrowheads="1"/>
          </p:cNvPicPr>
          <p:nvPr/>
        </p:nvPicPr>
        <p:blipFill>
          <a:blip r:embed="rId3" cstate="print"/>
          <a:srcRect t="21333"/>
          <a:stretch>
            <a:fillRect/>
          </a:stretch>
        </p:blipFill>
        <p:spPr bwMode="auto">
          <a:xfrm>
            <a:off x="1676400" y="0"/>
            <a:ext cx="7046232" cy="4191000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2057400" y="3581400"/>
            <a:ext cx="6324600" cy="3200400"/>
            <a:chOff x="1584736" y="1757363"/>
            <a:chExt cx="6440077" cy="3343275"/>
          </a:xfrm>
        </p:grpSpPr>
        <p:pic>
          <p:nvPicPr>
            <p:cNvPr id="1466369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l="6742"/>
            <a:stretch>
              <a:fillRect/>
            </a:stretch>
          </p:blipFill>
          <p:spPr bwMode="auto">
            <a:xfrm>
              <a:off x="1584736" y="1757363"/>
              <a:ext cx="6440077" cy="334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743200" y="4724400"/>
              <a:ext cx="2093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en-US" sz="16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Bright" pitchFamily="18" charset="0"/>
                </a:rPr>
                <a:t>Wang &amp; Shi 2008</a:t>
              </a:r>
              <a:endPara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itchFamily="18" charset="0"/>
              </a:endParaRPr>
            </a:p>
          </p:txBody>
        </p:sp>
      </p:grpSp>
      <p:pic>
        <p:nvPicPr>
          <p:cNvPr id="7" name="Picture 2" descr="ches041298"/>
          <p:cNvPicPr>
            <a:picLocks noChangeAspect="1" noChangeArrowheads="1"/>
          </p:cNvPicPr>
          <p:nvPr/>
        </p:nvPicPr>
        <p:blipFill>
          <a:blip r:embed="rId3" cstate="print"/>
          <a:srcRect l="32258" r="33871" b="82934"/>
          <a:stretch>
            <a:fillRect/>
          </a:stretch>
        </p:blipFill>
        <p:spPr bwMode="auto">
          <a:xfrm>
            <a:off x="228600" y="838200"/>
            <a:ext cx="1600200" cy="609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81000" y="3962400"/>
            <a:ext cx="1430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FFFFFF"/>
                </a:solidFill>
                <a:latin typeface="Lucida Bright" pitchFamily="18" charset="0"/>
              </a:rPr>
              <a:t>Tai Lake</a:t>
            </a:r>
          </a:p>
          <a:p>
            <a:pPr eaLnBrk="0" hangingPunct="0"/>
            <a:r>
              <a:rPr lang="en-US" sz="1600" dirty="0" smtClean="0">
                <a:solidFill>
                  <a:srgbClr val="FFFFFF"/>
                </a:solidFill>
                <a:latin typeface="Lucida Bright" pitchFamily="18" charset="0"/>
              </a:rPr>
              <a:t>May 7, 2007</a:t>
            </a:r>
            <a:endParaRPr lang="en-US" sz="1600" dirty="0">
              <a:solidFill>
                <a:srgbClr val="FFFFFF"/>
              </a:solidFill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252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upload.wikimedia.org/wikipedia/commons/e/e0/Trinity_blast_10s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81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228600"/>
            <a:ext cx="9140825" cy="622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2667000" y="6604000"/>
            <a:ext cx="65198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Aft>
                <a:spcPts val="1200"/>
              </a:spcAft>
            </a:pPr>
            <a:r>
              <a:rPr lang="en-US" sz="1000" smtClean="0">
                <a:solidFill>
                  <a:srgbClr val="000000"/>
                </a:solidFill>
                <a:latin typeface="Lucida Bright" pitchFamily="18" charset="0"/>
              </a:rPr>
              <a:t>Brodie, P. 1990. Crescent over Cathay: China and ICI, 1898 to 1956. Oxford University Press, New York.</a:t>
            </a:r>
          </a:p>
        </p:txBody>
      </p:sp>
    </p:spTree>
    <p:extLst>
      <p:ext uri="{BB962C8B-B14F-4D97-AF65-F5344CB8AC3E}">
        <p14:creationId xmlns:p14="http://schemas.microsoft.com/office/powerpoint/2010/main" val="215666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48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6928"/>
            <a:ext cx="9144000" cy="686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ogo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52471" y="-6928"/>
            <a:ext cx="1091529" cy="46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027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eacefulanarko.files.wordpress.com/2010/04/0522_mz_farmin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8"/>
            <a:ext cx="9155374" cy="686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6352401"/>
            <a:ext cx="8686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>
                    <a:lumMod val="95000"/>
                  </a:srgbClr>
                </a:solidFill>
              </a:rPr>
              <a:t>http://peacefulanarko.files.wordpress.com/2010/04/0522_mz_farming2.jpg</a:t>
            </a:r>
          </a:p>
        </p:txBody>
      </p:sp>
    </p:spTree>
    <p:extLst>
      <p:ext uri="{BB962C8B-B14F-4D97-AF65-F5344CB8AC3E}">
        <p14:creationId xmlns:p14="http://schemas.microsoft.com/office/powerpoint/2010/main" val="148693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yfroidt-f01-cl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8842445" cy="556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420469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Forest Recovery</a:t>
            </a:r>
            <a:r>
              <a:rPr lang="en-US" sz="3600" b="1" i="1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3600" b="1" i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The Forest Transition</a:t>
            </a:r>
            <a:endParaRPr lang="en-US" sz="2000" b="1" i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072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9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8105"/>
            <a:ext cx="9221501" cy="684036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929795" name="Text Box 3"/>
          <p:cNvSpPr txBox="1">
            <a:spLocks noChangeArrowheads="1"/>
          </p:cNvSpPr>
          <p:nvPr/>
        </p:nvSpPr>
        <p:spPr bwMode="auto">
          <a:xfrm>
            <a:off x="6864350" y="6511925"/>
            <a:ext cx="2216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FFFFFF"/>
                </a:solidFill>
                <a:latin typeface="Lucida Bright" pitchFamily="18" charset="0"/>
              </a:rPr>
              <a:t>Smith &amp; Smith 2001</a:t>
            </a:r>
          </a:p>
        </p:txBody>
      </p:sp>
    </p:spTree>
    <p:extLst>
      <p:ext uri="{BB962C8B-B14F-4D97-AF65-F5344CB8AC3E}">
        <p14:creationId xmlns:p14="http://schemas.microsoft.com/office/powerpoint/2010/main" val="185797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304800"/>
            <a:ext cx="883920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Planetary Stewardship</a:t>
            </a:r>
          </a:p>
          <a:p>
            <a:endParaRPr lang="en-US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05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05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Can we manage Multifunctional Landscapes?</a:t>
            </a:r>
          </a:p>
          <a:p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				       Globally?</a:t>
            </a:r>
            <a:endParaRPr lang="en-US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 descr="IMG_16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352800"/>
            <a:ext cx="3124200" cy="2343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4572000" y="3352800"/>
            <a:ext cx="3024312" cy="2343842"/>
            <a:chOff x="-691171" y="0"/>
            <a:chExt cx="9143998" cy="7086600"/>
          </a:xfrm>
        </p:grpSpPr>
        <p:pic>
          <p:nvPicPr>
            <p:cNvPr id="5" name="Picture 2" descr="X:\GIS\_papers\2008\global_frag\samples\L2\images\JPG\S_9\S9_5_L2\S9_5_L2_S2.jpg"/>
            <p:cNvPicPr>
              <a:picLocks noChangeAspect="1" noChangeArrowheads="1"/>
            </p:cNvPicPr>
            <p:nvPr/>
          </p:nvPicPr>
          <p:blipFill>
            <a:blip r:embed="rId3" cstate="print"/>
            <a:srcRect b="22500"/>
            <a:stretch>
              <a:fillRect/>
            </a:stretch>
          </p:blipFill>
          <p:spPr bwMode="auto">
            <a:xfrm>
              <a:off x="-691171" y="0"/>
              <a:ext cx="9143998" cy="70866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Rectangle 6"/>
            <p:cNvSpPr/>
            <p:nvPr/>
          </p:nvSpPr>
          <p:spPr>
            <a:xfrm>
              <a:off x="5759762" y="381003"/>
              <a:ext cx="1857247" cy="10236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ln>
                    <a:solidFill>
                      <a:srgbClr val="FFFFFF"/>
                    </a:solidFill>
                  </a:ln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Used</a:t>
              </a:r>
              <a:endParaRPr lang="en-US" sz="1400" dirty="0">
                <a:ln>
                  <a:solidFill>
                    <a:srgbClr val="FFFFFF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554488" y="4800603"/>
              <a:ext cx="2048398" cy="10236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ln>
                    <a:solidFill>
                      <a:srgbClr val="FFFFFF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Novel</a:t>
              </a:r>
              <a:endParaRPr lang="en-US" sz="1100" dirty="0">
                <a:ln>
                  <a:solidFill>
                    <a:srgbClr val="FFFFFF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57200" y="914400"/>
            <a:ext cx="66337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Managing Anthrome Mosaics</a:t>
            </a:r>
            <a:endParaRPr lang="en-US" sz="4000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6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rashes involving wildlife and vehicles are becoming a major safety concern. Wild animals, like this deer, are attracted to roadside vegetation, often putting them in harm's wa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44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62484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Calibri"/>
                <a:cs typeface="+mn-cs"/>
              </a:rPr>
              <a:t>http://www.fhwa.dot.gov/publications/publicroads/09septoct/03.cfm</a:t>
            </a:r>
          </a:p>
        </p:txBody>
      </p:sp>
    </p:spTree>
    <p:extLst>
      <p:ext uri="{BB962C8B-B14F-4D97-AF65-F5344CB8AC3E}">
        <p14:creationId xmlns:p14="http://schemas.microsoft.com/office/powerpoint/2010/main" val="37806741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426" name="Picture 2" descr="26ch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7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27" name="Picture 3" descr="11-2341594498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9982200" cy="716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542925" y="6512859"/>
            <a:ext cx="9982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http://commons.wikimedia.org/wiki/File:Chongqing_yangjiaping_2007.jpg</a:t>
            </a:r>
          </a:p>
        </p:txBody>
      </p:sp>
    </p:spTree>
    <p:extLst>
      <p:ext uri="{BB962C8B-B14F-4D97-AF65-F5344CB8AC3E}">
        <p14:creationId xmlns:p14="http://schemas.microsoft.com/office/powerpoint/2010/main" val="413215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IMG_1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3497" y="1"/>
            <a:ext cx="92174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76200" y="6610350"/>
            <a:ext cx="14398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FFFFFF"/>
                </a:solidFill>
                <a:latin typeface="Lucida Bright" pitchFamily="18" charset="0"/>
              </a:rPr>
              <a:t>© Erle C. Ellis, 2005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http://static.theurbn.com/wp-content/uploads/2011/07/Screen-shot-2011-07-01-at-18.42.4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186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1" y="152400"/>
            <a:ext cx="6962473" cy="815604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r>
              <a:rPr lang="en-US" sz="3600" b="1" i="1" dirty="0">
                <a:solidFill>
                  <a:srgbClr val="FFFFFF">
                    <a:lumMod val="65000"/>
                  </a:srgbClr>
                </a:solidFill>
                <a:latin typeface="Calibri"/>
              </a:rPr>
              <a:t>When did the Anthropocene Begin?</a:t>
            </a:r>
          </a:p>
          <a:p>
            <a:endParaRPr lang="en-US" sz="1100" b="1" i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52" y="1722625"/>
            <a:ext cx="8672955" cy="460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6354" y="1066800"/>
            <a:ext cx="70062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Calibri"/>
              </a:rPr>
              <a:t>The </a:t>
            </a:r>
            <a:r>
              <a:rPr lang="en-US" sz="3600" b="1" dirty="0" smtClean="0">
                <a:solidFill>
                  <a:srgbClr val="000000"/>
                </a:solidFill>
                <a:latin typeface="Calibri"/>
              </a:rPr>
              <a:t>Industrial Revolution: 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&gt; 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1800  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BP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591" y="6550223"/>
            <a:ext cx="2167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Steffen et al., 2007,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40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267200" y="6550223"/>
            <a:ext cx="4876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http://www.facebook.com/note.php?note_id=469716398919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182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9889" r="20890"/>
          <a:stretch>
            <a:fillRect/>
          </a:stretch>
        </p:blipFill>
        <p:spPr bwMode="auto">
          <a:xfrm>
            <a:off x="0" y="2783113"/>
            <a:ext cx="7162800" cy="39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0" y="627322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</a:rPr>
              <a:t>Martin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</a:rPr>
              <a:t>Blossey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&amp; Ellis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. 2012. Mapping where ecologists work: biases in the global distribution of terrestrial ecological observations. </a:t>
            </a:r>
            <a:r>
              <a:rPr lang="en-US" sz="1400" i="1" dirty="0">
                <a:solidFill>
                  <a:srgbClr val="000000"/>
                </a:solidFill>
                <a:latin typeface="Arial"/>
              </a:rPr>
              <a:t>Frontiers in Ecology and the Environment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10:195–201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990600"/>
            <a:ext cx="7978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Ecological Research Sites 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Top 10 Ecology Journals: 2004 – 2009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152400"/>
            <a:ext cx="7291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Bias in Ecological Field Research Sites</a:t>
            </a:r>
            <a:endParaRPr lang="en-US" sz="36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04800" y="914400"/>
            <a:ext cx="8382000" cy="0"/>
          </a:xfrm>
          <a:prstGeom prst="line">
            <a:avLst/>
          </a:prstGeom>
          <a:noFill/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" name="Group 13"/>
          <p:cNvGrpSpPr/>
          <p:nvPr/>
        </p:nvGrpSpPr>
        <p:grpSpPr>
          <a:xfrm>
            <a:off x="6629400" y="2895600"/>
            <a:ext cx="2438400" cy="2743200"/>
            <a:chOff x="11125200" y="-2362200"/>
            <a:chExt cx="2438400" cy="2743200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11125200" y="-2362200"/>
              <a:ext cx="2438400" cy="2743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686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81582" t="15217" b="26087"/>
            <a:stretch>
              <a:fillRect/>
            </a:stretch>
          </p:blipFill>
          <p:spPr bwMode="auto">
            <a:xfrm>
              <a:off x="11353800" y="-2238828"/>
              <a:ext cx="2133600" cy="2577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5" name="Rectangle 14"/>
          <p:cNvSpPr/>
          <p:nvPr/>
        </p:nvSpPr>
        <p:spPr>
          <a:xfrm>
            <a:off x="408036" y="1447800"/>
            <a:ext cx="5989909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600"/>
              </a:lnSpc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2/3  in “protected areas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”</a:t>
            </a:r>
          </a:p>
          <a:p>
            <a:pPr>
              <a:lnSpc>
                <a:spcPts val="3600"/>
              </a:lnSpc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Temperate Zone Bias, Wealthy Nation Bias</a:t>
            </a:r>
          </a:p>
          <a:p>
            <a:pPr>
              <a:lnSpc>
                <a:spcPts val="3600"/>
              </a:lnSpc>
              <a:buFont typeface="Wingdings" pitchFamily="2" charset="2"/>
              <a:buChar char="v"/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Just 1/6 in agricultural &amp; settled lands</a:t>
            </a:r>
          </a:p>
          <a:p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30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10048" y="-100743"/>
            <a:ext cx="9189720" cy="716499"/>
            <a:chOff x="-10048" y="-152400"/>
            <a:chExt cx="9189720" cy="716499"/>
          </a:xfrm>
        </p:grpSpPr>
        <p:sp>
          <p:nvSpPr>
            <p:cNvPr id="6" name="Rectangle 5"/>
            <p:cNvSpPr/>
            <p:nvPr/>
          </p:nvSpPr>
          <p:spPr>
            <a:xfrm>
              <a:off x="-10048" y="-152400"/>
              <a:ext cx="9189720" cy="716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140"/>
            <a:stretch/>
          </p:blipFill>
          <p:spPr bwMode="auto">
            <a:xfrm>
              <a:off x="215241" y="0"/>
              <a:ext cx="2070759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743200" y="0"/>
              <a:ext cx="618150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600" kern="0" spc="400" dirty="0">
                  <a:solidFill>
                    <a:srgbClr val="663300"/>
                  </a:solidFill>
                  <a:latin typeface="Calibri" panose="020F0502020204030204" pitchFamily="34" charset="0"/>
                </a:rPr>
                <a:t>GLOBAL COLLABORATION ENGINE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28690" y="892314"/>
            <a:ext cx="8486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srgbClr val="663300"/>
                </a:solidFill>
                <a:latin typeface="Calibri"/>
              </a:rPr>
              <a:t>Understanding Local Ecologies </a:t>
            </a:r>
            <a:r>
              <a:rPr lang="en-US" sz="4000" b="1" i="1" dirty="0" smtClean="0">
                <a:solidFill>
                  <a:srgbClr val="339933"/>
                </a:solidFill>
                <a:latin typeface="Calibri"/>
              </a:rPr>
              <a:t>Globally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0" y="1701225"/>
            <a:ext cx="2935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srgbClr val="339933"/>
                </a:solidFill>
                <a:latin typeface="Calibri" panose="020F0502020204030204" pitchFamily="34" charset="0"/>
              </a:rPr>
              <a:t>globe.umbc.edu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6200" y="5943600"/>
            <a:ext cx="1600200" cy="960120"/>
            <a:chOff x="125104" y="6033448"/>
            <a:chExt cx="1600200" cy="960120"/>
          </a:xfrm>
        </p:grpSpPr>
        <p:sp>
          <p:nvSpPr>
            <p:cNvPr id="13" name="Rounded Rectangle 12"/>
            <p:cNvSpPr/>
            <p:nvPr/>
          </p:nvSpPr>
          <p:spPr>
            <a:xfrm>
              <a:off x="125104" y="6033448"/>
              <a:ext cx="1600200" cy="960120"/>
            </a:xfrm>
            <a:prstGeom prst="roundRect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>
              <a:grpSpLocks noChangeAspect="1"/>
            </p:cNvGrpSpPr>
            <p:nvPr/>
          </p:nvGrpSpPr>
          <p:grpSpPr>
            <a:xfrm>
              <a:off x="206992" y="6090584"/>
              <a:ext cx="1463671" cy="843616"/>
              <a:chOff x="6737917" y="3429539"/>
              <a:chExt cx="2178984" cy="1255900"/>
            </a:xfrm>
          </p:grpSpPr>
          <p:pic>
            <p:nvPicPr>
              <p:cNvPr id="9" name="Picture 1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604871" y="4267087"/>
                <a:ext cx="1186811" cy="41835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pic>
            <p:nvPicPr>
              <p:cNvPr id="11" name="Picture 2" descr="http://www.perth.uhi.ac.uk/specialistcentres/cms/Conferences/Perth2010/PublishingImages/GLP%20logo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237" b="14071"/>
              <a:stretch/>
            </p:blipFill>
            <p:spPr bwMode="auto">
              <a:xfrm>
                <a:off x="7543846" y="3429539"/>
                <a:ext cx="1373055" cy="8021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7" descr="http://upload.wikimedia.org/wikipedia/commons/0/03/NSF_Logo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737917" y="3581400"/>
                <a:ext cx="912204" cy="887503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84234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http://dowser.org/wp-content/uploads/2010/11/citizen-science-app-phot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11811"/>
            <a:ext cx="2895600" cy="6346189"/>
          </a:xfrm>
          <a:prstGeom prst="rect">
            <a:avLst/>
          </a:prstGeom>
          <a:noFill/>
        </p:spPr>
      </p:pic>
      <p:pic>
        <p:nvPicPr>
          <p:cNvPr id="207876" name="Picture 4" descr="Project Noa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-152400"/>
            <a:ext cx="1600200" cy="1228726"/>
          </a:xfrm>
          <a:prstGeom prst="rect">
            <a:avLst/>
          </a:prstGeom>
          <a:noFill/>
        </p:spPr>
      </p:pic>
      <p:pic>
        <p:nvPicPr>
          <p:cNvPr id="2078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2286000"/>
            <a:ext cx="523934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80" name="Picture 8" descr="http://www.today.ucla.edu/portal/ut/artwork/1/1/4/8/2/211482/EZ_-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228600"/>
            <a:ext cx="2438400" cy="19050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6306317" y="0"/>
            <a:ext cx="19232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http://www.today.ucla.edu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0877" y="118646"/>
            <a:ext cx="20985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www.projectnoah.org</a:t>
            </a: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920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http://ecotope.org/ecosynth/blog/image.axd?picture=UMBC_3D_scan_crop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92" y="533400"/>
            <a:ext cx="9157792" cy="63246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" b="9107"/>
          <a:stretch/>
        </p:blipFill>
        <p:spPr bwMode="auto">
          <a:xfrm>
            <a:off x="7010400" y="139249"/>
            <a:ext cx="1981200" cy="2259135"/>
          </a:xfrm>
          <a:prstGeom prst="ellipse">
            <a:avLst/>
          </a:prstGeom>
          <a:ln w="28575">
            <a:solidFill>
              <a:srgbClr val="0000FF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8771" y="76200"/>
            <a:ext cx="3462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FFFF"/>
                </a:solidFill>
                <a:latin typeface="Calibri"/>
              </a:rPr>
              <a:t>User-Deployed Remote Sensing</a:t>
            </a:r>
            <a:endParaRPr lang="en-US" sz="1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2322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66FF33"/>
                </a:solidFill>
                <a:latin typeface="Calibri"/>
              </a:rPr>
              <a:t>Ecosynth.org</a:t>
            </a:r>
            <a:endParaRPr lang="en-US" dirty="0">
              <a:solidFill>
                <a:srgbClr val="66FF33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72447" y="6465332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Dandois &amp; Ellis  (2013)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850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1.bp.blogspot.com/-FKzJvZp9Xbo/UZ4R4NjGxyI/AAAAAAAABqU/sGVAh3sy5Qo/s1600/I-90+in+Washington,+USA_88funnypics.blogspot.co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0"/>
            <a:ext cx="109634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3464"/>
            <a:ext cx="7239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Calibri"/>
                <a:cs typeface="+mn-cs"/>
              </a:rPr>
              <a:t>http://www.conservationnw.org/news/updates/legislature-reinvests-in-i90-wildlife-and-connectivity</a:t>
            </a:r>
          </a:p>
        </p:txBody>
      </p:sp>
    </p:spTree>
    <p:extLst>
      <p:ext uri="{BB962C8B-B14F-4D97-AF65-F5344CB8AC3E}">
        <p14:creationId xmlns:p14="http://schemas.microsoft.com/office/powerpoint/2010/main" val="4392252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hal_macgregor.tripod.com/kennel/Redwol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1"/>
            <a:ext cx="5143981" cy="688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ec.europa.eu/environment/nature/conservation/species/carnivores/images/map_wolf_20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54" y="0"/>
            <a:ext cx="62773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667246" y="620282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http://hal_macgregor.tripod.com/kennel/wolves.html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6479828"/>
            <a:ext cx="7391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http://ec.europa.eu/environment/nature/conservation/species/carnivores/images/map_wolf_2000.png</a:t>
            </a:r>
          </a:p>
        </p:txBody>
      </p:sp>
    </p:spTree>
    <p:extLst>
      <p:ext uri="{BB962C8B-B14F-4D97-AF65-F5344CB8AC3E}">
        <p14:creationId xmlns:p14="http://schemas.microsoft.com/office/powerpoint/2010/main" val="14632688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isualnews.columnfivemedia.netdna-cdn.com/wp-content/uploads/2012/02/ParadiseParking_08_peterlippman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81800" y="6324600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peterlippmann.com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88937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686800" cy="4419600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  <a:cs typeface="Arial" charset="0"/>
              </a:rPr>
              <a:t>Humans are a Niche Constructing Species</a:t>
            </a:r>
          </a:p>
          <a:p>
            <a:pPr marL="400050" lvl="1" indent="0">
              <a:buNone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Humans began transforming ecosystems long before agriculture</a:t>
            </a:r>
          </a:p>
          <a:p>
            <a:pPr marL="0" indent="0">
              <a:buNone/>
            </a:pPr>
            <a:endParaRPr lang="en-US" sz="2800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Land use intensification enabled a single species to change a planet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Land use intensification is continuing</a:t>
            </a:r>
          </a:p>
          <a:p>
            <a:pPr marL="400050" lvl="1" indent="0">
              <a:buNone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Can we harness intensification to shape a better Anthropocene?</a:t>
            </a:r>
            <a:endParaRPr lang="en-US" sz="2000" dirty="0">
              <a:latin typeface="Calibri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04800" y="762000"/>
            <a:ext cx="88392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8600" y="0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200" b="1" dirty="0" smtClean="0">
                <a:solidFill>
                  <a:srgbClr val="A50021"/>
                </a:solidFill>
                <a:latin typeface="Calibri" pitchFamily="34" charset="0"/>
              </a:rPr>
              <a:t>Anthropogenic Landscapes</a:t>
            </a:r>
            <a:r>
              <a:rPr lang="en-US" sz="22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 pitchFamily="34" charset="0"/>
              </a:rPr>
              <a:t>: </a:t>
            </a:r>
            <a:r>
              <a:rPr lang="en-US" sz="2200" b="1" dirty="0" smtClean="0">
                <a:solidFill>
                  <a:srgbClr val="339933"/>
                </a:solidFill>
                <a:latin typeface="Calibri" pitchFamily="34" charset="0"/>
              </a:rPr>
              <a:t>Planetary Opportunities </a:t>
            </a:r>
            <a:r>
              <a:rPr lang="en-US" sz="2200" i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 pitchFamily="34" charset="0"/>
              </a:rPr>
              <a:t>of </a:t>
            </a:r>
            <a:r>
              <a:rPr lang="en-US" sz="2200" i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itchFamily="34" charset="0"/>
              </a:rPr>
              <a:t>the </a:t>
            </a:r>
            <a:r>
              <a:rPr lang="en-US" sz="2200" dirty="0" smtClean="0">
                <a:solidFill>
                  <a:srgbClr val="A50021"/>
                </a:solidFill>
                <a:latin typeface="Calibri" pitchFamily="34" charset="0"/>
              </a:rPr>
              <a:t>Anthropocene</a:t>
            </a:r>
            <a:endParaRPr lang="en-US" sz="2200" dirty="0">
              <a:solidFill>
                <a:srgbClr val="A5002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62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9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1" y="2590800"/>
            <a:ext cx="3997105" cy="37321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21189" name="Rectangle 5"/>
          <p:cNvSpPr>
            <a:spLocks noChangeArrowheads="1"/>
          </p:cNvSpPr>
          <p:nvPr/>
        </p:nvSpPr>
        <p:spPr bwMode="auto">
          <a:xfrm>
            <a:off x="457200" y="609600"/>
            <a:ext cx="8610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342882" indent="-342882">
              <a:lnSpc>
                <a:spcPct val="110000"/>
              </a:lnSpc>
              <a:spcBef>
                <a:spcPct val="20000"/>
              </a:spcBef>
            </a:pPr>
            <a:r>
              <a:rPr lang="en-US" sz="2800" dirty="0">
                <a:solidFill>
                  <a:srgbClr val="FFFFFF">
                    <a:lumMod val="50000"/>
                  </a:srgbClr>
                </a:solidFill>
                <a:latin typeface="Arial"/>
              </a:rPr>
              <a:t>A narrative for the Anthropocene…</a:t>
            </a:r>
          </a:p>
          <a:p>
            <a:pPr marL="342882" indent="-342882">
              <a:lnSpc>
                <a:spcPct val="110000"/>
              </a:lnSpc>
              <a:spcBef>
                <a:spcPct val="20000"/>
              </a:spcBef>
            </a:pPr>
            <a:endParaRPr lang="en-US" sz="3200" dirty="0">
              <a:solidFill>
                <a:srgbClr val="000000"/>
              </a:solidFill>
              <a:latin typeface="Arial"/>
            </a:endParaRPr>
          </a:p>
          <a:p>
            <a:pPr marL="342882" indent="-342882">
              <a:spcBef>
                <a:spcPct val="20000"/>
              </a:spcBef>
            </a:pPr>
            <a:r>
              <a:rPr lang="en-US" sz="3100" dirty="0">
                <a:solidFill>
                  <a:srgbClr val="006600"/>
                </a:solidFill>
                <a:latin typeface="Arial"/>
              </a:rPr>
              <a:t>   </a:t>
            </a:r>
            <a:r>
              <a:rPr lang="en-US" sz="3100" dirty="0" smtClean="0">
                <a:solidFill>
                  <a:srgbClr val="006600"/>
                </a:solidFill>
                <a:latin typeface="Arial"/>
              </a:rPr>
              <a:t>“Ecologies embedded </a:t>
            </a:r>
            <a:r>
              <a:rPr lang="en-US" sz="3100" dirty="0">
                <a:solidFill>
                  <a:srgbClr val="006600"/>
                </a:solidFill>
                <a:latin typeface="Arial"/>
              </a:rPr>
              <a:t>within human systems</a:t>
            </a:r>
            <a:r>
              <a:rPr lang="en-US" sz="3200" dirty="0">
                <a:solidFill>
                  <a:srgbClr val="006600"/>
                </a:solidFill>
                <a:latin typeface="Arial"/>
              </a:rPr>
              <a:t>”</a:t>
            </a:r>
          </a:p>
          <a:p>
            <a:pPr marL="342882" indent="-342882">
              <a:spcBef>
                <a:spcPct val="20000"/>
              </a:spcBef>
            </a:pPr>
            <a:endParaRPr lang="en-US" sz="1000" dirty="0">
              <a:solidFill>
                <a:srgbClr val="000000"/>
              </a:solidFill>
              <a:latin typeface="Arial"/>
            </a:endParaRPr>
          </a:p>
          <a:p>
            <a:pPr marL="342882" indent="-342882">
              <a:spcBef>
                <a:spcPct val="20000"/>
              </a:spcBef>
            </a:pPr>
            <a:endParaRPr lang="en-US" sz="1000" dirty="0">
              <a:solidFill>
                <a:srgbClr val="000000"/>
              </a:solidFill>
              <a:latin typeface="Arial"/>
            </a:endParaRPr>
          </a:p>
          <a:p>
            <a:pPr marL="342882" indent="-342882">
              <a:spcBef>
                <a:spcPct val="20000"/>
              </a:spcBef>
            </a:pPr>
            <a:endParaRPr lang="en-US" sz="1000" dirty="0">
              <a:solidFill>
                <a:srgbClr val="000000"/>
              </a:solidFill>
              <a:latin typeface="Arial"/>
            </a:endParaRPr>
          </a:p>
          <a:p>
            <a:pPr marL="342882" indent="-342882">
              <a:spcBef>
                <a:spcPct val="20000"/>
              </a:spcBef>
            </a:pPr>
            <a:endParaRPr lang="en-US" sz="1000" dirty="0">
              <a:solidFill>
                <a:srgbClr val="000000"/>
              </a:solidFill>
              <a:latin typeface="Arial"/>
            </a:endParaRPr>
          </a:p>
          <a:p>
            <a:pPr marL="342882" indent="-342882">
              <a:spcBef>
                <a:spcPct val="20000"/>
              </a:spcBef>
            </a:pPr>
            <a:endParaRPr lang="en-US" sz="1000" dirty="0">
              <a:solidFill>
                <a:srgbClr val="000000"/>
              </a:solidFill>
              <a:latin typeface="Arial"/>
            </a:endParaRPr>
          </a:p>
          <a:p>
            <a:pPr marL="342882" indent="-342882">
              <a:spcBef>
                <a:spcPct val="20000"/>
              </a:spcBef>
            </a:pPr>
            <a:endParaRPr lang="en-US" sz="1000" dirty="0">
              <a:solidFill>
                <a:srgbClr val="000000"/>
              </a:solidFill>
              <a:latin typeface="Arial"/>
            </a:endParaRPr>
          </a:p>
          <a:p>
            <a:pPr marL="342882" indent="-342882">
              <a:spcBef>
                <a:spcPct val="20000"/>
              </a:spcBef>
            </a:pPr>
            <a:endParaRPr lang="en-US" sz="1000" dirty="0">
              <a:solidFill>
                <a:srgbClr val="000000"/>
              </a:solidFill>
              <a:latin typeface="Arial"/>
            </a:endParaRPr>
          </a:p>
          <a:p>
            <a:pPr marL="342882" indent="-342882">
              <a:spcBef>
                <a:spcPct val="20000"/>
              </a:spcBef>
            </a:pPr>
            <a:endParaRPr lang="en-US" sz="1000" dirty="0">
              <a:solidFill>
                <a:srgbClr val="000000"/>
              </a:solidFill>
              <a:latin typeface="Arial"/>
            </a:endParaRPr>
          </a:p>
          <a:p>
            <a:pPr marL="342882" indent="-342882">
              <a:spcBef>
                <a:spcPct val="20000"/>
              </a:spcBef>
            </a:pPr>
            <a:endParaRPr lang="en-US" sz="1000" dirty="0">
              <a:solidFill>
                <a:srgbClr val="000000"/>
              </a:solidFill>
              <a:latin typeface="Arial"/>
            </a:endParaRPr>
          </a:p>
          <a:p>
            <a:pPr marL="342882" indent="-342882">
              <a:spcBef>
                <a:spcPct val="20000"/>
              </a:spcBef>
            </a:pPr>
            <a:endParaRPr lang="en-US" sz="1000" dirty="0">
              <a:solidFill>
                <a:srgbClr val="000000"/>
              </a:solidFill>
              <a:latin typeface="Arial"/>
            </a:endParaRPr>
          </a:p>
          <a:p>
            <a:pPr marL="342882" indent="-342882">
              <a:spcBef>
                <a:spcPct val="20000"/>
              </a:spcBef>
            </a:pPr>
            <a:endParaRPr lang="en-US" sz="1000" dirty="0">
              <a:solidFill>
                <a:srgbClr val="000000"/>
              </a:solidFill>
              <a:latin typeface="Arial"/>
            </a:endParaRPr>
          </a:p>
          <a:p>
            <a:pPr marL="342882" indent="-342882">
              <a:spcBef>
                <a:spcPct val="20000"/>
              </a:spcBef>
            </a:pPr>
            <a:endParaRPr lang="en-US" sz="1000" dirty="0">
              <a:solidFill>
                <a:srgbClr val="000000"/>
              </a:solidFill>
              <a:latin typeface="Arial"/>
            </a:endParaRPr>
          </a:p>
          <a:p>
            <a:pPr marL="342882" indent="-342882">
              <a:spcBef>
                <a:spcPct val="20000"/>
              </a:spcBef>
            </a:pPr>
            <a:endParaRPr lang="en-US" sz="1000" dirty="0">
              <a:solidFill>
                <a:srgbClr val="000000"/>
              </a:solidFill>
              <a:latin typeface="Arial"/>
            </a:endParaRPr>
          </a:p>
          <a:p>
            <a:pPr marL="342882" indent="-342882">
              <a:spcBef>
                <a:spcPct val="20000"/>
              </a:spcBef>
            </a:pPr>
            <a:endParaRPr lang="en-US" sz="1000" dirty="0">
              <a:solidFill>
                <a:srgbClr val="000000"/>
              </a:solidFill>
              <a:latin typeface="Arial"/>
            </a:endParaRPr>
          </a:p>
          <a:p>
            <a:pPr marL="342882" indent="-342882">
              <a:spcBef>
                <a:spcPct val="20000"/>
              </a:spcBef>
            </a:pPr>
            <a:endParaRPr lang="en-US" sz="1000" dirty="0">
              <a:solidFill>
                <a:srgbClr val="000000"/>
              </a:solidFill>
              <a:latin typeface="Arial"/>
            </a:endParaRPr>
          </a:p>
          <a:p>
            <a:pPr marL="342882" indent="-342882">
              <a:spcBef>
                <a:spcPct val="20000"/>
              </a:spcBef>
            </a:pPr>
            <a:endParaRPr lang="en-US" sz="1000" dirty="0">
              <a:solidFill>
                <a:srgbClr val="000000"/>
              </a:solidFill>
              <a:latin typeface="Arial"/>
            </a:endParaRPr>
          </a:p>
          <a:p>
            <a:pPr marL="342882" indent="-342882">
              <a:spcBef>
                <a:spcPct val="20000"/>
              </a:spcBef>
            </a:pPr>
            <a:endParaRPr lang="en-US" sz="1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685800"/>
            <a:ext cx="8839200" cy="2362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dirty="0" smtClean="0"/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 classic nature story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r>
              <a:rPr lang="en-US" sz="2800" dirty="0"/>
              <a:t>   </a:t>
            </a:r>
            <a:r>
              <a:rPr lang="en-US" dirty="0" smtClean="0"/>
              <a:t>“An ecology disturbed by humanity”</a:t>
            </a:r>
          </a:p>
        </p:txBody>
      </p:sp>
      <p:pic>
        <p:nvPicPr>
          <p:cNvPr id="22119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8740" y="2617787"/>
            <a:ext cx="4043362" cy="410013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982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7475"/>
            <a:ext cx="8839200" cy="67722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7315201" y="-7937"/>
            <a:ext cx="1770063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Lucida Bright" pitchFamily="18" charset="0"/>
              </a:rPr>
              <a:t>IPCC 2001</a:t>
            </a:r>
          </a:p>
        </p:txBody>
      </p:sp>
    </p:spTree>
    <p:extLst>
      <p:ext uri="{BB962C8B-B14F-4D97-AF65-F5344CB8AC3E}">
        <p14:creationId xmlns:p14="http://schemas.microsoft.com/office/powerpoint/2010/main" val="39327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149019"/>
            <a:ext cx="8763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Stewardship </a:t>
            </a:r>
            <a:r>
              <a:rPr lang="en-US" sz="6000" dirty="0">
                <a:solidFill>
                  <a:srgbClr val="000000"/>
                </a:solidFill>
                <a:latin typeface="Calibri Light" panose="020F0302020204030204" pitchFamily="34" charset="0"/>
              </a:rPr>
              <a:t>	</a:t>
            </a:r>
            <a:r>
              <a:rPr lang="en-US" sz="60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n-US" sz="6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Heritage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  Engineering     </a:t>
            </a:r>
            <a:r>
              <a:rPr lang="en-US" sz="6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Function</a:t>
            </a:r>
            <a:endParaRPr lang="en-US" sz="6000" dirty="0">
              <a:solidFill>
                <a:srgbClr val="00B050"/>
              </a:solidFill>
              <a:latin typeface="Calibri Light" panose="020F03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    Design 		  </a:t>
            </a:r>
            <a:r>
              <a:rPr lang="en-US" sz="6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Desire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     Emergence </a:t>
            </a:r>
            <a:r>
              <a:rPr lang="en-US" sz="6000" dirty="0">
                <a:solidFill>
                  <a:srgbClr val="000000"/>
                </a:solidFill>
                <a:latin typeface="Calibri Light" panose="020F0302020204030204" pitchFamily="34" charset="0"/>
              </a:rPr>
              <a:t>	</a:t>
            </a:r>
            <a:r>
              <a:rPr lang="en-US" sz="60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  </a:t>
            </a:r>
            <a:r>
              <a:rPr lang="en-US" sz="6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Freedom</a:t>
            </a:r>
            <a:endParaRPr lang="en-US" sz="6000" dirty="0">
              <a:solidFill>
                <a:srgbClr val="00B050"/>
              </a:solidFill>
              <a:latin typeface="Calibri Light" panose="020F03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60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365171"/>
            <a:ext cx="8534400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>
              <a:lnSpc>
                <a:spcPct val="110000"/>
              </a:lnSpc>
            </a:pPr>
            <a:r>
              <a:rPr lang="en-US" sz="5400" b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Anthropogenic Landscapes</a:t>
            </a:r>
            <a:endParaRPr lang="en-US" sz="5400" b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8919" y="5501819"/>
            <a:ext cx="34232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kern="1300" spc="600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Calibri Light" panose="020F0302020204030204" pitchFamily="34" charset="0"/>
              </a:rPr>
              <a:t>Evolution</a:t>
            </a:r>
            <a:endParaRPr lang="en-US" sz="5400" b="1" kern="1300" spc="600" dirty="0">
              <a:solidFill>
                <a:srgbClr val="808080">
                  <a:lumMod val="20000"/>
                  <a:lumOff val="80000"/>
                </a:srgbClr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89503" y="5501819"/>
            <a:ext cx="29578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kern="1300" spc="300" dirty="0" smtClean="0">
                <a:solidFill>
                  <a:srgbClr val="CCFFCC"/>
                </a:solidFill>
                <a:latin typeface="Calibri Light" panose="020F0302020204030204" pitchFamily="34" charset="0"/>
              </a:rPr>
              <a:t>Wildness</a:t>
            </a:r>
            <a:endParaRPr lang="en-US" sz="5400" b="1" kern="1300" spc="300" dirty="0">
              <a:solidFill>
                <a:srgbClr val="CCFFCC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5686" y="1219200"/>
            <a:ext cx="39939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spc="600" dirty="0" smtClean="0">
                <a:solidFill>
                  <a:srgbClr val="FFFFFF">
                    <a:lumMod val="85000"/>
                  </a:srgbClr>
                </a:solidFill>
                <a:latin typeface="Calibri Light" panose="020F0302020204030204" pitchFamily="34" charset="0"/>
              </a:rPr>
              <a:t>Observing</a:t>
            </a:r>
            <a:endParaRPr lang="en-US" sz="6000" spc="600" dirty="0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1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panoramio.com/photos/original/274950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99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utaot.com/wp-content/uploads/2013/01/69349915_fc5eb5d5f5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379" cy="689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30979" y="76200"/>
            <a:ext cx="662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http://www.utaot.com/wp-content/uploads/2013/01/69349915_fc5eb5d5f5_b.jpg</a:t>
            </a:r>
          </a:p>
        </p:txBody>
      </p:sp>
    </p:spTree>
    <p:extLst>
      <p:ext uri="{BB962C8B-B14F-4D97-AF65-F5344CB8AC3E}">
        <p14:creationId xmlns:p14="http://schemas.microsoft.com/office/powerpoint/2010/main" val="35565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vice.com/sites/dvice/files/styles/blog_post_media/public/images/02-Bosco-verticale.jpg?itok=2epA4e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91" y="0"/>
            <a:ext cx="92050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63524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http://www.stefanoboeriarchitetti.net/?p=207</a:t>
            </a:r>
          </a:p>
        </p:txBody>
      </p:sp>
      <p:sp>
        <p:nvSpPr>
          <p:cNvPr id="5" name="Rectangle 4"/>
          <p:cNvSpPr/>
          <p:nvPr/>
        </p:nvSpPr>
        <p:spPr>
          <a:xfrm>
            <a:off x="6783417" y="6274819"/>
            <a:ext cx="23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BOSCO VERTICALE</a:t>
            </a:r>
          </a:p>
        </p:txBody>
      </p:sp>
    </p:spTree>
    <p:extLst>
      <p:ext uri="{BB962C8B-B14F-4D97-AF65-F5344CB8AC3E}">
        <p14:creationId xmlns:p14="http://schemas.microsoft.com/office/powerpoint/2010/main" val="141030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ildexperiments.files.wordpress.com/2011/05/oostvaardersplassen-konik-horses-running-hans-kampf-cropp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9144000" cy="459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th00.deviantart.net/fs24/PRE/f/2008/007/5/8/Pleistoceno_en_Mexico_by_serchio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791" y="68759"/>
            <a:ext cx="5164684" cy="769441"/>
          </a:xfrm>
          <a:prstGeom prst="rect">
            <a:avLst/>
          </a:prstGeom>
          <a:solidFill>
            <a:srgbClr val="699EAB">
              <a:alpha val="89020"/>
            </a:srgbClr>
          </a:solidFill>
          <a:effectLst>
            <a:softEdge rad="88900"/>
          </a:effectLst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Pleistocene </a:t>
            </a:r>
            <a:r>
              <a:rPr lang="en-US" sz="4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Rewilding</a:t>
            </a:r>
            <a:endParaRPr lang="en-US" sz="4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868" y="6553200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Oostvaardersplassen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Netherlands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440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5609" y="436602"/>
            <a:ext cx="90677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3000" kern="0" dirty="0" smtClean="0">
                <a:solidFill>
                  <a:srgbClr val="FFFFFF">
                    <a:lumMod val="50000"/>
                  </a:srgbClr>
                </a:solidFill>
                <a:latin typeface="Calibri Light" panose="020F0302020204030204" pitchFamily="34" charset="0"/>
              </a:rPr>
              <a:t>Engaging landscapes towards </a:t>
            </a:r>
            <a:r>
              <a:rPr lang="en-US" sz="3000" kern="0" dirty="0">
                <a:solidFill>
                  <a:srgbClr val="FFFFFF">
                    <a:lumMod val="50000"/>
                  </a:srgbClr>
                </a:solidFill>
                <a:latin typeface="Calibri Light" panose="020F0302020204030204" pitchFamily="34" charset="0"/>
              </a:rPr>
              <a:t>a better Anthropocene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514600" y="5345658"/>
            <a:ext cx="7391400" cy="41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spc="-150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</a:rPr>
              <a:t>Stewardship | Engineering | Design | Emergence </a:t>
            </a:r>
            <a:endParaRPr lang="en-US" sz="2800" spc="-150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9820" y="5222544"/>
            <a:ext cx="1691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</a:rPr>
              <a:t>Engaging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4600" y="3931140"/>
            <a:ext cx="6273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kern="0" spc="-150" dirty="0" smtClean="0">
                <a:solidFill>
                  <a:srgbClr val="FFFFFF">
                    <a:lumMod val="50000"/>
                  </a:srgbClr>
                </a:solidFill>
                <a:latin typeface="Calibri" pitchFamily="34" charset="0"/>
              </a:rPr>
              <a:t>Structures | Tradeoffs | Opportunities</a:t>
            </a:r>
            <a:endParaRPr lang="en-US" spc="-15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0284" y="3886200"/>
            <a:ext cx="18710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</a:rPr>
              <a:t>Observing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47671" y="5890960"/>
            <a:ext cx="1343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</a:rPr>
              <a:t>Scaling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514600" y="5869871"/>
            <a:ext cx="6273881" cy="707886"/>
            <a:chOff x="2260518" y="3671248"/>
            <a:chExt cx="6273881" cy="707886"/>
          </a:xfrm>
        </p:grpSpPr>
        <p:sp>
          <p:nvSpPr>
            <p:cNvPr id="23" name="Rectangle 22"/>
            <p:cNvSpPr/>
            <p:nvPr/>
          </p:nvSpPr>
          <p:spPr>
            <a:xfrm>
              <a:off x="2260518" y="3746458"/>
              <a:ext cx="627388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kern="0" dirty="0" smtClean="0">
                  <a:solidFill>
                    <a:srgbClr val="FFFFFF">
                      <a:lumMod val="50000"/>
                    </a:srgbClr>
                  </a:solidFill>
                  <a:latin typeface="Calibri" pitchFamily="34" charset="0"/>
                </a:rPr>
                <a:t>Local       Global</a:t>
              </a:r>
              <a:endParaRPr lang="en-US" dirty="0">
                <a:solidFill>
                  <a:srgbClr val="FFFFFF">
                    <a:lumMod val="50000"/>
                  </a:srgb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48962" y="3671248"/>
              <a:ext cx="62228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 smtClean="0">
                  <a:solidFill>
                    <a:srgbClr val="FFFFFF">
                      <a:lumMod val="50000"/>
                    </a:srgbClr>
                  </a:solidFill>
                  <a:latin typeface="Calibri" pitchFamily="34" charset="0"/>
                </a:rPr>
                <a:t>∞</a:t>
              </a:r>
              <a:endParaRPr lang="en-US" sz="2400" dirty="0">
                <a:solidFill>
                  <a:srgbClr val="FFFFFF">
                    <a:lumMod val="50000"/>
                  </a:srgbClr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32259" y="1524000"/>
            <a:ext cx="7144941" cy="1981200"/>
            <a:chOff x="932259" y="1524000"/>
            <a:chExt cx="7144941" cy="1981200"/>
          </a:xfrm>
        </p:grpSpPr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996265" y="1524000"/>
              <a:ext cx="6864732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0" spc="300" dirty="0" smtClean="0">
                  <a:solidFill>
                    <a:srgbClr val="A50021"/>
                  </a:solidFill>
                  <a:latin typeface="Calibri"/>
                </a:rPr>
                <a:t>Anthropogenic </a:t>
              </a:r>
              <a:r>
                <a:rPr lang="en-US" sz="4000" spc="300" dirty="0" smtClean="0">
                  <a:solidFill>
                    <a:srgbClr val="006600"/>
                  </a:solidFill>
                  <a:latin typeface="Calibri"/>
                </a:rPr>
                <a:t>Landscapes 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932259" y="2121692"/>
              <a:ext cx="7144941" cy="1078708"/>
              <a:chOff x="747685" y="2197892"/>
              <a:chExt cx="7144941" cy="1078708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178988" y="2567845"/>
                <a:ext cx="185961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 smtClean="0">
                    <a:solidFill>
                      <a:srgbClr val="000000"/>
                    </a:solidFill>
                    <a:latin typeface="Calibri" pitchFamily="34" charset="0"/>
                  </a:rPr>
                  <a:t>Producing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904183" y="2565570"/>
                <a:ext cx="203831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 smtClean="0">
                    <a:solidFill>
                      <a:srgbClr val="000000"/>
                    </a:solidFill>
                    <a:latin typeface="Calibri" pitchFamily="34" charset="0"/>
                  </a:rPr>
                  <a:t>Conserving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135033" y="2507159"/>
                <a:ext cx="66556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dirty="0" smtClean="0">
                    <a:solidFill>
                      <a:srgbClr val="000000"/>
                    </a:solidFill>
                    <a:latin typeface="Calibri" pitchFamily="34" charset="0"/>
                  </a:rPr>
                  <a:t>∞</a:t>
                </a:r>
                <a:endParaRPr lang="en-US" sz="2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47685" y="2197894"/>
                <a:ext cx="344331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spc="300" dirty="0" smtClean="0">
                    <a:solidFill>
                      <a:srgbClr val="C00000"/>
                    </a:solidFill>
                    <a:latin typeface="Calibri Light" panose="020F0302020204030204" pitchFamily="34" charset="0"/>
                  </a:rPr>
                  <a:t>Sustaining Humanity</a:t>
                </a:r>
                <a:endParaRPr lang="en-US" sz="2400" spc="300" dirty="0">
                  <a:solidFill>
                    <a:srgbClr val="C00000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2197892"/>
                <a:ext cx="301582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spc="300" dirty="0" smtClean="0">
                    <a:solidFill>
                      <a:srgbClr val="006600"/>
                    </a:solidFill>
                    <a:latin typeface="Calibri Light" panose="020F0302020204030204" pitchFamily="34" charset="0"/>
                  </a:rPr>
                  <a:t>Sustaining Nature</a:t>
                </a:r>
                <a:endParaRPr lang="en-US" sz="2400" spc="300" dirty="0">
                  <a:solidFill>
                    <a:srgbClr val="006600"/>
                  </a:solidFill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3898597" y="2981980"/>
              <a:ext cx="15590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smtClean="0">
                  <a:solidFill>
                    <a:srgbClr val="000000"/>
                  </a:solidFill>
                  <a:latin typeface="Calibri" pitchFamily="34" charset="0"/>
                </a:rPr>
                <a:t>Restoring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69544" y="4572000"/>
            <a:ext cx="21355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</a:rPr>
              <a:t>Negotiating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14600" y="4615833"/>
            <a:ext cx="6273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kern="0" dirty="0" smtClean="0">
                <a:solidFill>
                  <a:srgbClr val="FFFFFF">
                    <a:lumMod val="50000"/>
                  </a:srgbClr>
                </a:solidFill>
                <a:latin typeface="Calibri" pitchFamily="34" charset="0"/>
              </a:rPr>
              <a:t>Stakeholders | Resources | Natures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19" grpId="0"/>
      <p:bldP spid="20" grpId="0"/>
      <p:bldP spid="22" grpId="0"/>
      <p:bldP spid="27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2/2f/Smokestacks_3958.jpg/1280px-Smokestacks_39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03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Lucida Bright"/>
        <a:ea typeface=""/>
        <a:cs typeface=""/>
      </a:majorFont>
      <a:minorFont>
        <a:latin typeface="Lucida Br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Lucida Bright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Lucida Bright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Lucida Bright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Lucida Bright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Lucida Bright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Lucida Bright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Lucida Bright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Lucida Bright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Lucida Bright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Lucida Bright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Lucida Bright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Lucida Bright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32082</TotalTime>
  <Words>1563</Words>
  <Application>Microsoft Office PowerPoint</Application>
  <PresentationFormat>On-screen Show (4:3)</PresentationFormat>
  <Paragraphs>483</Paragraphs>
  <Slides>85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29</vt:i4>
      </vt:variant>
      <vt:variant>
        <vt:lpstr>Slide Titles</vt:lpstr>
      </vt:variant>
      <vt:variant>
        <vt:i4>85</vt:i4>
      </vt:variant>
    </vt:vector>
  </HeadingPairs>
  <TitlesOfParts>
    <vt:vector size="124" baseType="lpstr">
      <vt:lpstr>Arial</vt:lpstr>
      <vt:lpstr>Verdana</vt:lpstr>
      <vt:lpstr>Trebuchet MS</vt:lpstr>
      <vt:lpstr>Tw Cen MT Condensed</vt:lpstr>
      <vt:lpstr>Calibri</vt:lpstr>
      <vt:lpstr>Lucida Bright</vt:lpstr>
      <vt:lpstr>Times New Roman</vt:lpstr>
      <vt:lpstr>Constantia</vt:lpstr>
      <vt:lpstr>Calibri Light</vt:lpstr>
      <vt:lpstr>Wingdings</vt:lpstr>
      <vt:lpstr>Default Design</vt:lpstr>
      <vt:lpstr>20_Default Design</vt:lpstr>
      <vt:lpstr>1_Default Design</vt:lpstr>
      <vt:lpstr>14_Default Design</vt:lpstr>
      <vt:lpstr>13_Default Design</vt:lpstr>
      <vt:lpstr>11_Default Design</vt:lpstr>
      <vt:lpstr>18_Default Design</vt:lpstr>
      <vt:lpstr>9_Default Design</vt:lpstr>
      <vt:lpstr>22_Default Design</vt:lpstr>
      <vt:lpstr>4_Default Design</vt:lpstr>
      <vt:lpstr>10_Default Design</vt:lpstr>
      <vt:lpstr>19_Default Design</vt:lpstr>
      <vt:lpstr>21_Default Design</vt:lpstr>
      <vt:lpstr>Office Theme</vt:lpstr>
      <vt:lpstr>7_Default Design</vt:lpstr>
      <vt:lpstr>1_Office Theme</vt:lpstr>
      <vt:lpstr>25_Default Design</vt:lpstr>
      <vt:lpstr>3_Default Design</vt:lpstr>
      <vt:lpstr>4_Office Theme</vt:lpstr>
      <vt:lpstr>12_Default Design</vt:lpstr>
      <vt:lpstr>23_Default Design</vt:lpstr>
      <vt:lpstr>24_Default Design</vt:lpstr>
      <vt:lpstr>15_Default Design</vt:lpstr>
      <vt:lpstr>26_Default Design</vt:lpstr>
      <vt:lpstr>8_Default Design</vt:lpstr>
      <vt:lpstr>16_Default Design</vt:lpstr>
      <vt:lpstr>5_Default Design</vt:lpstr>
      <vt:lpstr>6_Default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Anthropogenic Biomes  Globally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chem fertilizer appl picture</vt:lpstr>
      <vt:lpstr>Village well water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Anthropogenic Biomes</dc:title>
  <dc:creator>Erle C. Ellis</dc:creator>
  <cp:lastModifiedBy>Linda Casals</cp:lastModifiedBy>
  <cp:revision>851</cp:revision>
  <dcterms:created xsi:type="dcterms:W3CDTF">2007-03-13T17:05:33Z</dcterms:created>
  <dcterms:modified xsi:type="dcterms:W3CDTF">2014-05-23T15:13:56Z</dcterms:modified>
</cp:coreProperties>
</file>