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6" r:id="rId2"/>
    <p:sldMasterId id="2147483753" r:id="rId3"/>
  </p:sldMasterIdLst>
  <p:notesMasterIdLst>
    <p:notesMasterId r:id="rId27"/>
  </p:notesMasterIdLst>
  <p:handoutMasterIdLst>
    <p:handoutMasterId r:id="rId28"/>
  </p:handoutMasterIdLst>
  <p:sldIdLst>
    <p:sldId id="879" r:id="rId4"/>
    <p:sldId id="968" r:id="rId5"/>
    <p:sldId id="1051" r:id="rId6"/>
    <p:sldId id="974" r:id="rId7"/>
    <p:sldId id="1035" r:id="rId8"/>
    <p:sldId id="972" r:id="rId9"/>
    <p:sldId id="1038" r:id="rId10"/>
    <p:sldId id="853" r:id="rId11"/>
    <p:sldId id="973" r:id="rId12"/>
    <p:sldId id="1020" r:id="rId13"/>
    <p:sldId id="1016" r:id="rId14"/>
    <p:sldId id="1040" r:id="rId15"/>
    <p:sldId id="969" r:id="rId16"/>
    <p:sldId id="1048" r:id="rId17"/>
    <p:sldId id="1042" r:id="rId18"/>
    <p:sldId id="1043" r:id="rId19"/>
    <p:sldId id="1044" r:id="rId20"/>
    <p:sldId id="1045" r:id="rId21"/>
    <p:sldId id="1046" r:id="rId22"/>
    <p:sldId id="1047" r:id="rId23"/>
    <p:sldId id="1052" r:id="rId24"/>
    <p:sldId id="1066" r:id="rId25"/>
    <p:sldId id="1057" r:id="rId2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339966"/>
    <a:srgbClr val="3366CC"/>
    <a:srgbClr val="9999FF"/>
    <a:srgbClr val="996600"/>
    <a:srgbClr val="000099"/>
    <a:srgbClr val="33CCFF"/>
    <a:srgbClr val="99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83" autoAdjust="0"/>
    <p:restoredTop sz="99250" autoAdjust="0"/>
  </p:normalViewPr>
  <p:slideViewPr>
    <p:cSldViewPr snapToGrid="0">
      <p:cViewPr varScale="1">
        <p:scale>
          <a:sx n="106" d="100"/>
          <a:sy n="106" d="100"/>
        </p:scale>
        <p:origin x="-714" y="-90"/>
      </p:cViewPr>
      <p:guideLst>
        <p:guide orient="horz" pos="12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1458" y="-10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2" rIns="94846" bIns="47422" numCol="1" anchor="t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2" rIns="94846" bIns="47422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2" rIns="94846" bIns="47422" numCol="1" anchor="b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2" rIns="94846" bIns="47422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fld id="{0B30A730-4291-4B99-B332-A23CC8A96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5" rIns="96647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5" rIns="96647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5" rIns="96647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5" rIns="96647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5" rIns="96647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fld id="{B61531B1-FC9C-4075-A6A7-5FE3B7BDD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730" tIns="43365" rIns="86730" bIns="43365" anchor="b"/>
          <a:lstStyle/>
          <a:p>
            <a:pPr algn="r" defTabSz="957263"/>
            <a:fld id="{E37D43AC-12B3-4068-A210-C2CF4E4CD0A2}" type="slidenum">
              <a:rPr lang="en-US" sz="1300"/>
              <a:pPr algn="r" defTabSz="957263"/>
              <a:t>2</a:t>
            </a:fld>
            <a:endParaRPr lang="en-US" sz="130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/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3112" cy="4321175"/>
          </a:xfrm>
          <a:noFill/>
          <a:ln/>
        </p:spPr>
        <p:txBody>
          <a:bodyPr wrap="none" lIns="96657" tIns="48328" rIns="96657" bIns="48328" anchor="ctr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7" tIns="48325" rIns="96647" bIns="48325" anchor="b"/>
          <a:lstStyle/>
          <a:p>
            <a:pPr algn="r" defTabSz="966788"/>
            <a:fld id="{4508AA48-CCD9-4615-B2C6-81AD90F9B3D4}" type="slidenum">
              <a:rPr lang="en-US" sz="1200"/>
              <a:pPr algn="r" defTabSz="966788"/>
              <a:t>20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2" tIns="48323" rIns="96642" bIns="48323" anchor="b"/>
          <a:lstStyle/>
          <a:p>
            <a:pPr algn="r" defTabSz="966788"/>
            <a:fld id="{E822ACC6-EBF9-48A8-9CCC-73CDC5EB5402}" type="slidenum">
              <a:rPr lang="en-US" sz="1200"/>
              <a:pPr algn="r" defTabSz="966788"/>
              <a:t>6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42" tIns="48323" rIns="96642" bIns="4832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2" tIns="48323" rIns="96642" bIns="48323" anchor="b"/>
          <a:lstStyle/>
          <a:p>
            <a:pPr algn="r" defTabSz="966788"/>
            <a:fld id="{F3B06E20-37D3-4B03-9835-3E4D5A519394}" type="slidenum">
              <a:rPr lang="en-US" sz="1200"/>
              <a:pPr algn="r" defTabSz="966788"/>
              <a:t>7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42" tIns="48323" rIns="96642" bIns="4832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7" tIns="48325" rIns="96647" bIns="48325" anchor="b"/>
          <a:lstStyle/>
          <a:p>
            <a:pPr algn="r" defTabSz="966788"/>
            <a:fld id="{142B44BF-7A6F-43F2-B33D-95123931955B}" type="slidenum">
              <a:rPr lang="en-US" sz="1200"/>
              <a:pPr algn="r" defTabSz="966788"/>
              <a:t>15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7" tIns="48325" rIns="96647" bIns="48325" anchor="b"/>
          <a:lstStyle/>
          <a:p>
            <a:pPr algn="r" defTabSz="966788"/>
            <a:fld id="{1813B8CF-419B-46FB-B4CC-8D280B53F58C}" type="slidenum">
              <a:rPr lang="en-US" sz="1200"/>
              <a:pPr algn="r" defTabSz="966788"/>
              <a:t>16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7" tIns="48325" rIns="96647" bIns="48325" anchor="b"/>
          <a:lstStyle/>
          <a:p>
            <a:pPr algn="r" defTabSz="966788"/>
            <a:fld id="{5D0EA708-13B9-4678-AA36-06662A2C504B}" type="slidenum">
              <a:rPr lang="en-US" sz="1200"/>
              <a:pPr algn="r" defTabSz="966788"/>
              <a:t>17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7" tIns="48325" rIns="96647" bIns="48325" anchor="b"/>
          <a:lstStyle/>
          <a:p>
            <a:pPr algn="r" defTabSz="966788"/>
            <a:fld id="{9697B327-A71D-4720-AE3A-C42D24ED8CB1}" type="slidenum">
              <a:rPr lang="en-US" sz="1200"/>
              <a:pPr algn="r" defTabSz="966788"/>
              <a:t>18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7" tIns="48325" rIns="96647" bIns="48325" anchor="b"/>
          <a:lstStyle/>
          <a:p>
            <a:pPr algn="r" defTabSz="966788"/>
            <a:fld id="{99126EB4-D92C-4E33-96EC-4332F9A330DB}" type="slidenum">
              <a:rPr lang="en-US" sz="1200"/>
              <a:pPr algn="r" defTabSz="966788"/>
              <a:t>19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19700" y="2762250"/>
            <a:ext cx="3371850" cy="1181100"/>
          </a:xfrm>
        </p:spPr>
        <p:txBody>
          <a:bodyPr/>
          <a:lstStyle>
            <a:lvl1pPr marL="0" indent="0" algn="r">
              <a:buFont typeface="Symbol" pitchFamily="18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0100" y="157163"/>
            <a:ext cx="8229600" cy="46196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53988"/>
            <a:ext cx="2193925" cy="5734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" y="153988"/>
            <a:ext cx="6429375" cy="5734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504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0650" y="1354138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11650" y="1354138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20650" y="3697288"/>
            <a:ext cx="8229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14D20-B872-49DB-9D5F-6BD17996B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DF135-76E4-447E-A6F4-3A1FCF1EF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31296-9156-4E66-B0C7-C46ACE978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F5392-8929-4EE7-9E0B-D0A33DA16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31E-07A7-4885-A163-18B2D1437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BB853-B259-461B-92FF-88CDFF72F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9F0F2-8334-4398-B02E-0724557C0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7E81F-7A60-460E-813E-25B20D42B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43D7E-76A6-4498-86B5-20724CD03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A485F-EDA5-42FA-ACC3-CCC78CD40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9DA7B-C113-41A0-A977-4466EE21C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7000" y="6496050"/>
            <a:ext cx="32781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900" b="1">
                <a:solidFill>
                  <a:srgbClr val="01673E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Managed by UT-Battelle</a:t>
            </a:r>
            <a:br>
              <a:rPr lang="en-US" sz="900" b="1">
                <a:solidFill>
                  <a:srgbClr val="01673E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</a:br>
            <a:r>
              <a:rPr lang="en-US" sz="900" b="1">
                <a:solidFill>
                  <a:srgbClr val="01673E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for the Department of Energy</a:t>
            </a: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7075488" y="3624263"/>
            <a:ext cx="2071687" cy="3251200"/>
          </a:xfrm>
          <a:custGeom>
            <a:avLst/>
            <a:gdLst/>
            <a:ahLst/>
            <a:cxnLst>
              <a:cxn ang="0">
                <a:pos x="0" y="2336"/>
              </a:cxn>
              <a:cxn ang="0">
                <a:pos x="1486" y="2336"/>
              </a:cxn>
              <a:cxn ang="0">
                <a:pos x="1488" y="0"/>
              </a:cxn>
              <a:cxn ang="0">
                <a:pos x="0" y="2336"/>
              </a:cxn>
            </a:cxnLst>
            <a:rect l="0" t="0" r="r" b="b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6" name="Picture 6" descr="ORNL_leaf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7513" y="6264275"/>
            <a:ext cx="1074737" cy="557213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  <p:pic>
        <p:nvPicPr>
          <p:cNvPr id="7" name="Picture 7" descr="3_rings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" y="1679575"/>
            <a:ext cx="35179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247900"/>
            <a:ext cx="3733800" cy="1485900"/>
          </a:xfrm>
        </p:spPr>
        <p:txBody>
          <a:bodyPr/>
          <a:lstStyle>
            <a:lvl1pPr marL="0" indent="0" algn="r">
              <a:buFont typeface="Symbol" pitchFamily="18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0100" y="157163"/>
            <a:ext cx="8229600" cy="46196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" y="1354138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1650" y="1354138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53988"/>
            <a:ext cx="2193925" cy="5734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" y="153988"/>
            <a:ext cx="6429375" cy="5734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" y="1354138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1650" y="1354138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_bkg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" y="1354138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0650" y="153988"/>
            <a:ext cx="87757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05" name="Rectangle 5"/>
          <p:cNvSpPr>
            <a:spLocks noChangeArrowheads="1"/>
          </p:cNvSpPr>
          <p:nvPr/>
        </p:nvSpPr>
        <p:spPr bwMode="auto">
          <a:xfrm>
            <a:off x="95250" y="6492875"/>
            <a:ext cx="17541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eaLnBrk="0" hangingPunct="0">
              <a:lnSpc>
                <a:spcPct val="90000"/>
              </a:lnSpc>
              <a:defRPr/>
            </a:pPr>
            <a:fld id="{7E442B63-6541-437F-85CB-D0E8F7047E3C}" type="slidenum">
              <a:rPr lang="en-US" sz="9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marL="171450" indent="-171450" eaLnBrk="0" hangingPunct="0">
                <a:lnSpc>
                  <a:spcPct val="90000"/>
                </a:lnSpc>
                <a:defRPr/>
              </a:pPr>
              <a:t>‹#›</a:t>
            </a:fld>
            <a:r>
              <a:rPr lang="en-US" sz="9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for the Department of Energy</a:t>
            </a: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7075488" y="3624263"/>
            <a:ext cx="2071687" cy="3251200"/>
          </a:xfrm>
          <a:custGeom>
            <a:avLst/>
            <a:gdLst/>
            <a:ahLst/>
            <a:cxnLst>
              <a:cxn ang="0">
                <a:pos x="0" y="2336"/>
              </a:cxn>
              <a:cxn ang="0">
                <a:pos x="1486" y="2336"/>
              </a:cxn>
              <a:cxn ang="0">
                <a:pos x="1488" y="0"/>
              </a:cxn>
              <a:cxn ang="0">
                <a:pos x="0" y="2336"/>
              </a:cxn>
            </a:cxnLst>
            <a:rect l="0" t="0" r="r" b="b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665608" name="Picture 8" descr="ORNL_leaf whit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37513" y="6264275"/>
            <a:ext cx="1074737" cy="557213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67" r:id="rId2"/>
    <p:sldLayoutId id="2147483766" r:id="rId3"/>
    <p:sldLayoutId id="2147483765" r:id="rId4"/>
    <p:sldLayoutId id="2147483764" r:id="rId5"/>
    <p:sldLayoutId id="2147483763" r:id="rId6"/>
    <p:sldLayoutId id="2147483762" r:id="rId7"/>
    <p:sldLayoutId id="2147483761" r:id="rId8"/>
    <p:sldLayoutId id="2147483760" r:id="rId9"/>
    <p:sldLayoutId id="2147483759" r:id="rId10"/>
    <p:sldLayoutId id="2147483758" r:id="rId11"/>
    <p:sldLayoutId id="2147483757" r:id="rId12"/>
  </p:sldLayoutIdLst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rgbClr val="01673E"/>
        </a:buClr>
        <a:buFont typeface="Arial" charset="0"/>
        <a:buChar char="–"/>
        <a:defRPr sz="2400" b="1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sz="2000" b="1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Arial" charset="0"/>
        <a:buChar char="–"/>
        <a:defRPr b="1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4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9C685B-0C52-40D9-AA3B-43A18938A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7" r:id="rId2"/>
    <p:sldLayoutId id="2147483776" r:id="rId3"/>
    <p:sldLayoutId id="2147483775" r:id="rId4"/>
    <p:sldLayoutId id="2147483774" r:id="rId5"/>
    <p:sldLayoutId id="2147483773" r:id="rId6"/>
    <p:sldLayoutId id="2147483772" r:id="rId7"/>
    <p:sldLayoutId id="2147483771" r:id="rId8"/>
    <p:sldLayoutId id="2147483770" r:id="rId9"/>
    <p:sldLayoutId id="2147483769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p_bkg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" y="1354138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0650" y="153988"/>
            <a:ext cx="87757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05" name="Rectangle 5"/>
          <p:cNvSpPr>
            <a:spLocks noChangeArrowheads="1"/>
          </p:cNvSpPr>
          <p:nvPr/>
        </p:nvSpPr>
        <p:spPr bwMode="auto">
          <a:xfrm>
            <a:off x="95250" y="6492875"/>
            <a:ext cx="17541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eaLnBrk="0" hangingPunct="0">
              <a:lnSpc>
                <a:spcPct val="90000"/>
              </a:lnSpc>
              <a:defRPr/>
            </a:pPr>
            <a:fld id="{CDE6CA0F-5038-477C-8CCD-61FE0336D0B3}" type="slidenum">
              <a:rPr lang="en-US" sz="900">
                <a:solidFill>
                  <a:srgbClr val="01673E"/>
                </a:solidFill>
                <a:latin typeface="Times New Roman" charset="0"/>
                <a:ea typeface="Times New Roman" charset="0"/>
                <a:cs typeface="Times New Roman" charset="0"/>
              </a:rPr>
              <a:pPr marL="171450" indent="-171450" eaLnBrk="0" hangingPunct="0">
                <a:lnSpc>
                  <a:spcPct val="90000"/>
                </a:lnSpc>
                <a:defRPr/>
              </a:pPr>
              <a:t>‹#›</a:t>
            </a:fld>
            <a:r>
              <a:rPr lang="en-US" sz="900">
                <a:solidFill>
                  <a:srgbClr val="01673E"/>
                </a:solidFill>
                <a:latin typeface="Times New Roman" charset="0"/>
                <a:ea typeface="Times New Roman" charset="0"/>
                <a:cs typeface="Times New Roman" charset="0"/>
              </a:rPr>
              <a:t>	Managed by UT-Battelle</a:t>
            </a:r>
            <a:br>
              <a:rPr lang="en-US" sz="900">
                <a:solidFill>
                  <a:srgbClr val="01673E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900">
                <a:solidFill>
                  <a:srgbClr val="01673E"/>
                </a:solidFill>
                <a:latin typeface="Times New Roman" charset="0"/>
                <a:ea typeface="Times New Roman" charset="0"/>
                <a:cs typeface="Times New Roman" charset="0"/>
              </a:rPr>
              <a:t>for the Department of Energy</a:t>
            </a: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7075488" y="3624263"/>
            <a:ext cx="2071687" cy="3251200"/>
          </a:xfrm>
          <a:custGeom>
            <a:avLst/>
            <a:gdLst/>
            <a:ahLst/>
            <a:cxnLst>
              <a:cxn ang="0">
                <a:pos x="0" y="2336"/>
              </a:cxn>
              <a:cxn ang="0">
                <a:pos x="1486" y="2336"/>
              </a:cxn>
              <a:cxn ang="0">
                <a:pos x="1488" y="0"/>
              </a:cxn>
              <a:cxn ang="0">
                <a:pos x="0" y="2336"/>
              </a:cxn>
            </a:cxnLst>
            <a:rect l="0" t="0" r="r" b="b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665608" name="Picture 8" descr="ORNL_leaf 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37513" y="6264275"/>
            <a:ext cx="1074737" cy="557213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  <p:pic>
        <p:nvPicPr>
          <p:cNvPr id="26632" name="Picture 9" descr="GIST_text_bar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4150" y="655638"/>
            <a:ext cx="2662238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10" name="Line 10"/>
          <p:cNvSpPr>
            <a:spLocks noChangeShapeType="1"/>
          </p:cNvSpPr>
          <p:nvPr/>
        </p:nvSpPr>
        <p:spPr bwMode="auto">
          <a:xfrm>
            <a:off x="2806700" y="774700"/>
            <a:ext cx="5534025" cy="79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26634" name="Picture 11" descr="GIST_globe_bar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61350" y="239713"/>
            <a:ext cx="75565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7" r:id="rId2"/>
    <p:sldLayoutId id="2147483786" r:id="rId3"/>
    <p:sldLayoutId id="2147483785" r:id="rId4"/>
    <p:sldLayoutId id="2147483784" r:id="rId5"/>
    <p:sldLayoutId id="2147483790" r:id="rId6"/>
    <p:sldLayoutId id="2147483783" r:id="rId7"/>
    <p:sldLayoutId id="2147483782" r:id="rId8"/>
    <p:sldLayoutId id="2147483781" r:id="rId9"/>
    <p:sldLayoutId id="2147483780" r:id="rId10"/>
    <p:sldLayoutId id="2147483779" r:id="rId11"/>
  </p:sldLayoutIdLst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sz="2800" b="1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35000"/>
        </a:spcBef>
        <a:spcAft>
          <a:spcPct val="0"/>
        </a:spcAft>
        <a:buClr>
          <a:srgbClr val="01673E"/>
        </a:buClr>
        <a:buFont typeface="Arial" charset="0"/>
        <a:buChar char="–"/>
        <a:defRPr sz="2400" b="1">
          <a:solidFill>
            <a:srgbClr val="000000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sz="2000" b="1">
          <a:solidFill>
            <a:srgbClr val="000000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Arial" charset="0"/>
        <a:buChar char="–"/>
        <a:defRPr b="1">
          <a:solidFill>
            <a:srgbClr val="000000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theastern.edu/sds/CEWS" TargetMode="External"/><Relationship Id="rId2" Type="http://schemas.openxmlformats.org/officeDocument/2006/relationships/hyperlink" Target="http://climatechange.cs.um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wmf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://www.defenselink.mil/qdr/report/Report20060203.pdf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hyperlink" Target="http://www.defenselink.mil/qdr/report/Report20060203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1763" y="212725"/>
            <a:ext cx="8870950" cy="1230313"/>
          </a:xfrm>
        </p:spPr>
        <p:txBody>
          <a:bodyPr/>
          <a:lstStyle/>
          <a:p>
            <a:pPr eaLnBrk="1" hangingPunct="1"/>
            <a:r>
              <a:rPr lang="en-US" sz="2800" b="1" i="1" smtClean="0">
                <a:solidFill>
                  <a:schemeClr val="tx1"/>
                </a:solidFill>
              </a:rPr>
              <a:t>Can </a:t>
            </a:r>
            <a:r>
              <a:rPr lang="en-US" sz="2800" b="1" i="1" smtClean="0">
                <a:solidFill>
                  <a:srgbClr val="000099"/>
                </a:solidFill>
              </a:rPr>
              <a:t>machine learning</a:t>
            </a:r>
            <a:r>
              <a:rPr lang="en-US" sz="2800" b="1" i="1" smtClean="0">
                <a:solidFill>
                  <a:schemeClr val="tx1"/>
                </a:solidFill>
              </a:rPr>
              <a:t> help </a:t>
            </a:r>
            <a:r>
              <a:rPr lang="en-US" sz="2800" b="1" i="1" smtClean="0">
                <a:solidFill>
                  <a:srgbClr val="000099"/>
                </a:solidFill>
              </a:rPr>
              <a:t>translate</a:t>
            </a:r>
            <a:r>
              <a:rPr lang="en-US" sz="2800" b="1" i="1" smtClean="0">
                <a:solidFill>
                  <a:schemeClr val="tx1"/>
                </a:solidFill>
              </a:rPr>
              <a:t> the </a:t>
            </a:r>
            <a:r>
              <a:rPr lang="en-US" sz="2800" b="1" i="1" smtClean="0">
                <a:solidFill>
                  <a:srgbClr val="000099"/>
                </a:solidFill>
              </a:rPr>
              <a:t>science</a:t>
            </a:r>
            <a:r>
              <a:rPr lang="en-US" sz="2800" b="1" i="1" smtClean="0">
                <a:solidFill>
                  <a:schemeClr val="tx1"/>
                </a:solidFill>
              </a:rPr>
              <a:t> of climate change to information relevant for preparedness and </a:t>
            </a:r>
            <a:r>
              <a:rPr lang="en-US" sz="2800" b="1" i="1" smtClean="0">
                <a:solidFill>
                  <a:srgbClr val="000099"/>
                </a:solidFill>
              </a:rPr>
              <a:t>policy</a:t>
            </a:r>
            <a:r>
              <a:rPr lang="en-US" sz="2800" b="1" i="1" smtClean="0">
                <a:solidFill>
                  <a:schemeClr val="tx1"/>
                </a:solidFill>
              </a:rPr>
              <a:t>?</a:t>
            </a:r>
            <a:endParaRPr lang="en-US" sz="2800" i="1" smtClean="0">
              <a:solidFill>
                <a:schemeClr val="tx1"/>
              </a:solidFill>
            </a:endParaRPr>
          </a:p>
        </p:txBody>
      </p:sp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4646613" y="1990725"/>
            <a:ext cx="44640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2000">
                <a:solidFill>
                  <a:srgbClr val="339966"/>
                </a:solidFill>
                <a:latin typeface="Arial Black" pitchFamily="34" charset="0"/>
              </a:rPr>
              <a:t>Auroop R. Ganguly, PhD</a:t>
            </a:r>
          </a:p>
          <a:p>
            <a:pPr algn="r" eaLnBrk="0" hangingPunct="0">
              <a:lnSpc>
                <a:spcPct val="90000"/>
              </a:lnSpc>
            </a:pPr>
            <a:endParaRPr lang="en-US" sz="1600" b="1">
              <a:solidFill>
                <a:srgbClr val="339966"/>
              </a:solidFill>
            </a:endParaRPr>
          </a:p>
          <a:p>
            <a:pPr algn="r" eaLnBrk="0" hangingPunct="0">
              <a:lnSpc>
                <a:spcPct val="90000"/>
              </a:lnSpc>
            </a:pPr>
            <a:r>
              <a:rPr lang="en-US" sz="1400" b="1"/>
              <a:t>Associate Professor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400" b="1"/>
              <a:t>Civil and Environmental Engineering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400" b="1"/>
              <a:t>437 Snell Engineering Center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400" b="1"/>
              <a:t>Northeastern University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400" b="1"/>
              <a:t>360 Huntington Ave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400" b="1"/>
              <a:t>Boston, MA 02115</a:t>
            </a:r>
          </a:p>
        </p:txBody>
      </p:sp>
      <p:sp>
        <p:nvSpPr>
          <p:cNvPr id="40963" name="TextBox 7"/>
          <p:cNvSpPr txBox="1">
            <a:spLocks noChangeArrowheads="1"/>
          </p:cNvSpPr>
          <p:nvPr/>
        </p:nvSpPr>
        <p:spPr bwMode="auto">
          <a:xfrm>
            <a:off x="693738" y="5056188"/>
            <a:ext cx="68754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cs typeface="Arial" charset="0"/>
              </a:rPr>
              <a:t>Contributors acknowledged on websites:</a:t>
            </a:r>
          </a:p>
          <a:p>
            <a:endParaRPr lang="en-US" sz="400">
              <a:cs typeface="Arial" charset="0"/>
            </a:endParaRPr>
          </a:p>
          <a:p>
            <a:r>
              <a:rPr lang="en-US"/>
              <a:t> NSF “Expeditions in Computing” on climate data mining:</a:t>
            </a:r>
          </a:p>
          <a:p>
            <a:r>
              <a:rPr lang="en-US"/>
              <a:t> </a:t>
            </a:r>
            <a:r>
              <a:rPr lang="en-US">
                <a:hlinkClick r:id="rId2"/>
              </a:rPr>
              <a:t>http://climatechange.cs.umn.edu/</a:t>
            </a:r>
            <a:r>
              <a:rPr lang="en-US"/>
              <a:t> </a:t>
            </a:r>
          </a:p>
          <a:p>
            <a:endParaRPr lang="en-US" sz="400">
              <a:cs typeface="Arial" charset="0"/>
              <a:sym typeface="Wingdings" pitchFamily="2" charset="2"/>
            </a:endParaRPr>
          </a:p>
          <a:p>
            <a:endParaRPr lang="en-US" sz="400">
              <a:cs typeface="Arial" charset="0"/>
              <a:sym typeface="Wingdings" pitchFamily="2" charset="2"/>
            </a:endParaRPr>
          </a:p>
          <a:p>
            <a:r>
              <a:rPr lang="en-US">
                <a:cs typeface="Arial" charset="0"/>
                <a:sym typeface="Wingdings" pitchFamily="2" charset="2"/>
              </a:rPr>
              <a:t> Northeastern</a:t>
            </a:r>
            <a:r>
              <a:rPr lang="en-US">
                <a:cs typeface="Arial" charset="0"/>
              </a:rPr>
              <a:t> “Climate Extremes and Water Sustainability” Lab:</a:t>
            </a:r>
          </a:p>
          <a:p>
            <a:r>
              <a:rPr lang="en-US">
                <a:cs typeface="Arial" charset="0"/>
              </a:rPr>
              <a:t> </a:t>
            </a:r>
            <a:r>
              <a:rPr lang="en-US">
                <a:cs typeface="Arial" charset="0"/>
                <a:hlinkClick r:id="rId3"/>
              </a:rPr>
              <a:t>http://www.northeastern.edu/sds/CEWS</a:t>
            </a:r>
            <a:r>
              <a:rPr lang="en-US">
                <a:cs typeface="Arial" charset="0"/>
              </a:rPr>
              <a:t> </a:t>
            </a:r>
            <a:endParaRPr lang="en-US">
              <a:cs typeface="Arial" charset="0"/>
              <a:sym typeface="Wingdings" pitchFamily="2" charset="2"/>
            </a:endParaRP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 r="48576"/>
          <a:stretch>
            <a:fillRect/>
          </a:stretch>
        </p:blipFill>
        <p:spPr bwMode="auto">
          <a:xfrm>
            <a:off x="68263" y="1712913"/>
            <a:ext cx="4586287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053013" y="3959225"/>
            <a:ext cx="3532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2000">
                <a:solidFill>
                  <a:srgbClr val="339966"/>
                </a:solidFill>
                <a:latin typeface="Arial Black" pitchFamily="34" charset="0"/>
              </a:rPr>
              <a:t>a.ganguly@neu.edu</a:t>
            </a:r>
            <a:endParaRPr lang="en-US" sz="1600" b="1">
              <a:solidFill>
                <a:srgbClr val="339966"/>
              </a:solidFill>
            </a:endParaRPr>
          </a:p>
        </p:txBody>
      </p:sp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5911850" y="4449763"/>
            <a:ext cx="3141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b="1">
                <a:solidFill>
                  <a:srgbClr val="7030A0"/>
                </a:solidFill>
                <a:cs typeface="Arial" charset="0"/>
              </a:rPr>
              <a:t>Till recently at the Oak Ridge National Laboratory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ChangeArrowheads="1"/>
          </p:cNvSpPr>
          <p:nvPr/>
        </p:nvSpPr>
        <p:spPr bwMode="auto">
          <a:xfrm>
            <a:off x="0" y="0"/>
            <a:ext cx="91440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00673E"/>
                </a:solidFill>
                <a:latin typeface="Arial Black" pitchFamily="34" charset="0"/>
              </a:rPr>
              <a:t>Despite knowledge gaps or intrinsic uncertainty informing preparedness and policy is critical</a:t>
            </a:r>
          </a:p>
        </p:txBody>
      </p:sp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8032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3303588" y="2722563"/>
            <a:ext cx="7731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 i="1"/>
              <a:t>Nature Blogs</a:t>
            </a:r>
          </a:p>
        </p:txBody>
      </p:sp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4010025" y="1162050"/>
            <a:ext cx="3024188" cy="163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None/>
            </a:pPr>
            <a:r>
              <a:rPr lang="en-US" sz="1400" b="1" u="sng">
                <a:solidFill>
                  <a:srgbClr val="000000"/>
                </a:solidFill>
              </a:rPr>
              <a:t>Four negotiation areas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1400" b="1">
                <a:solidFill>
                  <a:srgbClr val="000000"/>
                </a:solidFill>
              </a:rPr>
              <a:t>Water and food resources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1400" b="1">
                <a:solidFill>
                  <a:srgbClr val="000000"/>
                </a:solidFill>
              </a:rPr>
              <a:t>Hazards &amp; humanitarian aid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1400" b="1">
                <a:solidFill>
                  <a:srgbClr val="000000"/>
                </a:solidFill>
              </a:rPr>
              <a:t>Migration &amp; population shifts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1400" b="1">
                <a:solidFill>
                  <a:srgbClr val="000000"/>
                </a:solidFill>
              </a:rPr>
              <a:t>Reduction of GHG emissions</a:t>
            </a:r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3556000" y="771525"/>
            <a:ext cx="451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996633"/>
                </a:solidFill>
              </a:rPr>
              <a:t>An International Climate Change War Game </a:t>
            </a:r>
          </a:p>
        </p:txBody>
      </p:sp>
      <p:pic>
        <p:nvPicPr>
          <p:cNvPr id="54278" name="Picture 7"/>
          <p:cNvPicPr>
            <a:picLocks noChangeAspect="1" noChangeArrowheads="1"/>
          </p:cNvPicPr>
          <p:nvPr/>
        </p:nvPicPr>
        <p:blipFill>
          <a:blip r:embed="rId3"/>
          <a:srcRect l="5841" t="28311" r="35965" b="61887"/>
          <a:stretch>
            <a:fillRect/>
          </a:stretch>
        </p:blipFill>
        <p:spPr bwMode="auto">
          <a:xfrm>
            <a:off x="4016375" y="2995613"/>
            <a:ext cx="449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8"/>
          <p:cNvPicPr>
            <a:picLocks noChangeAspect="1" noChangeArrowheads="1"/>
          </p:cNvPicPr>
          <p:nvPr/>
        </p:nvPicPr>
        <p:blipFill>
          <a:blip r:embed="rId4"/>
          <a:srcRect r="50000"/>
          <a:stretch>
            <a:fillRect/>
          </a:stretch>
        </p:blipFill>
        <p:spPr bwMode="auto">
          <a:xfrm>
            <a:off x="7051675" y="2954338"/>
            <a:ext cx="141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146050" y="3648075"/>
            <a:ext cx="2492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The so-called “</a:t>
            </a:r>
            <a:r>
              <a:rPr lang="en-US" sz="1200" b="1">
                <a:solidFill>
                  <a:srgbClr val="CC0000"/>
                </a:solidFill>
              </a:rPr>
              <a:t>Angry Red Chart</a:t>
            </a:r>
            <a:r>
              <a:rPr lang="en-US" sz="1200"/>
              <a:t>” </a:t>
            </a:r>
          </a:p>
        </p:txBody>
      </p:sp>
      <p:sp>
        <p:nvSpPr>
          <p:cNvPr id="54281" name="Text Box 4"/>
          <p:cNvSpPr txBox="1">
            <a:spLocks noChangeArrowheads="1"/>
          </p:cNvSpPr>
          <p:nvPr/>
        </p:nvSpPr>
        <p:spPr bwMode="auto">
          <a:xfrm>
            <a:off x="7467600" y="1160463"/>
            <a:ext cx="1417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33CC"/>
                </a:solidFill>
              </a:rPr>
              <a:t>Informing policy</a:t>
            </a:r>
          </a:p>
        </p:txBody>
      </p:sp>
      <p:pic>
        <p:nvPicPr>
          <p:cNvPr id="54282" name="Picture 1030" descr="Click to view the QDR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2350" y="4022725"/>
            <a:ext cx="2041525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4"/>
          <p:cNvSpPr txBox="1">
            <a:spLocks noChangeArrowheads="1"/>
          </p:cNvSpPr>
          <p:nvPr/>
        </p:nvSpPr>
        <p:spPr bwMode="auto">
          <a:xfrm>
            <a:off x="0" y="3965575"/>
            <a:ext cx="1884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</a:rPr>
              <a:t>Informing preparedness</a:t>
            </a:r>
          </a:p>
        </p:txBody>
      </p:sp>
      <p:pic>
        <p:nvPicPr>
          <p:cNvPr id="54284" name="Picture 13" descr="spi_a1fi"/>
          <p:cNvPicPr>
            <a:picLocks noChangeAspect="1" noChangeArrowheads="1"/>
          </p:cNvPicPr>
          <p:nvPr/>
        </p:nvPicPr>
        <p:blipFill>
          <a:blip r:embed="rId7"/>
          <a:srcRect l="4800" t="5556" r="5600"/>
          <a:stretch>
            <a:fillRect/>
          </a:stretch>
        </p:blipFill>
        <p:spPr bwMode="auto">
          <a:xfrm>
            <a:off x="131763" y="4722813"/>
            <a:ext cx="20828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5" name="Text Box 9"/>
          <p:cNvSpPr txBox="1">
            <a:spLocks noChangeArrowheads="1"/>
          </p:cNvSpPr>
          <p:nvPr/>
        </p:nvSpPr>
        <p:spPr bwMode="auto">
          <a:xfrm>
            <a:off x="180975" y="6557963"/>
            <a:ext cx="1743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Drought Index: 2100 (BAU)</a:t>
            </a:r>
          </a:p>
        </p:txBody>
      </p:sp>
      <p:sp>
        <p:nvSpPr>
          <p:cNvPr id="54286" name="Text Box 1031"/>
          <p:cNvSpPr txBox="1">
            <a:spLocks noChangeArrowheads="1"/>
          </p:cNvSpPr>
          <p:nvPr/>
        </p:nvSpPr>
        <p:spPr bwMode="auto">
          <a:xfrm>
            <a:off x="4614863" y="4316413"/>
            <a:ext cx="39131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None/>
            </a:pPr>
            <a:r>
              <a:rPr lang="en-US" sz="1600" b="1">
                <a:solidFill>
                  <a:srgbClr val="996600"/>
                </a:solidFill>
                <a:cs typeface="Arial" charset="0"/>
              </a:rPr>
              <a:t>Assessment of Regional Threat</a:t>
            </a:r>
          </a:p>
          <a:p>
            <a:pPr eaLnBrk="0" hangingPunct="0">
              <a:lnSpc>
                <a:spcPct val="7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None/>
            </a:pPr>
            <a:r>
              <a:rPr lang="en-US" sz="1600" b="1">
                <a:solidFill>
                  <a:srgbClr val="996600"/>
                </a:solidFill>
                <a:cs typeface="Arial" charset="0"/>
              </a:rPr>
              <a:t>Assessments of Preparedness Levels</a:t>
            </a:r>
          </a:p>
        </p:txBody>
      </p:sp>
      <p:sp>
        <p:nvSpPr>
          <p:cNvPr id="54287" name="Text Box 9"/>
          <p:cNvSpPr txBox="1">
            <a:spLocks noChangeArrowheads="1"/>
          </p:cNvSpPr>
          <p:nvPr/>
        </p:nvSpPr>
        <p:spPr bwMode="auto">
          <a:xfrm>
            <a:off x="5130800" y="6211888"/>
            <a:ext cx="3859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 i="1"/>
              <a:t>FY08 National Defense Authorization Act: Sec. 951</a:t>
            </a:r>
          </a:p>
        </p:txBody>
      </p:sp>
      <p:pic>
        <p:nvPicPr>
          <p:cNvPr id="54288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72363" y="2000250"/>
            <a:ext cx="13843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9" name="Picture 21"/>
          <p:cNvPicPr>
            <a:picLocks noChangeAspect="1" noChangeArrowheads="1"/>
          </p:cNvPicPr>
          <p:nvPr/>
        </p:nvPicPr>
        <p:blipFill>
          <a:blip r:embed="rId9"/>
          <a:srcRect l="12611" t="36555" r="15834" b="39055"/>
          <a:stretch>
            <a:fillRect/>
          </a:stretch>
        </p:blipFill>
        <p:spPr bwMode="auto">
          <a:xfrm>
            <a:off x="8035925" y="2513013"/>
            <a:ext cx="81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0" name="Text Box 1031"/>
          <p:cNvSpPr txBox="1">
            <a:spLocks noChangeArrowheads="1"/>
          </p:cNvSpPr>
          <p:nvPr/>
        </p:nvSpPr>
        <p:spPr bwMode="auto">
          <a:xfrm>
            <a:off x="4519613" y="5143500"/>
            <a:ext cx="44513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None/>
            </a:pPr>
            <a:r>
              <a:rPr lang="en-US" sz="1400" b="1" i="1">
                <a:solidFill>
                  <a:schemeClr val="tx2"/>
                </a:solidFill>
                <a:cs typeface="Arial" charset="0"/>
              </a:rPr>
              <a:t>“…examine the capabilities of the armed forces to respond to the consequences of climate change, in particular, preparedness for natural disasters from extreme weather events … inside the United States and overseas”</a:t>
            </a:r>
            <a:endParaRPr lang="en-US" sz="140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3500"/>
            <a:ext cx="9144000" cy="760413"/>
          </a:xfrm>
        </p:spPr>
        <p:txBody>
          <a:bodyPr/>
          <a:lstStyle/>
          <a:p>
            <a:r>
              <a:rPr lang="en-US" sz="2600" smtClean="0"/>
              <a:t>Computational data sciences can improve science understanding and enhance predictions</a:t>
            </a:r>
          </a:p>
        </p:txBody>
      </p:sp>
      <p:sp>
        <p:nvSpPr>
          <p:cNvPr id="55298" name="Rectangle 7"/>
          <p:cNvSpPr>
            <a:spLocks noChangeArrowheads="1"/>
          </p:cNvSpPr>
          <p:nvPr/>
        </p:nvSpPr>
        <p:spPr bwMode="auto">
          <a:xfrm>
            <a:off x="0" y="3603625"/>
            <a:ext cx="914400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6400800"/>
            <a:ext cx="4264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solidFill>
                  <a:schemeClr val="hlink"/>
                </a:solidFill>
              </a:rPr>
              <a:t>Steinhaeiser et al. 2011: SADM and Climate Dynamics</a:t>
            </a:r>
          </a:p>
        </p:txBody>
      </p:sp>
      <p:pic>
        <p:nvPicPr>
          <p:cNvPr id="55300" name="Picture 7" descr="fig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904875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3"/>
          <p:cNvSpPr>
            <a:spLocks noChangeArrowheads="1"/>
          </p:cNvSpPr>
          <p:nvPr/>
        </p:nvSpPr>
        <p:spPr bwMode="auto">
          <a:xfrm>
            <a:off x="5588000" y="1543050"/>
            <a:ext cx="34258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None/>
            </a:pPr>
            <a:r>
              <a:rPr lang="en-US" sz="2000" b="1">
                <a:solidFill>
                  <a:schemeClr val="tx2"/>
                </a:solidFill>
              </a:rPr>
              <a:t>Unified framework for descriptive and predictive analysis</a:t>
            </a:r>
          </a:p>
        </p:txBody>
      </p:sp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5473700" y="2801938"/>
            <a:ext cx="363061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2000" b="1">
                <a:solidFill>
                  <a:srgbClr val="000000"/>
                </a:solidFill>
              </a:rPr>
              <a:t>New insights into complex multivariate dependence patterns in space and time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endParaRPr lang="en-US" sz="900" b="1">
              <a:solidFill>
                <a:srgbClr val="000000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2000" b="1">
                <a:solidFill>
                  <a:srgbClr val="000000"/>
                </a:solidFill>
              </a:rPr>
              <a:t>Improvements in regional predictions with possibility of enhancing model projections</a:t>
            </a:r>
            <a:endParaRPr 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ContUSA_worstcaseWA_2100"/>
          <p:cNvPicPr>
            <a:picLocks noChangeAspect="1" noChangeArrowheads="1"/>
          </p:cNvPicPr>
          <p:nvPr/>
        </p:nvPicPr>
        <p:blipFill>
          <a:blip r:embed="rId2"/>
          <a:srcRect t="20416" b="12222"/>
          <a:stretch>
            <a:fillRect/>
          </a:stretch>
        </p:blipFill>
        <p:spPr bwMode="auto">
          <a:xfrm>
            <a:off x="55563" y="1068388"/>
            <a:ext cx="904716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0" y="127000"/>
            <a:ext cx="91440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00673E"/>
                </a:solidFill>
                <a:latin typeface="Arial Black" pitchFamily="34" charset="0"/>
                <a:ea typeface="ＭＳ Ｐゴシック"/>
                <a:cs typeface="ＭＳ Ｐゴシック"/>
              </a:rPr>
              <a:t>Climate physics uncertainties may not dominate  in studies of impacts, adaptation, vulnerability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 idx="4294967295"/>
          </p:nvPr>
        </p:nvSpPr>
        <p:spPr>
          <a:xfrm>
            <a:off x="101600" y="82550"/>
            <a:ext cx="8986838" cy="936625"/>
          </a:xfrm>
        </p:spPr>
        <p:txBody>
          <a:bodyPr lIns="90488" tIns="44450" rIns="90488" bIns="44450" anchor="b"/>
          <a:lstStyle/>
          <a:p>
            <a:r>
              <a:rPr lang="en-US" sz="2300" smtClean="0"/>
              <a:t>Decision support and policy needs assessment versus climate model and process diagnostics suggest:</a:t>
            </a:r>
            <a:br>
              <a:rPr lang="en-US" sz="2300" smtClean="0"/>
            </a:br>
            <a:r>
              <a:rPr lang="en-US" sz="400" smtClean="0"/>
              <a:t/>
            </a:r>
            <a:br>
              <a:rPr lang="en-US" sz="400" smtClean="0"/>
            </a:br>
            <a:r>
              <a:rPr lang="en-US" sz="2300" smtClean="0">
                <a:solidFill>
                  <a:srgbClr val="CC3300"/>
                </a:solidFill>
              </a:rPr>
              <a:t>Physics-based Models are Essential but Not Adequate</a:t>
            </a: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168275" y="2074863"/>
            <a:ext cx="4743450" cy="739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008986"/>
                </a:solidFill>
                <a:latin typeface="+mj-lt"/>
              </a:rPr>
              <a:t>“The sad truth of climate science is that the most crucial information is the least reliable”  </a:t>
            </a:r>
            <a:r>
              <a:rPr lang="en-US" sz="1400" dirty="0">
                <a:latin typeface="+mj-lt"/>
              </a:rPr>
              <a:t>(</a:t>
            </a:r>
            <a:r>
              <a:rPr lang="en-US" sz="1400" dirty="0" err="1">
                <a:latin typeface="+mj-lt"/>
              </a:rPr>
              <a:t>Schiermeir</a:t>
            </a:r>
            <a:r>
              <a:rPr lang="en-US" sz="1400" dirty="0">
                <a:latin typeface="+mj-lt"/>
              </a:rPr>
              <a:t>, Nature, 2010)</a:t>
            </a:r>
          </a:p>
        </p:txBody>
      </p:sp>
      <p:grpSp>
        <p:nvGrpSpPr>
          <p:cNvPr id="57347" name="Group 18"/>
          <p:cNvGrpSpPr>
            <a:grpSpLocks/>
          </p:cNvGrpSpPr>
          <p:nvPr/>
        </p:nvGrpSpPr>
        <p:grpSpPr bwMode="auto">
          <a:xfrm>
            <a:off x="5056188" y="2047875"/>
            <a:ext cx="3921125" cy="3176588"/>
            <a:chOff x="5562600" y="2057400"/>
            <a:chExt cx="3352800" cy="3209117"/>
          </a:xfrm>
        </p:grpSpPr>
        <p:pic>
          <p:nvPicPr>
            <p:cNvPr id="57353" name="Picture 14"/>
            <p:cNvPicPr>
              <a:picLocks noChangeAspect="1" noChangeArrowheads="1"/>
            </p:cNvPicPr>
            <p:nvPr/>
          </p:nvPicPr>
          <p:blipFill>
            <a:blip r:embed="rId2"/>
            <a:srcRect t="33333"/>
            <a:stretch>
              <a:fillRect/>
            </a:stretch>
          </p:blipFill>
          <p:spPr bwMode="auto">
            <a:xfrm>
              <a:off x="5567556" y="2401668"/>
              <a:ext cx="3347844" cy="2246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1" name="Text Box 10"/>
            <p:cNvSpPr txBox="1">
              <a:spLocks noChangeArrowheads="1"/>
            </p:cNvSpPr>
            <p:nvPr/>
          </p:nvSpPr>
          <p:spPr bwMode="auto">
            <a:xfrm>
              <a:off x="5638615" y="4572090"/>
              <a:ext cx="3276785" cy="694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chemeClr val="accent4"/>
                  </a:solidFill>
                  <a:latin typeface="+mj-lt"/>
                </a:rPr>
                <a:t>Regional hydrology (“P–E” changes in 2030s) exhibits large variations among major IPCC model projections </a:t>
              </a:r>
            </a:p>
          </p:txBody>
        </p:sp>
        <p:sp>
          <p:nvSpPr>
            <p:cNvPr id="24583" name="Text Box 11"/>
            <p:cNvSpPr txBox="1">
              <a:spLocks noChangeArrowheads="1"/>
            </p:cNvSpPr>
            <p:nvPr/>
          </p:nvSpPr>
          <p:spPr bwMode="auto">
            <a:xfrm>
              <a:off x="5562600" y="2057400"/>
              <a:ext cx="2968653" cy="29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latin typeface="+mj-lt"/>
                </a:rPr>
                <a:t>Disagreement between IPCC models</a:t>
              </a:r>
              <a:endParaRPr lang="en-US" sz="1300" b="1" i="1" dirty="0">
                <a:latin typeface="+mj-lt"/>
              </a:endParaRPr>
            </a:p>
          </p:txBody>
        </p:sp>
      </p:grpSp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1357313" y="1127125"/>
            <a:ext cx="6389687" cy="755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latin typeface="Tahoma" pitchFamily="34" charset="0"/>
              </a:rPr>
              <a:t>Even next-generation climate models are not expected: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Tahoma" pitchFamily="34" charset="0"/>
              </a:rPr>
              <a:t> to keep pace with the urgency of requirements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Tahoma" pitchFamily="34" charset="0"/>
              </a:rPr>
              <a:t> to adequately address critical gaps (cloud physics and teleconnections)</a:t>
            </a:r>
          </a:p>
        </p:txBody>
      </p:sp>
      <p:sp>
        <p:nvSpPr>
          <p:cNvPr id="57349" name="Content Placeholder 3"/>
          <p:cNvSpPr>
            <a:spLocks noGrp="1"/>
          </p:cNvSpPr>
          <p:nvPr>
            <p:ph sz="half" idx="4294967295"/>
          </p:nvPr>
        </p:nvSpPr>
        <p:spPr>
          <a:xfrm>
            <a:off x="663575" y="2895600"/>
            <a:ext cx="3706813" cy="2506663"/>
          </a:xfrm>
        </p:spPr>
        <p:txBody>
          <a:bodyPr lIns="90488" tIns="44450" rIns="90488" bIns="44450"/>
          <a:lstStyle/>
          <a:p>
            <a:pPr marL="292100" indent="-292100"/>
            <a:r>
              <a:rPr lang="en-US" sz="1400" smtClean="0">
                <a:solidFill>
                  <a:srgbClr val="5F5F5F"/>
                </a:solidFill>
                <a:latin typeface="Tahoma" pitchFamily="34" charset="0"/>
              </a:rPr>
              <a:t>Models make relatively reliable predictions at global scale for ancillary variables:</a:t>
            </a:r>
          </a:p>
          <a:p>
            <a:pPr marL="800100" lvl="1" indent="-342900">
              <a:buFont typeface="Arial" charset="0"/>
              <a:buNone/>
            </a:pPr>
            <a:r>
              <a:rPr lang="en-US" sz="1200" smtClean="0">
                <a:solidFill>
                  <a:srgbClr val="969696"/>
                </a:solidFill>
                <a:latin typeface="Tahoma" pitchFamily="34" charset="0"/>
              </a:rPr>
              <a:t>Sea Surface Temperature (SST); Atmosphere temperature/humidity profiles over land; Wind speed</a:t>
            </a:r>
          </a:p>
          <a:p>
            <a:pPr marL="292100" indent="-292100"/>
            <a:r>
              <a:rPr lang="en-US" sz="1400" smtClean="0">
                <a:solidFill>
                  <a:srgbClr val="5F5F5F"/>
                </a:solidFill>
                <a:latin typeface="Tahoma" pitchFamily="34" charset="0"/>
              </a:rPr>
              <a:t>They provide least reliable predictions for variables that are crucial for impact assessment:</a:t>
            </a:r>
          </a:p>
          <a:p>
            <a:pPr marL="800100" lvl="1" indent="-342900"/>
            <a:r>
              <a:rPr lang="en-US" sz="1200" smtClean="0">
                <a:solidFill>
                  <a:srgbClr val="969696"/>
                </a:solidFill>
                <a:latin typeface="Tahoma" pitchFamily="34" charset="0"/>
              </a:rPr>
              <a:t>Regional precipitation and extremes; Hurricane intensity and frequency; Droughts and floods</a:t>
            </a:r>
          </a:p>
        </p:txBody>
      </p:sp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6270625" y="5641975"/>
            <a:ext cx="2590800" cy="1095375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5F5F5F"/>
                </a:solidFill>
                <a:latin typeface="Tahoma" pitchFamily="34" charset="0"/>
              </a:rPr>
              <a:t>We need a systematic approach to semi-automatic data-driven model inference.</a:t>
            </a:r>
          </a:p>
        </p:txBody>
      </p:sp>
      <p:sp>
        <p:nvSpPr>
          <p:cNvPr id="57351" name="Content Placeholder 3"/>
          <p:cNvSpPr>
            <a:spLocks noGrp="1"/>
          </p:cNvSpPr>
          <p:nvPr>
            <p:ph sz="half" idx="4294967295"/>
          </p:nvPr>
        </p:nvSpPr>
        <p:spPr>
          <a:xfrm>
            <a:off x="233363" y="5595938"/>
            <a:ext cx="5559425" cy="1162050"/>
          </a:xfrm>
          <a:solidFill>
            <a:srgbClr val="FFFFCC">
              <a:alpha val="81175"/>
            </a:srgbClr>
          </a:solidFill>
          <a:ln w="25400">
            <a:solidFill>
              <a:srgbClr val="10333C"/>
            </a:solidFill>
          </a:ln>
        </p:spPr>
        <p:txBody>
          <a:bodyPr lIns="90488" tIns="44450" rIns="90488" bIns="44450"/>
          <a:lstStyle/>
          <a:p>
            <a:pPr marL="292100" indent="-292100">
              <a:buFont typeface="Symbol" pitchFamily="18" charset="2"/>
              <a:buNone/>
            </a:pPr>
            <a:r>
              <a:rPr lang="en-US" sz="1600" b="0" smtClean="0">
                <a:solidFill>
                  <a:schemeClr val="accent1"/>
                </a:solidFill>
                <a:latin typeface="Tahoma" pitchFamily="34" charset="0"/>
              </a:rPr>
              <a:t>Hypothesis-driven “manual” conceptual models</a:t>
            </a:r>
          </a:p>
          <a:p>
            <a:pPr marL="292100" indent="-292100"/>
            <a:r>
              <a:rPr lang="en-US" sz="140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Hurricane models (Emanuel et al, BAMS, 2008)</a:t>
            </a:r>
            <a:endParaRPr lang="en-US" sz="3600" smtClean="0">
              <a:solidFill>
                <a:schemeClr val="accent1"/>
              </a:solidFill>
              <a:latin typeface="Tahoma" pitchFamily="34" charset="0"/>
              <a:cs typeface="Tahoma" pitchFamily="34" charset="0"/>
            </a:endParaRPr>
          </a:p>
          <a:p>
            <a:pPr marL="292100" indent="-292100"/>
            <a:r>
              <a:rPr lang="en-US" sz="140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Regional-scale precipitation extremes (O’Gorman &amp;Schneider, PNAS, 2008; Sugiyama et al, PNAS, 2010)</a:t>
            </a:r>
            <a:endParaRPr lang="en-US" sz="1600" b="0" smtClean="0">
              <a:solidFill>
                <a:schemeClr val="accent1"/>
              </a:solidFill>
              <a:latin typeface="Tahoma" pitchFamily="34" charset="0"/>
            </a:endParaRPr>
          </a:p>
        </p:txBody>
      </p:sp>
      <p:sp>
        <p:nvSpPr>
          <p:cNvPr id="57352" name="Text Box 13"/>
          <p:cNvSpPr txBox="1">
            <a:spLocks noChangeArrowheads="1"/>
          </p:cNvSpPr>
          <p:nvPr/>
        </p:nvSpPr>
        <p:spPr bwMode="auto">
          <a:xfrm>
            <a:off x="5297488" y="5176838"/>
            <a:ext cx="3405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solidFill>
                  <a:schemeClr val="hlink"/>
                </a:solidFill>
              </a:rPr>
              <a:t>Figure courtesy: Ganguly et al. (in revision)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4300" y="136525"/>
            <a:ext cx="8870950" cy="655161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5400" b="1" i="1" smtClean="0">
                <a:solidFill>
                  <a:schemeClr val="tx1"/>
                </a:solidFill>
              </a:rPr>
              <a:t>Can </a:t>
            </a:r>
            <a:r>
              <a:rPr lang="en-US" sz="5400" b="1" i="1" smtClean="0">
                <a:solidFill>
                  <a:srgbClr val="000099"/>
                </a:solidFill>
              </a:rPr>
              <a:t>machine learning</a:t>
            </a:r>
            <a:r>
              <a:rPr lang="en-US" sz="5400" b="1" i="1" smtClean="0">
                <a:solidFill>
                  <a:schemeClr val="tx1"/>
                </a:solidFill>
              </a:rPr>
              <a:t> help </a:t>
            </a:r>
            <a:r>
              <a:rPr lang="en-US" sz="5400" b="1" i="1" smtClean="0">
                <a:solidFill>
                  <a:srgbClr val="000099"/>
                </a:solidFill>
              </a:rPr>
              <a:t>translate</a:t>
            </a:r>
            <a:r>
              <a:rPr lang="en-US" sz="5400" b="1" i="1" smtClean="0">
                <a:solidFill>
                  <a:schemeClr val="tx1"/>
                </a:solidFill>
              </a:rPr>
              <a:t> the </a:t>
            </a:r>
            <a:r>
              <a:rPr lang="en-US" sz="5400" b="1" i="1" smtClean="0">
                <a:solidFill>
                  <a:srgbClr val="000099"/>
                </a:solidFill>
              </a:rPr>
              <a:t>science</a:t>
            </a:r>
            <a:r>
              <a:rPr lang="en-US" sz="5400" b="1" i="1" smtClean="0">
                <a:solidFill>
                  <a:schemeClr val="tx1"/>
                </a:solidFill>
              </a:rPr>
              <a:t> of climate change to information relevant for preparedness and </a:t>
            </a:r>
            <a:r>
              <a:rPr lang="en-US" sz="5400" b="1" i="1" smtClean="0">
                <a:solidFill>
                  <a:srgbClr val="000099"/>
                </a:solidFill>
              </a:rPr>
              <a:t>policy</a:t>
            </a:r>
            <a:r>
              <a:rPr lang="en-US" sz="5400" b="1" i="1" smtClean="0">
                <a:solidFill>
                  <a:schemeClr val="tx1"/>
                </a:solidFill>
              </a:rPr>
              <a:t>?</a:t>
            </a:r>
            <a:endParaRPr lang="en-US" sz="5400" i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1450" y="276225"/>
            <a:ext cx="6467475" cy="742950"/>
          </a:xfrm>
        </p:spPr>
        <p:txBody>
          <a:bodyPr/>
          <a:lstStyle/>
          <a:p>
            <a:pPr eaLnBrk="1" hangingPunct="1"/>
            <a:r>
              <a:rPr lang="en-US" smtClean="0"/>
              <a:t>Climate Models: </a:t>
            </a:r>
            <a:br>
              <a:rPr lang="en-US" smtClean="0"/>
            </a:br>
            <a:r>
              <a:rPr lang="en-US" smtClean="0"/>
              <a:t>Necessary but not Sufficient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" y="1457325"/>
            <a:ext cx="8229600" cy="4438650"/>
          </a:xfrm>
        </p:spPr>
        <p:txBody>
          <a:bodyPr/>
          <a:lstStyle/>
          <a:p>
            <a:pPr eaLnBrk="1" hangingPunct="1"/>
            <a:r>
              <a:rPr lang="en-US" smtClean="0"/>
              <a:t>IPCC AR4 Suite of Models</a:t>
            </a:r>
          </a:p>
          <a:p>
            <a:pPr lvl="1" eaLnBrk="1" hangingPunct="1"/>
            <a:r>
              <a:rPr lang="en-US" b="0" smtClean="0"/>
              <a:t>Global and century scale projections &amp; attributions </a:t>
            </a:r>
          </a:p>
          <a:p>
            <a:pPr lvl="1" eaLnBrk="1" hangingPunct="1"/>
            <a:r>
              <a:rPr lang="en-US" b="0" smtClean="0"/>
              <a:t>Regional and decadal projections not adequate</a:t>
            </a:r>
          </a:p>
          <a:p>
            <a:pPr lvl="1" eaLnBrk="1" hangingPunct="1"/>
            <a:r>
              <a:rPr lang="en-US" b="0" smtClean="0"/>
              <a:t>Extreme events not accurately projected</a:t>
            </a:r>
          </a:p>
          <a:p>
            <a:pPr eaLnBrk="1" hangingPunct="1"/>
            <a:endParaRPr lang="en-US" sz="1600" smtClean="0"/>
          </a:p>
          <a:p>
            <a:pPr eaLnBrk="1" hangingPunct="1"/>
            <a:r>
              <a:rPr lang="en-US" smtClean="0"/>
              <a:t>Next-Generation: AR5 and Beyond</a:t>
            </a:r>
            <a:endParaRPr lang="en-US" i="1" smtClean="0">
              <a:solidFill>
                <a:schemeClr val="hlink"/>
              </a:solidFill>
            </a:endParaRPr>
          </a:p>
          <a:p>
            <a:pPr lvl="1" eaLnBrk="1" hangingPunct="1"/>
            <a:r>
              <a:rPr lang="en-US" b="0" smtClean="0"/>
              <a:t>More precise (space-time resolution)</a:t>
            </a:r>
          </a:p>
          <a:p>
            <a:pPr lvl="1" eaLnBrk="1" hangingPunct="1"/>
            <a:r>
              <a:rPr lang="en-US" b="0" smtClean="0"/>
              <a:t>Better resolved processes (e.g., mesoscale systems)</a:t>
            </a:r>
          </a:p>
          <a:p>
            <a:pPr lvl="1" eaLnBrk="1" hangingPunct="1"/>
            <a:r>
              <a:rPr lang="en-US" b="0" smtClean="0"/>
              <a:t>But, precision does not necessarily imply accuracy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3038" y="1538288"/>
            <a:ext cx="8667750" cy="4789487"/>
          </a:xfrm>
        </p:spPr>
        <p:txBody>
          <a:bodyPr/>
          <a:lstStyle/>
          <a:p>
            <a:pPr eaLnBrk="1" hangingPunct="1"/>
            <a:r>
              <a:rPr lang="en-US" smtClean="0"/>
              <a:t>Massive volumes of sensor-based observations</a:t>
            </a:r>
            <a:endParaRPr lang="en-US" i="1" smtClean="0">
              <a:solidFill>
                <a:schemeClr val="hlink"/>
              </a:solidFill>
            </a:endParaRPr>
          </a:p>
          <a:p>
            <a:pPr lvl="1" eaLnBrk="1" hangingPunct="1"/>
            <a:r>
              <a:rPr lang="en-US" b="0" smtClean="0"/>
              <a:t>Remote sensors: Satellites, Airplanes, Radar </a:t>
            </a:r>
          </a:p>
          <a:p>
            <a:pPr lvl="1" eaLnBrk="1" hangingPunct="1"/>
            <a:r>
              <a:rPr lang="en-US" b="0" smtClean="0"/>
              <a:t>In-situ sensors: DOE ARM, NEON, CUAHSI</a:t>
            </a:r>
          </a:p>
          <a:p>
            <a:pPr lvl="1" eaLnBrk="1" hangingPunct="1"/>
            <a:r>
              <a:rPr lang="en-US" b="0" smtClean="0"/>
              <a:t>Reanalysis: Merged multi-sensor data with model fit</a:t>
            </a:r>
          </a:p>
          <a:p>
            <a:pPr lvl="1" eaLnBrk="1" hangingPunct="1"/>
            <a:r>
              <a:rPr lang="en-US" b="0" smtClean="0"/>
              <a:t>Learn functional relations from observations? </a:t>
            </a:r>
          </a:p>
          <a:p>
            <a:pPr lvl="1" eaLnBrk="1" hangingPunct="1"/>
            <a:endParaRPr lang="en-US" sz="1400" b="0" smtClean="0"/>
          </a:p>
          <a:p>
            <a:pPr eaLnBrk="1" hangingPunct="1"/>
            <a:r>
              <a:rPr lang="en-US" smtClean="0"/>
              <a:t>Massive volumes of model simulations</a:t>
            </a:r>
            <a:endParaRPr lang="en-US" i="1" smtClean="0">
              <a:solidFill>
                <a:schemeClr val="hlink"/>
              </a:solidFill>
            </a:endParaRPr>
          </a:p>
          <a:p>
            <a:pPr lvl="1" eaLnBrk="1" hangingPunct="1"/>
            <a:r>
              <a:rPr lang="en-US" b="0" smtClean="0"/>
              <a:t>IPCC suite of models; SRES scenarios; Ensembles</a:t>
            </a:r>
          </a:p>
          <a:p>
            <a:pPr lvl="1" eaLnBrk="1" hangingPunct="1"/>
            <a:r>
              <a:rPr lang="en-US" b="0" smtClean="0"/>
              <a:t>1 run: 850 GB of compressed data; 1 month on Jaguar</a:t>
            </a:r>
          </a:p>
          <a:p>
            <a:pPr lvl="1" eaLnBrk="1" hangingPunct="1"/>
            <a:r>
              <a:rPr lang="en-US" b="0" smtClean="0"/>
              <a:t>Ancillary model outputs with value-added information?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66850" y="225425"/>
            <a:ext cx="6467475" cy="846138"/>
          </a:xfrm>
        </p:spPr>
        <p:txBody>
          <a:bodyPr/>
          <a:lstStyle/>
          <a:p>
            <a:pPr eaLnBrk="1" hangingPunct="1"/>
            <a:r>
              <a:rPr lang="en-US" smtClean="0"/>
              <a:t>Massive, Disparate Data: </a:t>
            </a:r>
            <a:br>
              <a:rPr lang="en-US" smtClean="0"/>
            </a:br>
            <a:r>
              <a:rPr lang="en-US" smtClean="0"/>
              <a:t>A Fact of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013" y="404813"/>
            <a:ext cx="8039100" cy="857250"/>
          </a:xfrm>
        </p:spPr>
        <p:txBody>
          <a:bodyPr/>
          <a:lstStyle/>
          <a:p>
            <a:pPr algn="ctr" eaLnBrk="1" hangingPunct="1"/>
            <a:r>
              <a:rPr lang="en-US" smtClean="0"/>
              <a:t>Geographical Data Mining or SSTDM:</a:t>
            </a:r>
            <a:br>
              <a:rPr lang="en-US" smtClean="0"/>
            </a:br>
            <a:r>
              <a:rPr lang="en-US" smtClean="0"/>
              <a:t>To the Rescue?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4938" y="1858963"/>
            <a:ext cx="8667750" cy="3789362"/>
          </a:xfrm>
        </p:spPr>
        <p:txBody>
          <a:bodyPr/>
          <a:lstStyle/>
          <a:p>
            <a:pPr eaLnBrk="1" hangingPunct="1"/>
            <a:r>
              <a:rPr lang="en-US" smtClean="0"/>
              <a:t>Massive data motivate mining</a:t>
            </a:r>
            <a:endParaRPr lang="en-US" i="1" smtClean="0">
              <a:solidFill>
                <a:schemeClr val="hlink"/>
              </a:solidFill>
            </a:endParaRPr>
          </a:p>
          <a:p>
            <a:pPr lvl="1" eaLnBrk="1" hangingPunct="1"/>
            <a:r>
              <a:rPr lang="en-US" b="0" smtClean="0"/>
              <a:t>Traditional KDD/DM assume IID processes</a:t>
            </a:r>
          </a:p>
          <a:p>
            <a:pPr lvl="1" eaLnBrk="1" hangingPunct="1"/>
            <a:r>
              <a:rPr lang="en-US" b="0" smtClean="0"/>
              <a:t>However, learning samples are not independent</a:t>
            </a:r>
          </a:p>
          <a:p>
            <a:pPr lvl="1" eaLnBrk="1" hangingPunct="1"/>
            <a:endParaRPr lang="en-US" b="0" smtClean="0"/>
          </a:p>
          <a:p>
            <a:pPr eaLnBrk="1" hangingPunct="1"/>
            <a:r>
              <a:rPr lang="en-US" smtClean="0"/>
              <a:t>Climate data are geographical / spatio-temporal</a:t>
            </a:r>
            <a:endParaRPr lang="en-US" i="1" smtClean="0">
              <a:solidFill>
                <a:schemeClr val="hlink"/>
              </a:solidFill>
            </a:endParaRPr>
          </a:p>
          <a:p>
            <a:pPr lvl="1" eaLnBrk="1" hangingPunct="1"/>
            <a:r>
              <a:rPr lang="en-US" b="0" smtClean="0"/>
              <a:t>First law of geography: Spatial / temporal correlation</a:t>
            </a:r>
          </a:p>
          <a:p>
            <a:pPr lvl="1" eaLnBrk="1" hangingPunct="1"/>
            <a:r>
              <a:rPr lang="en-US" b="0" smtClean="0"/>
              <a:t>Spatial and spatio-temporal data mining suggested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3350"/>
            <a:ext cx="8639175" cy="504825"/>
          </a:xfrm>
        </p:spPr>
        <p:txBody>
          <a:bodyPr/>
          <a:lstStyle/>
          <a:p>
            <a:pPr eaLnBrk="1" hangingPunct="1"/>
            <a:r>
              <a:rPr lang="en-US" smtClean="0"/>
              <a:t>Beyond SSTDM: Non-stationary patterns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825" y="717550"/>
            <a:ext cx="8896350" cy="1627188"/>
          </a:xfrm>
        </p:spPr>
        <p:txBody>
          <a:bodyPr/>
          <a:lstStyle/>
          <a:p>
            <a:pPr eaLnBrk="1" hangingPunct="1"/>
            <a:r>
              <a:rPr lang="en-US" smtClean="0"/>
              <a:t>Non-stationary environment</a:t>
            </a:r>
          </a:p>
          <a:p>
            <a:pPr lvl="1" eaLnBrk="1" hangingPunct="1"/>
            <a:r>
              <a:rPr lang="en-US" b="0" smtClean="0"/>
              <a:t>Predictive extrapolation may be misleading</a:t>
            </a:r>
          </a:p>
          <a:p>
            <a:pPr lvl="1" eaLnBrk="1" hangingPunct="1"/>
            <a:r>
              <a:rPr lang="en-US" b="0" smtClean="0"/>
              <a:t>Functional relations may change unless backed by physics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42875" y="2312988"/>
            <a:ext cx="44196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Rajagopalan, B., E. Cook, U. Lall, and B.K. Ray, 2000: </a:t>
            </a:r>
            <a:r>
              <a:rPr lang="en-US" i="1"/>
              <a:t>Spatiotemporal Variability of ENSO and SST Teleconnections to Summer Drought over the United States during the Twentieth Century</a:t>
            </a:r>
            <a:r>
              <a:rPr lang="en-US"/>
              <a:t>. </a:t>
            </a:r>
            <a:r>
              <a:rPr lang="en-US" b="1"/>
              <a:t>Journal of Climate</a:t>
            </a:r>
            <a:r>
              <a:rPr lang="en-US"/>
              <a:t>, 13, 4244–4255.</a:t>
            </a:r>
          </a:p>
        </p:txBody>
      </p:sp>
      <p:pic>
        <p:nvPicPr>
          <p:cNvPr id="65540" name="Picture 4" descr="i1520-0442-13-24-4244-f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525" y="4008438"/>
            <a:ext cx="4213225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4888" y="2381250"/>
            <a:ext cx="19716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ctangle 8"/>
          <p:cNvSpPr>
            <a:spLocks noChangeArrowheads="1"/>
          </p:cNvSpPr>
          <p:nvPr/>
        </p:nvSpPr>
        <p:spPr bwMode="auto">
          <a:xfrm>
            <a:off x="6819900" y="2819400"/>
            <a:ext cx="20764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Swanson, K.L., and A.A. Tsonis, 2009: </a:t>
            </a:r>
            <a:r>
              <a:rPr lang="en-US" i="1"/>
              <a:t>Has the climate recently shifted?</a:t>
            </a:r>
            <a:r>
              <a:rPr lang="en-US"/>
              <a:t> </a:t>
            </a:r>
            <a:r>
              <a:rPr lang="en-US" b="1"/>
              <a:t>Geophysical Research Letters</a:t>
            </a:r>
            <a:r>
              <a:rPr lang="en-US"/>
              <a:t>, 36 (6), April.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" y="123825"/>
            <a:ext cx="8096250" cy="504825"/>
          </a:xfrm>
        </p:spPr>
        <p:txBody>
          <a:bodyPr/>
          <a:lstStyle/>
          <a:p>
            <a:pPr eaLnBrk="1" hangingPunct="1"/>
            <a:r>
              <a:rPr lang="en-US" smtClean="0"/>
              <a:t>Beyond SSTDM: Complex dependence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825" y="769938"/>
            <a:ext cx="8896350" cy="2455862"/>
          </a:xfrm>
        </p:spPr>
        <p:txBody>
          <a:bodyPr/>
          <a:lstStyle/>
          <a:p>
            <a:pPr eaLnBrk="1" hangingPunct="1"/>
            <a:r>
              <a:rPr lang="en-US" smtClean="0"/>
              <a:t>Complex Dependence </a:t>
            </a:r>
          </a:p>
          <a:p>
            <a:pPr lvl="1" eaLnBrk="1" hangingPunct="1"/>
            <a:r>
              <a:rPr lang="en-US" b="0" smtClean="0"/>
              <a:t>Nonlinear processes, even chaotic synchronizations</a:t>
            </a:r>
          </a:p>
          <a:p>
            <a:pPr lvl="1" eaLnBrk="1" hangingPunct="1"/>
            <a:r>
              <a:rPr lang="en-US" b="0" smtClean="0"/>
              <a:t>Low-frequency, even 1/f, variability or noise</a:t>
            </a:r>
          </a:p>
          <a:p>
            <a:pPr lvl="1" eaLnBrk="1" hangingPunct="1"/>
            <a:r>
              <a:rPr lang="en-US" b="0" smtClean="0"/>
              <a:t>Long range spatial dependence: Teleconnections</a:t>
            </a:r>
          </a:p>
          <a:p>
            <a:pPr lvl="1" eaLnBrk="1" hangingPunct="1"/>
            <a:r>
              <a:rPr lang="en-US" b="0" smtClean="0"/>
              <a:t>Long-memory temporal processes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400050" y="3486150"/>
            <a:ext cx="26384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Hurrell, J.W., 1995: </a:t>
            </a:r>
            <a:r>
              <a:rPr lang="en-US" i="1"/>
              <a:t>Decadal trends in the North Atlantic Oscillation: Regional temperatures and precipitation</a:t>
            </a:r>
          </a:p>
          <a:p>
            <a:pPr eaLnBrk="0" hangingPunct="0"/>
            <a:r>
              <a:rPr lang="en-US" i="1"/>
              <a:t> </a:t>
            </a:r>
            <a:r>
              <a:rPr lang="en-US" b="1"/>
              <a:t>Science</a:t>
            </a:r>
            <a:r>
              <a:rPr lang="en-US"/>
              <a:t>, 269 (5224), 676-679.</a:t>
            </a:r>
          </a:p>
        </p:txBody>
      </p:sp>
      <p:pic>
        <p:nvPicPr>
          <p:cNvPr id="67588" name="Picture 18"/>
          <p:cNvPicPr>
            <a:picLocks noChangeAspect="1" noChangeArrowheads="1"/>
          </p:cNvPicPr>
          <p:nvPr/>
        </p:nvPicPr>
        <p:blipFill>
          <a:blip r:embed="rId3"/>
          <a:srcRect l="13210" r="13422" b="13333"/>
          <a:stretch>
            <a:fillRect/>
          </a:stretch>
        </p:blipFill>
        <p:spPr bwMode="auto">
          <a:xfrm>
            <a:off x="3181350" y="3201988"/>
            <a:ext cx="260032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5867400" y="3209925"/>
            <a:ext cx="28670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Khan, S., Ganguly, A.R., Bandyopadhyay, S., Saigal, S., Erickson, D.J., Protopopescu, V., and G. Ostrouchov 2006: </a:t>
            </a:r>
            <a:r>
              <a:rPr lang="en-US" i="1"/>
              <a:t>Nonlinear statistics reveals stronger ties between ENSO and the tropical hydrological cycle</a:t>
            </a:r>
          </a:p>
          <a:p>
            <a:pPr eaLnBrk="0" hangingPunct="0"/>
            <a:r>
              <a:rPr lang="en-US" i="1"/>
              <a:t> </a:t>
            </a:r>
            <a:r>
              <a:rPr lang="en-US" b="1"/>
              <a:t>Geophysical Research Letters</a:t>
            </a:r>
            <a:r>
              <a:rPr lang="en-US"/>
              <a:t>, 33, L24402.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80975" y="144463"/>
            <a:ext cx="8818563" cy="793750"/>
          </a:xfrm>
        </p:spPr>
        <p:txBody>
          <a:bodyPr lIns="90488" tIns="22401" rIns="90488" bIns="44450" anchor="b"/>
          <a:lstStyle/>
          <a:p>
            <a:pPr eaLnBrk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800" smtClean="0"/>
              <a:t>Climate change has been called “the defining issue of our era”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01613" y="1073150"/>
            <a:ext cx="3709987" cy="5249863"/>
          </a:xfrm>
        </p:spPr>
        <p:txBody>
          <a:bodyPr lIns="90488" tIns="44450" rIns="90488" bIns="44450"/>
          <a:lstStyle/>
          <a:p>
            <a:pPr marL="390525" indent="-293688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600" b="0" smtClean="0">
                <a:solidFill>
                  <a:schemeClr val="accent1"/>
                </a:solidFill>
                <a:latin typeface="Tahoma" pitchFamily="34" charset="0"/>
              </a:rPr>
              <a:t>The planet is warming</a:t>
            </a:r>
          </a:p>
          <a:p>
            <a:pPr marL="788988" lvl="1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400" smtClean="0">
                <a:latin typeface="Tahoma" pitchFamily="34" charset="0"/>
              </a:rPr>
              <a:t>Multiple lines of evidence</a:t>
            </a:r>
          </a:p>
          <a:p>
            <a:pPr marL="788988" lvl="1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400" smtClean="0">
                <a:latin typeface="Tahoma" pitchFamily="34" charset="0"/>
              </a:rPr>
              <a:t>Credible link to human GHG (green house gas) emissions</a:t>
            </a:r>
          </a:p>
          <a:p>
            <a:pPr marL="390525" indent="-293688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sz="1600" smtClean="0">
              <a:latin typeface="Tahoma" pitchFamily="34" charset="0"/>
            </a:endParaRPr>
          </a:p>
          <a:p>
            <a:pPr marL="390525" indent="-293688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600" b="0" smtClean="0">
                <a:solidFill>
                  <a:schemeClr val="accent1"/>
                </a:solidFill>
                <a:latin typeface="Tahoma" pitchFamily="34" charset="0"/>
              </a:rPr>
              <a:t>Consequences can be dire</a:t>
            </a:r>
          </a:p>
          <a:p>
            <a:pPr marL="788988" lvl="1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400" smtClean="0">
                <a:latin typeface="Tahoma" pitchFamily="34" charset="0"/>
              </a:rPr>
              <a:t>Extreme weather events </a:t>
            </a:r>
          </a:p>
          <a:p>
            <a:pPr marL="788988" lvl="1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400" smtClean="0">
                <a:latin typeface="Tahoma" pitchFamily="34" charset="0"/>
              </a:rPr>
              <a:t>Regional climate and ecosystem shifts</a:t>
            </a:r>
          </a:p>
          <a:p>
            <a:pPr marL="788988" lvl="1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400" smtClean="0">
                <a:latin typeface="Tahoma" pitchFamily="34" charset="0"/>
              </a:rPr>
              <a:t>Abrupt climate change</a:t>
            </a:r>
          </a:p>
          <a:p>
            <a:pPr marL="788988" lvl="1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400" smtClean="0">
                <a:latin typeface="Tahoma" pitchFamily="34" charset="0"/>
              </a:rPr>
              <a:t>Stress on key resources and critical infrastructures</a:t>
            </a:r>
          </a:p>
          <a:p>
            <a:pPr marL="903288" lvl="2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sz="1400" smtClean="0">
              <a:solidFill>
                <a:schemeClr val="tx2"/>
              </a:solidFill>
              <a:latin typeface="Tahoma" pitchFamily="34" charset="0"/>
            </a:endParaRPr>
          </a:p>
          <a:p>
            <a:pPr marL="390525" indent="-293688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600" b="0" smtClean="0">
                <a:solidFill>
                  <a:schemeClr val="accent1"/>
                </a:solidFill>
                <a:latin typeface="Tahoma" pitchFamily="34" charset="0"/>
              </a:rPr>
              <a:t>There is an urgency to act</a:t>
            </a:r>
          </a:p>
          <a:p>
            <a:pPr marL="788988" lvl="1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400" smtClean="0">
                <a:latin typeface="Tahoma" pitchFamily="34" charset="0"/>
              </a:rPr>
              <a:t>Adaptation: “</a:t>
            </a:r>
            <a:r>
              <a:rPr lang="en-US" sz="1400" i="1" smtClean="0">
                <a:latin typeface="Tahoma" pitchFamily="34" charset="0"/>
              </a:rPr>
              <a:t>Manage the unavoidable </a:t>
            </a:r>
            <a:r>
              <a:rPr lang="en-US" sz="1400" smtClean="0">
                <a:latin typeface="Tahoma" pitchFamily="34" charset="0"/>
              </a:rPr>
              <a:t>”</a:t>
            </a:r>
          </a:p>
          <a:p>
            <a:pPr marL="788988" lvl="1" indent="-260350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400" smtClean="0">
                <a:latin typeface="Tahoma" pitchFamily="34" charset="0"/>
              </a:rPr>
              <a:t>Mitigation: “</a:t>
            </a:r>
            <a:r>
              <a:rPr lang="en-US" sz="1400" i="1" smtClean="0">
                <a:latin typeface="Tahoma" pitchFamily="34" charset="0"/>
              </a:rPr>
              <a:t>Avoid the unmanageable </a:t>
            </a:r>
            <a:r>
              <a:rPr lang="en-US" sz="1400" smtClean="0">
                <a:latin typeface="Tahoma" pitchFamily="34" charset="0"/>
              </a:rPr>
              <a:t>” </a:t>
            </a:r>
          </a:p>
          <a:p>
            <a:pPr marL="390525" indent="-293688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sz="1600" smtClean="0">
              <a:latin typeface="Tahoma" pitchFamily="34" charset="0"/>
            </a:endParaRPr>
          </a:p>
          <a:p>
            <a:pPr marL="390525" indent="-293688" eaLnBrk="1">
              <a:lnSpc>
                <a:spcPct val="80000"/>
              </a:lnSpc>
              <a:buSzPct val="150000"/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600" b="0" smtClean="0">
                <a:solidFill>
                  <a:schemeClr val="accent1"/>
                </a:solidFill>
                <a:latin typeface="Tahoma" pitchFamily="34" charset="0"/>
              </a:rPr>
              <a:t>The societal cost of both action and inaction is large</a:t>
            </a:r>
          </a:p>
        </p:txBody>
      </p:sp>
      <p:sp>
        <p:nvSpPr>
          <p:cNvPr id="41987" name="AutoShape 13" descr="2000"/>
          <p:cNvSpPr>
            <a:spLocks noChangeAspect="1" noChangeArrowheads="1"/>
          </p:cNvSpPr>
          <p:nvPr/>
        </p:nvSpPr>
        <p:spPr bwMode="auto">
          <a:xfrm>
            <a:off x="49213" y="-1063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Text Box 12"/>
          <p:cNvSpPr txBox="1">
            <a:spLocks noChangeArrowheads="1"/>
          </p:cNvSpPr>
          <p:nvPr/>
        </p:nvSpPr>
        <p:spPr bwMode="auto">
          <a:xfrm>
            <a:off x="4127500" y="5443538"/>
            <a:ext cx="480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u="sng">
                <a:solidFill>
                  <a:srgbClr val="663300"/>
                </a:solidFill>
              </a:rPr>
              <a:t>Key outstanding science challenge:</a:t>
            </a:r>
            <a:r>
              <a:rPr lang="en-US" sz="1600" b="1">
                <a:solidFill>
                  <a:srgbClr val="663300"/>
                </a:solidFill>
              </a:rPr>
              <a:t> </a:t>
            </a:r>
            <a:r>
              <a:rPr lang="en-US" sz="1600" b="1" i="1">
                <a:solidFill>
                  <a:srgbClr val="663300"/>
                </a:solidFill>
              </a:rPr>
              <a:t>Actionable predictive insights to credibly inform policy</a:t>
            </a:r>
          </a:p>
        </p:txBody>
      </p:sp>
      <p:grpSp>
        <p:nvGrpSpPr>
          <p:cNvPr id="41989" name="Group 8"/>
          <p:cNvGrpSpPr>
            <a:grpSpLocks/>
          </p:cNvGrpSpPr>
          <p:nvPr/>
        </p:nvGrpSpPr>
        <p:grpSpPr bwMode="auto">
          <a:xfrm>
            <a:off x="3900488" y="1257300"/>
            <a:ext cx="5027612" cy="4008438"/>
            <a:chOff x="3964025" y="1371600"/>
            <a:chExt cx="5027575" cy="4008438"/>
          </a:xfrm>
        </p:grpSpPr>
        <p:pic>
          <p:nvPicPr>
            <p:cNvPr id="41991" name="Picture 10" descr="warming"/>
            <p:cNvPicPr>
              <a:picLocks noChangeAspect="1" noChangeArrowheads="1"/>
            </p:cNvPicPr>
            <p:nvPr/>
          </p:nvPicPr>
          <p:blipFill>
            <a:blip r:embed="rId3"/>
            <a:srcRect l="2501" t="3334" r="9984" b="9979"/>
            <a:stretch>
              <a:fillRect/>
            </a:stretch>
          </p:blipFill>
          <p:spPr bwMode="auto">
            <a:xfrm>
              <a:off x="3964025" y="1371600"/>
              <a:ext cx="5027575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2" name="Text Box 11"/>
            <p:cNvSpPr txBox="1">
              <a:spLocks noChangeArrowheads="1"/>
            </p:cNvSpPr>
            <p:nvPr/>
          </p:nvSpPr>
          <p:spPr bwMode="auto">
            <a:xfrm>
              <a:off x="7037388" y="5105400"/>
              <a:ext cx="187801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i="1"/>
                <a:t>Figure Courtesy: ORNL</a:t>
              </a:r>
            </a:p>
          </p:txBody>
        </p:sp>
        <p:sp>
          <p:nvSpPr>
            <p:cNvPr id="41993" name="TextBox 7"/>
            <p:cNvSpPr txBox="1">
              <a:spLocks noChangeArrowheads="1"/>
            </p:cNvSpPr>
            <p:nvPr/>
          </p:nvSpPr>
          <p:spPr bwMode="auto">
            <a:xfrm rot="-5400000">
              <a:off x="3607625" y="2966245"/>
              <a:ext cx="2355850" cy="2746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Anomalies from 1880-1919 (K)</a:t>
              </a:r>
            </a:p>
          </p:txBody>
        </p:sp>
      </p:grp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3473450" y="6227763"/>
            <a:ext cx="5443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i="1">
                <a:solidFill>
                  <a:schemeClr val="hlink"/>
                </a:solidFill>
              </a:rPr>
              <a:t>Adapted from presentation to NSF panel for “Expeditions in Computing”</a:t>
            </a:r>
          </a:p>
          <a:p>
            <a:pPr algn="ctr"/>
            <a:r>
              <a:rPr lang="en-US" sz="1200" b="1" i="1">
                <a:solidFill>
                  <a:schemeClr val="hlink"/>
                </a:solidFill>
              </a:rPr>
              <a:t>(Vipin Kumar, Auroop Ganguly, Nagiza Samatova, Arindam Banerjee)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" y="123825"/>
            <a:ext cx="8162925" cy="504825"/>
          </a:xfrm>
        </p:spPr>
        <p:txBody>
          <a:bodyPr/>
          <a:lstStyle/>
          <a:p>
            <a:pPr eaLnBrk="1" hangingPunct="1"/>
            <a:r>
              <a:rPr lang="en-US" smtClean="0"/>
              <a:t>Beyond SSTDM: Recurrent extremes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825" y="915988"/>
            <a:ext cx="8896350" cy="1579562"/>
          </a:xfrm>
        </p:spPr>
        <p:txBody>
          <a:bodyPr/>
          <a:lstStyle/>
          <a:p>
            <a:pPr eaLnBrk="1" hangingPunct="1"/>
            <a:r>
              <a:rPr lang="en-US" smtClean="0"/>
              <a:t>Recurrence of Extremes</a:t>
            </a:r>
          </a:p>
          <a:p>
            <a:pPr lvl="1" eaLnBrk="1" hangingPunct="1"/>
            <a:r>
              <a:rPr lang="en-US" b="0" smtClean="0"/>
              <a:t>Not necessarily a spatio-temporal outlier or anomaly</a:t>
            </a:r>
          </a:p>
          <a:p>
            <a:pPr lvl="1" eaLnBrk="1" hangingPunct="1"/>
            <a:r>
              <a:rPr lang="en-US" b="0" smtClean="0"/>
              <a:t>Dynamical systems may have recurrence patterns  </a:t>
            </a:r>
          </a:p>
        </p:txBody>
      </p:sp>
      <p:pic>
        <p:nvPicPr>
          <p:cNvPr id="69635" name="Picture 1"/>
          <p:cNvPicPr>
            <a:picLocks noChangeAspect="1" noChangeArrowheads="1"/>
          </p:cNvPicPr>
          <p:nvPr/>
        </p:nvPicPr>
        <p:blipFill>
          <a:blip r:embed="rId3"/>
          <a:srcRect b="2451"/>
          <a:stretch>
            <a:fillRect/>
          </a:stretch>
        </p:blipFill>
        <p:spPr bwMode="auto">
          <a:xfrm>
            <a:off x="280988" y="2495550"/>
            <a:ext cx="5457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8" y="4405313"/>
            <a:ext cx="54768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857875" y="2541588"/>
            <a:ext cx="3286125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Kharin, V.V, Zwiers, F.W., Zhang, X., and G.C. Hegerl, 2007: </a:t>
            </a:r>
            <a:r>
              <a:rPr lang="en-US" i="1"/>
              <a:t>Changes in temperature and precipitation extremes in the IPCC ensemble of global coupled model simulations</a:t>
            </a:r>
            <a:r>
              <a:rPr lang="en-US"/>
              <a:t>. </a:t>
            </a:r>
            <a:r>
              <a:rPr lang="en-US" b="1"/>
              <a:t>Journal of Climate</a:t>
            </a:r>
            <a:r>
              <a:rPr lang="en-US"/>
              <a:t>, 20, 1419–1444.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“New” Challenges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650" y="1354138"/>
            <a:ext cx="8229600" cy="4378325"/>
          </a:xfrm>
        </p:spPr>
        <p:txBody>
          <a:bodyPr/>
          <a:lstStyle/>
          <a:p>
            <a:r>
              <a:rPr lang="en-US" smtClean="0"/>
              <a:t>Nonlinear dynamics with sensitivity to initial condition (even chaos) combined with low frequency (even 1/f) variability</a:t>
            </a:r>
          </a:p>
          <a:p>
            <a:r>
              <a:rPr lang="en-US" smtClean="0"/>
              <a:t>Non-stationarity processes coupled with long lead time of projections</a:t>
            </a:r>
          </a:p>
          <a:p>
            <a:r>
              <a:rPr lang="en-US" smtClean="0"/>
              <a:t>Long memory processes in time and long-range dependence in space </a:t>
            </a:r>
          </a:p>
          <a:p>
            <a:r>
              <a:rPr lang="en-US" smtClean="0"/>
              <a:t>The importance of detecting, characterizing and predicting rare events or abrupt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0" y="47625"/>
            <a:ext cx="91440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5000"/>
              </a:lnSpc>
            </a:pPr>
            <a:r>
              <a:rPr lang="en-US" sz="2400">
                <a:solidFill>
                  <a:srgbClr val="01673E"/>
                </a:solidFill>
                <a:latin typeface="Arial Black" pitchFamily="34" charset="0"/>
                <a:ea typeface="ＭＳ Ｐゴシック"/>
                <a:cs typeface="ＭＳ Ｐゴシック"/>
              </a:rPr>
              <a:t>Uncertainty reduction may be possible by combining physics models with computational data sciences</a:t>
            </a:r>
          </a:p>
        </p:txBody>
      </p:sp>
      <p:pic>
        <p:nvPicPr>
          <p:cNvPr id="5" name="Picture 19" descr="Ganguly-Proposals-Fig6"/>
          <p:cNvPicPr>
            <a:picLocks noChangeAspect="1" noChangeArrowheads="1"/>
          </p:cNvPicPr>
          <p:nvPr/>
        </p:nvPicPr>
        <p:blipFill>
          <a:blip r:embed="rId2"/>
          <a:srcRect b="12038"/>
          <a:stretch>
            <a:fillRect/>
          </a:stretch>
        </p:blipFill>
        <p:spPr bwMode="auto">
          <a:xfrm>
            <a:off x="1936750" y="1060450"/>
            <a:ext cx="7173913" cy="47339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72707" name="Text Box 20"/>
          <p:cNvSpPr txBox="1">
            <a:spLocks noChangeArrowheads="1"/>
          </p:cNvSpPr>
          <p:nvPr/>
        </p:nvSpPr>
        <p:spPr bwMode="auto">
          <a:xfrm>
            <a:off x="0" y="741363"/>
            <a:ext cx="198755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u="sng">
                <a:solidFill>
                  <a:srgbClr val="000000"/>
                </a:solidFill>
                <a:ea typeface="ＭＳ Ｐゴシック"/>
                <a:cs typeface="ＭＳ Ｐゴシック"/>
              </a:rPr>
              <a:t>Step1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: Conceptual physics models (O’Gorman and Schneider 2009) and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relationship mining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 identify variables in 3D (space, time, vertical) neighborhoods with information relevant for predicting precipitation</a:t>
            </a:r>
          </a:p>
          <a:p>
            <a:endParaRPr lang="en-US" sz="120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r>
              <a:rPr lang="en-US" sz="1200" u="sng">
                <a:solidFill>
                  <a:srgbClr val="000000"/>
                </a:solidFill>
                <a:ea typeface="ＭＳ Ｐゴシック"/>
                <a:cs typeface="ＭＳ Ｐゴシック"/>
              </a:rPr>
              <a:t>Step 2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: Precipitation mean and extremes are projected with ancillary variables in 3D neighborhoods with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predictive modeling</a:t>
            </a:r>
          </a:p>
          <a:p>
            <a:endParaRPr lang="en-US" sz="1200" b="1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r>
              <a:rPr lang="en-US" sz="1200" u="sng">
                <a:solidFill>
                  <a:srgbClr val="000000"/>
                </a:solidFill>
                <a:ea typeface="ＭＳ Ｐゴシック"/>
                <a:cs typeface="ＭＳ Ｐゴシック"/>
              </a:rPr>
              <a:t>Step 3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: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Complex networks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 are constructed over oceans using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relationship mining</a:t>
            </a:r>
          </a:p>
          <a:p>
            <a:endParaRPr lang="en-US" sz="120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r>
              <a:rPr lang="en-US" sz="1200" u="sng">
                <a:solidFill>
                  <a:srgbClr val="000000"/>
                </a:solidFill>
                <a:ea typeface="ＭＳ Ｐゴシック"/>
                <a:cs typeface="ＭＳ Ｐゴシック"/>
              </a:rPr>
              <a:t>Step 4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: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Complex networks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 develop proxies for global and regional scale ocean dynamics leading to set of potential predictors</a:t>
            </a:r>
          </a:p>
        </p:txBody>
      </p:sp>
      <p:sp>
        <p:nvSpPr>
          <p:cNvPr id="72708" name="Text Box 21"/>
          <p:cNvSpPr txBox="1">
            <a:spLocks noChangeArrowheads="1"/>
          </p:cNvSpPr>
          <p:nvPr/>
        </p:nvSpPr>
        <p:spPr bwMode="auto">
          <a:xfrm>
            <a:off x="0" y="6035675"/>
            <a:ext cx="3425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u="sng">
                <a:solidFill>
                  <a:srgbClr val="000000"/>
                </a:solidFill>
                <a:ea typeface="ＭＳ Ｐゴシック"/>
                <a:cs typeface="ＭＳ Ｐゴシック"/>
              </a:rPr>
              <a:t>Step 5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: Teleconnections are developed to predict regional precipitation change and their extremes based on both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relationship mining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 and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predictive modeling</a:t>
            </a:r>
            <a:endParaRPr lang="en-US" sz="12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2709" name="Text Box 22"/>
          <p:cNvSpPr txBox="1">
            <a:spLocks noChangeArrowheads="1"/>
          </p:cNvSpPr>
          <p:nvPr/>
        </p:nvSpPr>
        <p:spPr bwMode="auto">
          <a:xfrm>
            <a:off x="3389313" y="6035675"/>
            <a:ext cx="2895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u="sng">
                <a:solidFill>
                  <a:srgbClr val="000000"/>
                </a:solidFill>
                <a:ea typeface="ＭＳ Ｐゴシック"/>
                <a:cs typeface="ＭＳ Ｐゴシック"/>
              </a:rPr>
              <a:t>Step 6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: The (Step 2) 3D neighborhood-based predictions are combined with teleconnection based predictions with fusion of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predictive modeling</a:t>
            </a:r>
            <a:endParaRPr lang="en-US" sz="12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2710" name="Text Box 23"/>
          <p:cNvSpPr txBox="1">
            <a:spLocks noChangeArrowheads="1"/>
          </p:cNvSpPr>
          <p:nvPr/>
        </p:nvSpPr>
        <p:spPr bwMode="auto">
          <a:xfrm>
            <a:off x="6419850" y="6030913"/>
            <a:ext cx="2667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u="sng">
                <a:solidFill>
                  <a:srgbClr val="000000"/>
                </a:solidFill>
                <a:ea typeface="ＭＳ Ｐゴシック"/>
                <a:cs typeface="ＭＳ Ｐゴシック"/>
              </a:rPr>
              <a:t>Step 7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: Regional precipitation prediction gains are run through </a:t>
            </a:r>
            <a:r>
              <a:rPr lang="en-US" sz="1200" b="1">
                <a:solidFill>
                  <a:srgbClr val="000000"/>
                </a:solidFill>
                <a:ea typeface="ＭＳ Ｐゴシック"/>
                <a:cs typeface="ＭＳ Ｐゴシック"/>
              </a:rPr>
              <a:t>cross-validation </a:t>
            </a:r>
            <a:r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t>and interpreted with climate science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400550" y="741363"/>
            <a:ext cx="4487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solidFill>
                  <a:schemeClr val="hlink"/>
                </a:solidFill>
              </a:rPr>
              <a:t>Figure adapted from Steinhaeuser et al. 2011: SADM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800"/>
            <a:ext cx="9144000" cy="504825"/>
          </a:xfrm>
        </p:spPr>
        <p:txBody>
          <a:bodyPr/>
          <a:lstStyle/>
          <a:p>
            <a:r>
              <a:rPr lang="en-US" smtClean="0"/>
              <a:t>NSF “Expeditions in Computing” (2010)</a:t>
            </a:r>
          </a:p>
        </p:txBody>
      </p:sp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2"/>
          <a:srcRect l="54097" t="10881" r="14552" b="12561"/>
          <a:stretch>
            <a:fillRect/>
          </a:stretch>
        </p:blipFill>
        <p:spPr bwMode="auto">
          <a:xfrm>
            <a:off x="127000" y="536575"/>
            <a:ext cx="6880225" cy="629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2425700" y="576263"/>
            <a:ext cx="3141663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http://climatechange.cs.umn.edu</a:t>
            </a:r>
          </a:p>
        </p:txBody>
      </p:sp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7134225" y="1403350"/>
            <a:ext cx="18938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First workshop at UMN last month</a:t>
            </a:r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Long-term metric: Part of suite of tools for climate science as well as IPCC and policy makers</a:t>
            </a:r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Looking for international collaborations in both climate science and computer 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/>
          <a:srcRect b="22643"/>
          <a:stretch>
            <a:fillRect/>
          </a:stretch>
        </p:blipFill>
        <p:spPr bwMode="auto">
          <a:xfrm>
            <a:off x="231775" y="365125"/>
            <a:ext cx="8156575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4932363" y="5014913"/>
            <a:ext cx="34385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/>
            <a:r>
              <a:rPr lang="en-US" sz="1600"/>
              <a:t>Four “</a:t>
            </a:r>
            <a:r>
              <a:rPr lang="en-US" sz="1600">
                <a:solidFill>
                  <a:srgbClr val="0033CC"/>
                </a:solidFill>
              </a:rPr>
              <a:t>real holes</a:t>
            </a:r>
            <a:r>
              <a:rPr lang="en-US" sz="1600"/>
              <a:t>”:</a:t>
            </a:r>
          </a:p>
          <a:p>
            <a:pPr marL="342900" indent="-342900">
              <a:buFontTx/>
              <a:buAutoNum type="arabicPeriod"/>
            </a:pPr>
            <a:endParaRPr lang="en-US" sz="400"/>
          </a:p>
          <a:p>
            <a:pPr marL="342900" indent="-342900">
              <a:buFontTx/>
              <a:buAutoNum type="arabicPeriod"/>
            </a:pPr>
            <a:r>
              <a:rPr lang="en-US" sz="1600"/>
              <a:t>Regional climate prediction</a:t>
            </a:r>
          </a:p>
          <a:p>
            <a:pPr marL="342900" indent="-342900">
              <a:buFontTx/>
              <a:buAutoNum type="arabicPeriod"/>
            </a:pPr>
            <a:endParaRPr lang="en-US" sz="400"/>
          </a:p>
          <a:p>
            <a:pPr marL="342900" indent="-342900">
              <a:buFontTx/>
              <a:buAutoNum type="arabicPeriod"/>
            </a:pPr>
            <a:r>
              <a:rPr lang="en-US" sz="1600"/>
              <a:t>Precipitation</a:t>
            </a:r>
          </a:p>
          <a:p>
            <a:pPr marL="342900" indent="-342900">
              <a:buFontTx/>
              <a:buAutoNum type="arabicPeriod"/>
            </a:pPr>
            <a:endParaRPr lang="en-US" sz="400"/>
          </a:p>
          <a:p>
            <a:pPr marL="342900" indent="-342900">
              <a:buFontTx/>
              <a:buAutoNum type="arabicPeriod"/>
            </a:pPr>
            <a:r>
              <a:rPr lang="en-US" sz="1600"/>
              <a:t>Aerosols</a:t>
            </a:r>
          </a:p>
          <a:p>
            <a:pPr marL="342900" indent="-342900">
              <a:buFontTx/>
              <a:buAutoNum type="arabicPeriod"/>
            </a:pPr>
            <a:r>
              <a:rPr lang="en-US" sz="1600"/>
              <a:t>Paleoclimate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0188" y="93663"/>
            <a:ext cx="8651875" cy="790575"/>
          </a:xfrm>
        </p:spPr>
        <p:txBody>
          <a:bodyPr/>
          <a:lstStyle/>
          <a:p>
            <a:r>
              <a:rPr lang="en-US" sz="2600" smtClean="0"/>
              <a:t>A research challenge is to translate climate model simulations to decision and policy tools</a:t>
            </a:r>
          </a:p>
        </p:txBody>
      </p:sp>
      <p:pic>
        <p:nvPicPr>
          <p:cNvPr id="45058" name="Picture 3" descr="KD-Climate"/>
          <p:cNvPicPr>
            <a:picLocks noChangeAspect="1" noChangeArrowheads="1"/>
          </p:cNvPicPr>
          <p:nvPr/>
        </p:nvPicPr>
        <p:blipFill>
          <a:blip r:embed="rId2"/>
          <a:srcRect l="2174" t="2672" r="612" b="3125"/>
          <a:stretch>
            <a:fillRect/>
          </a:stretch>
        </p:blipFill>
        <p:spPr bwMode="auto">
          <a:xfrm>
            <a:off x="87313" y="1073150"/>
            <a:ext cx="6115050" cy="4445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6165850" y="1365250"/>
            <a:ext cx="2909888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/>
            <a:r>
              <a:rPr lang="en-US" sz="1600"/>
              <a:t>An inclusive definition of  “</a:t>
            </a:r>
            <a:r>
              <a:rPr lang="en-US" sz="1600">
                <a:solidFill>
                  <a:srgbClr val="0033CC"/>
                </a:solidFill>
              </a:rPr>
              <a:t>climate extremes</a:t>
            </a:r>
            <a:r>
              <a:rPr lang="en-US" sz="1600"/>
              <a:t>”:</a:t>
            </a:r>
          </a:p>
          <a:p>
            <a:pPr marL="342900" indent="-342900">
              <a:buFontTx/>
              <a:buAutoNum type="arabicPeriod"/>
            </a:pPr>
            <a:endParaRPr lang="en-US" sz="400"/>
          </a:p>
          <a:p>
            <a:pPr marL="342900" indent="-342900">
              <a:buFontTx/>
              <a:buAutoNum type="arabicPeriod"/>
            </a:pPr>
            <a:r>
              <a:rPr lang="en-US" sz="1600"/>
              <a:t>severe hydrological or weather events or large shifts in regional climate patterns</a:t>
            </a:r>
          </a:p>
          <a:p>
            <a:pPr marL="342900" indent="-342900">
              <a:buFontTx/>
              <a:buAutoNum type="arabicPeriod"/>
            </a:pPr>
            <a:endParaRPr lang="en-US" sz="400"/>
          </a:p>
          <a:p>
            <a:pPr marL="342900" indent="-342900">
              <a:buFontTx/>
              <a:buAutoNum type="arabicPeriod"/>
            </a:pPr>
            <a:r>
              <a:rPr lang="en-US" sz="1600"/>
              <a:t>caused or exacerbated by climate change and/or natural climate variability</a:t>
            </a:r>
          </a:p>
          <a:p>
            <a:pPr marL="342900" indent="-342900">
              <a:buFontTx/>
              <a:buAutoNum type="arabicPeriod"/>
            </a:pPr>
            <a:endParaRPr lang="en-US" sz="400"/>
          </a:p>
          <a:p>
            <a:pPr marL="342900" indent="-342900">
              <a:buFontTx/>
              <a:buAutoNum type="arabicPeriod"/>
            </a:pPr>
            <a:r>
              <a:rPr lang="en-US" sz="1600"/>
              <a:t>leading to extreme stresses on natural, engineered and human systems 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211263" y="5759450"/>
            <a:ext cx="6805612" cy="831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chemeClr val="tx2"/>
                </a:solidFill>
              </a:rPr>
              <a:t>Arguably the largest knowledge gap in climate science relevant for informing adaptation and policy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030" descr="Click to view the QD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8150" y="4983163"/>
            <a:ext cx="12795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152400" y="100013"/>
            <a:ext cx="8747125" cy="455612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smtClean="0"/>
              <a:t>Climate extremes: </a:t>
            </a:r>
            <a:r>
              <a:rPr lang="en-US" sz="2800" i="1" smtClean="0"/>
              <a:t>Science, impacts, policy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242888" y="798513"/>
            <a:ext cx="3403600" cy="4494212"/>
          </a:xfrm>
        </p:spPr>
        <p:txBody>
          <a:bodyPr>
            <a:spAutoFit/>
          </a:bodyPr>
          <a:lstStyle/>
          <a:p>
            <a:pPr marL="173038" indent="-173038" eaLnBrk="1" hangingPunct="1"/>
            <a:r>
              <a:rPr lang="en-US" sz="1800" smtClean="0"/>
              <a:t>Science</a:t>
            </a:r>
          </a:p>
          <a:p>
            <a:pPr marL="514350" lvl="1" indent="-227013" eaLnBrk="1" hangingPunct="1"/>
            <a:r>
              <a:rPr lang="en-US" sz="1600" b="0" smtClean="0"/>
              <a:t>Extremes characterizations</a:t>
            </a:r>
          </a:p>
          <a:p>
            <a:pPr marL="514350" lvl="1" indent="-227013" eaLnBrk="1" hangingPunct="1"/>
            <a:r>
              <a:rPr lang="en-US" sz="1600" b="0" smtClean="0"/>
              <a:t>Uncertainty assessments</a:t>
            </a:r>
          </a:p>
          <a:p>
            <a:pPr marL="514350" lvl="1" indent="-227013" eaLnBrk="1" hangingPunct="1"/>
            <a:r>
              <a:rPr lang="en-US" sz="1600" b="0" smtClean="0"/>
              <a:t>Enhanced predictions</a:t>
            </a:r>
          </a:p>
          <a:p>
            <a:pPr marL="173038" indent="-173038" eaLnBrk="1" hangingPunct="1">
              <a:spcBef>
                <a:spcPts val="800"/>
              </a:spcBef>
            </a:pPr>
            <a:endParaRPr lang="en-US" sz="1800" smtClean="0"/>
          </a:p>
          <a:p>
            <a:pPr marL="173038" indent="-173038" eaLnBrk="1" hangingPunct="1">
              <a:spcBef>
                <a:spcPts val="800"/>
              </a:spcBef>
            </a:pPr>
            <a:r>
              <a:rPr lang="en-US" sz="1800" smtClean="0"/>
              <a:t>Impacts</a:t>
            </a:r>
          </a:p>
          <a:p>
            <a:pPr marL="514350" lvl="1" indent="-227013" eaLnBrk="1" hangingPunct="1"/>
            <a:r>
              <a:rPr lang="en-US" sz="1600" b="0" smtClean="0"/>
              <a:t>Natural resources</a:t>
            </a:r>
          </a:p>
          <a:p>
            <a:pPr marL="514350" lvl="1" indent="-227013" eaLnBrk="1" hangingPunct="1"/>
            <a:r>
              <a:rPr lang="en-US" sz="1600" b="0" smtClean="0"/>
              <a:t>Hazards risks</a:t>
            </a:r>
          </a:p>
          <a:p>
            <a:pPr marL="514350" lvl="1" indent="-227013" eaLnBrk="1" hangingPunct="1"/>
            <a:r>
              <a:rPr lang="en-US" sz="1600" b="0" smtClean="0"/>
              <a:t>Regional preparedness</a:t>
            </a:r>
          </a:p>
          <a:p>
            <a:pPr marL="173038" indent="-173038" eaLnBrk="1" hangingPunct="1">
              <a:spcBef>
                <a:spcPts val="800"/>
              </a:spcBef>
            </a:pPr>
            <a:endParaRPr lang="en-US" sz="1800" smtClean="0"/>
          </a:p>
          <a:p>
            <a:pPr marL="173038" indent="-173038" eaLnBrk="1" hangingPunct="1">
              <a:spcBef>
                <a:spcPts val="800"/>
              </a:spcBef>
            </a:pPr>
            <a:r>
              <a:rPr lang="en-US" sz="1800" smtClean="0"/>
              <a:t>Policy Relevance</a:t>
            </a:r>
          </a:p>
          <a:p>
            <a:pPr marL="514350" lvl="1" indent="-227013" eaLnBrk="1" hangingPunct="1"/>
            <a:r>
              <a:rPr lang="en-US" sz="1600" b="0" smtClean="0"/>
              <a:t>Emissions policy</a:t>
            </a:r>
          </a:p>
          <a:p>
            <a:pPr marL="514350" lvl="1" indent="-227013" eaLnBrk="1" hangingPunct="1"/>
            <a:r>
              <a:rPr lang="en-US" sz="1600" b="0" smtClean="0"/>
              <a:t>Preparedness decisions</a:t>
            </a:r>
          </a:p>
          <a:p>
            <a:pPr marL="514350" lvl="1" indent="-227013" eaLnBrk="1" hangingPunct="1"/>
            <a:r>
              <a:rPr lang="en-US" sz="1600" b="0" smtClean="0"/>
              <a:t>National security concerns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0788" y="635000"/>
            <a:ext cx="34544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ContUSA_worstcaseWA_2100"/>
          <p:cNvPicPr>
            <a:picLocks noChangeAspect="1" noChangeArrowheads="1"/>
          </p:cNvPicPr>
          <p:nvPr/>
        </p:nvPicPr>
        <p:blipFill>
          <a:blip r:embed="rId5"/>
          <a:srcRect t="20416" b="12222"/>
          <a:stretch>
            <a:fillRect/>
          </a:stretch>
        </p:blipFill>
        <p:spPr bwMode="auto">
          <a:xfrm>
            <a:off x="3667125" y="2439988"/>
            <a:ext cx="32321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6"/>
          <a:srcRect l="3703" r="4570"/>
          <a:stretch>
            <a:fillRect/>
          </a:stretch>
        </p:blipFill>
        <p:spPr bwMode="auto">
          <a:xfrm>
            <a:off x="7053263" y="2619375"/>
            <a:ext cx="1854200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9963" y="4681538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 Box 21"/>
          <p:cNvSpPr txBox="1">
            <a:spLocks noChangeArrowheads="1"/>
          </p:cNvSpPr>
          <p:nvPr/>
        </p:nvSpPr>
        <p:spPr bwMode="auto">
          <a:xfrm>
            <a:off x="7281863" y="766763"/>
            <a:ext cx="146843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660066"/>
                </a:solidFill>
                <a:cs typeface="Arial" charset="0"/>
              </a:rPr>
              <a:t>Temperature and Heat Waves (Ganguly, 2009)</a:t>
            </a:r>
          </a:p>
        </p:txBody>
      </p:sp>
      <p:sp>
        <p:nvSpPr>
          <p:cNvPr id="46089" name="Text Box 22"/>
          <p:cNvSpPr txBox="1">
            <a:spLocks noChangeArrowheads="1"/>
          </p:cNvSpPr>
          <p:nvPr/>
        </p:nvSpPr>
        <p:spPr bwMode="auto">
          <a:xfrm>
            <a:off x="6827838" y="2360613"/>
            <a:ext cx="2193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660066"/>
                </a:solidFill>
                <a:cs typeface="Arial" charset="0"/>
              </a:rPr>
              <a:t>State of US Water Resources</a:t>
            </a:r>
          </a:p>
        </p:txBody>
      </p:sp>
      <p:sp>
        <p:nvSpPr>
          <p:cNvPr id="46090" name="Text Box 23"/>
          <p:cNvSpPr txBox="1">
            <a:spLocks noChangeArrowheads="1"/>
          </p:cNvSpPr>
          <p:nvPr/>
        </p:nvSpPr>
        <p:spPr bwMode="auto">
          <a:xfrm>
            <a:off x="7967663" y="4302125"/>
            <a:ext cx="114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660066"/>
                </a:solidFill>
                <a:cs typeface="Arial" charset="0"/>
              </a:rPr>
              <a:t>Drought Index</a:t>
            </a:r>
          </a:p>
        </p:txBody>
      </p:sp>
      <p:sp>
        <p:nvSpPr>
          <p:cNvPr id="46091" name="Text Box 24"/>
          <p:cNvSpPr txBox="1">
            <a:spLocks noChangeArrowheads="1"/>
          </p:cNvSpPr>
          <p:nvPr/>
        </p:nvSpPr>
        <p:spPr bwMode="auto">
          <a:xfrm>
            <a:off x="8108950" y="5907088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660066"/>
                </a:solidFill>
                <a:cs typeface="Arial" charset="0"/>
              </a:rPr>
              <a:t>Threat and Adaptation</a:t>
            </a:r>
          </a:p>
        </p:txBody>
      </p:sp>
      <p:sp>
        <p:nvSpPr>
          <p:cNvPr id="46092" name="Text Box 25"/>
          <p:cNvSpPr txBox="1">
            <a:spLocks noChangeArrowheads="1"/>
          </p:cNvSpPr>
          <p:nvPr/>
        </p:nvSpPr>
        <p:spPr bwMode="auto">
          <a:xfrm>
            <a:off x="5664200" y="46894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660066"/>
                </a:solidFill>
                <a:cs typeface="Arial" charset="0"/>
              </a:rPr>
              <a:t>Emissions</a:t>
            </a:r>
          </a:p>
          <a:p>
            <a:r>
              <a:rPr lang="en-US" sz="1200">
                <a:solidFill>
                  <a:srgbClr val="660066"/>
                </a:solidFill>
                <a:cs typeface="Arial" charset="0"/>
              </a:rPr>
              <a:t>Negotiations</a:t>
            </a:r>
          </a:p>
        </p:txBody>
      </p:sp>
      <p:pic>
        <p:nvPicPr>
          <p:cNvPr id="4609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72338" y="1584325"/>
            <a:ext cx="12858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4" name="Picture 8"/>
          <p:cNvPicPr>
            <a:picLocks noChangeAspect="1" noChangeArrowheads="1"/>
          </p:cNvPicPr>
          <p:nvPr/>
        </p:nvPicPr>
        <p:blipFill>
          <a:blip r:embed="rId9"/>
          <a:srcRect r="50000"/>
          <a:stretch>
            <a:fillRect/>
          </a:stretch>
        </p:blipFill>
        <p:spPr bwMode="auto">
          <a:xfrm>
            <a:off x="5732463" y="6119813"/>
            <a:ext cx="9429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5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26413" y="4897438"/>
            <a:ext cx="973137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6" name="Picture 18"/>
          <p:cNvPicPr>
            <a:picLocks noChangeAspect="1" noChangeArrowheads="1"/>
          </p:cNvPicPr>
          <p:nvPr/>
        </p:nvPicPr>
        <p:blipFill>
          <a:blip r:embed="rId11"/>
          <a:srcRect t="28181" r="2727" b="24545"/>
          <a:stretch>
            <a:fillRect/>
          </a:stretch>
        </p:blipFill>
        <p:spPr bwMode="auto">
          <a:xfrm>
            <a:off x="5843588" y="5241925"/>
            <a:ext cx="8191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7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89100" y="5400675"/>
            <a:ext cx="12858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525" y="5492750"/>
            <a:ext cx="1141413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9" name="Rectangle 24"/>
          <p:cNvSpPr>
            <a:spLocks noChangeArrowheads="1"/>
          </p:cNvSpPr>
          <p:nvPr/>
        </p:nvSpPr>
        <p:spPr bwMode="auto">
          <a:xfrm>
            <a:off x="0" y="5746750"/>
            <a:ext cx="3219450" cy="1111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171450"/>
            <a:ext cx="8963025" cy="788988"/>
          </a:xfrm>
        </p:spPr>
        <p:txBody>
          <a:bodyPr/>
          <a:lstStyle/>
          <a:p>
            <a:pPr eaLnBrk="1" hangingPunct="1"/>
            <a:r>
              <a:rPr lang="en-US" sz="2600" smtClean="0">
                <a:solidFill>
                  <a:schemeClr val="tx2"/>
                </a:solidFill>
              </a:rPr>
              <a:t>Temperature extremes are projected relatively credibly but large uncertainties remain</a:t>
            </a:r>
          </a:p>
        </p:txBody>
      </p:sp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1320800"/>
            <a:ext cx="478313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4943475" y="1882775"/>
            <a:ext cx="40894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2000" b="1">
                <a:solidFill>
                  <a:srgbClr val="000000"/>
                </a:solidFill>
              </a:rPr>
              <a:t>Statistically significantly higher trends in warming with worsening trends of heat waves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endParaRPr lang="en-US" sz="900" b="1">
              <a:solidFill>
                <a:srgbClr val="000000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2000" b="1">
                <a:solidFill>
                  <a:srgbClr val="000000"/>
                </a:solidFill>
              </a:rPr>
              <a:t>Larger uncertainties than previously thought especially at regional scales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109538" y="3595688"/>
            <a:ext cx="4787900" cy="170021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196850" y="3735388"/>
            <a:ext cx="4597400" cy="1477962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Higher trends but larger uncertainty and geographic variability in 21</a:t>
            </a:r>
            <a:r>
              <a:rPr lang="en-US" sz="1600" b="1" baseline="30000">
                <a:solidFill>
                  <a:schemeClr val="bg1"/>
                </a:solidFill>
              </a:rPr>
              <a:t>st</a:t>
            </a:r>
            <a:r>
              <a:rPr lang="en-US" sz="1600" b="1">
                <a:solidFill>
                  <a:schemeClr val="bg1"/>
                </a:solidFill>
              </a:rPr>
              <a:t> century temperature and heat waves</a:t>
            </a:r>
          </a:p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Auroop R. Ganguly, Karsten Steinhaeuser,                      David J. Erickson III, Marcia Branstetter, Esther S. Parish, Nagendra Singh, John B. Drake, Lawrence Buja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484188" y="5346700"/>
            <a:ext cx="20812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hlink"/>
                </a:solidFill>
              </a:rPr>
              <a:t>Ganguly et al. 2009: PNAS</a:t>
            </a:r>
          </a:p>
        </p:txBody>
      </p:sp>
      <p:sp>
        <p:nvSpPr>
          <p:cNvPr id="47111" name="Rectangle 3"/>
          <p:cNvSpPr>
            <a:spLocks noChangeArrowheads="1"/>
          </p:cNvSpPr>
          <p:nvPr/>
        </p:nvSpPr>
        <p:spPr bwMode="auto">
          <a:xfrm>
            <a:off x="190500" y="5849938"/>
            <a:ext cx="87423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None/>
            </a:pPr>
            <a:r>
              <a:rPr lang="en-US" sz="2000" b="1">
                <a:solidFill>
                  <a:schemeClr val="accent2"/>
                </a:solidFill>
              </a:rPr>
              <a:t>Regional warming and intense heat waves concurrent with larger uncertainty point to the need for both urgency and caution in preparedness and mitigation</a:t>
            </a:r>
          </a:p>
        </p:txBody>
      </p:sp>
      <p:sp>
        <p:nvSpPr>
          <p:cNvPr id="47112" name="Rectangle 3"/>
          <p:cNvSpPr>
            <a:spLocks noChangeArrowheads="1"/>
          </p:cNvSpPr>
          <p:nvPr/>
        </p:nvSpPr>
        <p:spPr bwMode="auto">
          <a:xfrm>
            <a:off x="4941888" y="1138238"/>
            <a:ext cx="4124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None/>
            </a:pPr>
            <a:r>
              <a:rPr lang="en-US" sz="2000" b="1">
                <a:solidFill>
                  <a:schemeClr val="tx2"/>
                </a:solidFill>
              </a:rPr>
              <a:t>Fossil-fuel intensive scenario as a new business-as-usual</a:t>
            </a:r>
          </a:p>
        </p:txBody>
      </p:sp>
      <p:pic>
        <p:nvPicPr>
          <p:cNvPr id="47113" name="Picture 10"/>
          <p:cNvPicPr>
            <a:picLocks noChangeAspect="1" noChangeArrowheads="1"/>
          </p:cNvPicPr>
          <p:nvPr/>
        </p:nvPicPr>
        <p:blipFill>
          <a:blip r:embed="rId4"/>
          <a:srcRect l="14925" r="7129"/>
          <a:stretch>
            <a:fillRect/>
          </a:stretch>
        </p:blipFill>
        <p:spPr bwMode="auto">
          <a:xfrm>
            <a:off x="4973638" y="4584700"/>
            <a:ext cx="13017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0638" y="4451350"/>
            <a:ext cx="166052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81750" y="5526088"/>
            <a:ext cx="24987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47625"/>
            <a:ext cx="8963025" cy="788988"/>
          </a:xfrm>
        </p:spPr>
        <p:txBody>
          <a:bodyPr/>
          <a:lstStyle/>
          <a:p>
            <a:pPr eaLnBrk="1" hangingPunct="1"/>
            <a:r>
              <a:rPr lang="en-US" sz="2600" smtClean="0">
                <a:solidFill>
                  <a:schemeClr val="tx2"/>
                </a:solidFill>
              </a:rPr>
              <a:t>Cold extremes projected to persist even under 21st-century warming scenarios</a:t>
            </a:r>
          </a:p>
        </p:txBody>
      </p:sp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3951288" y="2238375"/>
            <a:ext cx="5081587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2000" b="1">
                <a:solidFill>
                  <a:srgbClr val="000000"/>
                </a:solidFill>
              </a:rPr>
              <a:t>Cold snaps will be at least as severe and long-lasting as current conditions although frequency will decrease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endParaRPr lang="en-US" sz="900" b="1">
              <a:solidFill>
                <a:srgbClr val="000000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Char char="·"/>
            </a:pPr>
            <a:r>
              <a:rPr lang="en-US" sz="2000" b="1">
                <a:solidFill>
                  <a:srgbClr val="000000"/>
                </a:solidFill>
              </a:rPr>
              <a:t>Even as we prepare for global warming, adaptation to extreme cold events cannot be compromised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9155" name="Text Box 7"/>
          <p:cNvSpPr txBox="1">
            <a:spLocks noChangeArrowheads="1"/>
          </p:cNvSpPr>
          <p:nvPr/>
        </p:nvSpPr>
        <p:spPr bwMode="auto">
          <a:xfrm>
            <a:off x="6961188" y="876300"/>
            <a:ext cx="1809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hlink"/>
                </a:solidFill>
              </a:rPr>
              <a:t>Kodra et al. 2011: GRL</a:t>
            </a:r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95250" y="5915025"/>
            <a:ext cx="89439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None/>
            </a:pPr>
            <a:r>
              <a:rPr lang="en-US" sz="2000" b="1">
                <a:solidFill>
                  <a:schemeClr val="accent2"/>
                </a:solidFill>
              </a:rPr>
              <a:t>The persistence of extreme cold events under global warming scenarios is counter-intuitive but may have explanations based on influence of ocean currents, topography and atmospheric circulation</a:t>
            </a:r>
          </a:p>
        </p:txBody>
      </p:sp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4175125" y="1271588"/>
            <a:ext cx="4124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18" charset="2"/>
              <a:buNone/>
            </a:pPr>
            <a:r>
              <a:rPr lang="en-US" sz="2000" b="1">
                <a:solidFill>
                  <a:schemeClr val="tx2"/>
                </a:solidFill>
              </a:rPr>
              <a:t>Nine global climate models and observations reveal</a:t>
            </a:r>
          </a:p>
        </p:txBody>
      </p:sp>
      <p:pic>
        <p:nvPicPr>
          <p:cNvPr id="49158" name="Picture 11"/>
          <p:cNvPicPr>
            <a:picLocks noChangeAspect="1" noChangeArrowheads="1"/>
          </p:cNvPicPr>
          <p:nvPr/>
        </p:nvPicPr>
        <p:blipFill>
          <a:blip r:embed="rId3"/>
          <a:srcRect l="3967" t="2336" r="4745" b="1868"/>
          <a:stretch>
            <a:fillRect/>
          </a:stretch>
        </p:blipFill>
        <p:spPr bwMode="auto">
          <a:xfrm>
            <a:off x="598488" y="787400"/>
            <a:ext cx="322897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4463" y="5014913"/>
            <a:ext cx="32321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45363" y="4846638"/>
            <a:ext cx="1422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62"/>
          <p:cNvSpPr>
            <a:spLocks noChangeArrowheads="1"/>
          </p:cNvSpPr>
          <p:nvPr/>
        </p:nvSpPr>
        <p:spPr bwMode="auto">
          <a:xfrm>
            <a:off x="0" y="66675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5000"/>
              </a:lnSpc>
            </a:pPr>
            <a:r>
              <a:rPr lang="en-US" sz="3000" b="1">
                <a:solidFill>
                  <a:srgbClr val="00673E"/>
                </a:solidFill>
                <a:latin typeface="Arial Black" pitchFamily="34" charset="0"/>
              </a:rPr>
              <a:t>Climate models disagree on hydrologic variables at 30-year, continental scales</a:t>
            </a:r>
          </a:p>
        </p:txBody>
      </p:sp>
      <p:pic>
        <p:nvPicPr>
          <p:cNvPr id="51202" name="Picture 5" descr="Figure02"/>
          <p:cNvPicPr>
            <a:picLocks noChangeAspect="1" noChangeArrowheads="1"/>
          </p:cNvPicPr>
          <p:nvPr/>
        </p:nvPicPr>
        <p:blipFill>
          <a:blip r:embed="rId2"/>
          <a:srcRect l="684" b="55574"/>
          <a:stretch>
            <a:fillRect/>
          </a:stretch>
        </p:blipFill>
        <p:spPr bwMode="auto">
          <a:xfrm>
            <a:off x="479425" y="987425"/>
            <a:ext cx="814387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351463" y="6507163"/>
            <a:ext cx="3643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hlink"/>
                </a:solidFill>
              </a:rPr>
              <a:t>Figure courtesy: Kodra, Ganguly and Entekhabi</a:t>
            </a:r>
          </a:p>
        </p:txBody>
      </p:sp>
      <p:pic>
        <p:nvPicPr>
          <p:cNvPr id="51204" name="Picture 5" descr="Figure02"/>
          <p:cNvPicPr>
            <a:picLocks noChangeAspect="1" noChangeArrowheads="1"/>
          </p:cNvPicPr>
          <p:nvPr/>
        </p:nvPicPr>
        <p:blipFill>
          <a:blip r:embed="rId2"/>
          <a:srcRect l="684" t="43695" b="13431"/>
          <a:stretch>
            <a:fillRect/>
          </a:stretch>
        </p:blipFill>
        <p:spPr bwMode="auto">
          <a:xfrm>
            <a:off x="487363" y="4143375"/>
            <a:ext cx="8143875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568325" y="3413125"/>
            <a:ext cx="7940675" cy="6381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i="1">
                <a:solidFill>
                  <a:schemeClr val="accent1"/>
                </a:solidFill>
              </a:rPr>
              <a:t>Temperature projections from multiple climate models agree at continental scales but hydrological variables do not even agree on the sign of the change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74650" y="171450"/>
            <a:ext cx="8467725" cy="712788"/>
          </a:xfrm>
        </p:spPr>
        <p:txBody>
          <a:bodyPr/>
          <a:lstStyle/>
          <a:p>
            <a:pPr eaLnBrk="1" hangingPunct="1"/>
            <a:r>
              <a:rPr lang="en-US" sz="2600" smtClean="0"/>
              <a:t>Precipitation is not well projected but their extremes have a temperature dependence </a:t>
            </a:r>
          </a:p>
        </p:txBody>
      </p:sp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3"/>
          <a:srcRect t="3482" r="1343" b="3850"/>
          <a:stretch>
            <a:fillRect/>
          </a:stretch>
        </p:blipFill>
        <p:spPr bwMode="auto">
          <a:xfrm>
            <a:off x="0" y="1631950"/>
            <a:ext cx="911542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8"/>
          <p:cNvSpPr txBox="1">
            <a:spLocks noChangeArrowheads="1"/>
          </p:cNvSpPr>
          <p:nvPr/>
        </p:nvSpPr>
        <p:spPr bwMode="auto">
          <a:xfrm>
            <a:off x="0" y="540385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AutoNum type="arabicPeriod"/>
            </a:pPr>
            <a:r>
              <a:rPr lang="en-US">
                <a:solidFill>
                  <a:schemeClr val="accent2"/>
                </a:solidFill>
              </a:rPr>
              <a:t>Observed  trends match modeled trends (Correlation: NCEP: 0.89; ERA40: 0.97)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>
                <a:solidFill>
                  <a:schemeClr val="accent2"/>
                </a:solidFill>
              </a:rPr>
              <a:t>Observed trends suggest even worse extremes than the worst case from CCSM3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>
                <a:solidFill>
                  <a:schemeClr val="accent2"/>
                </a:solidFill>
              </a:rPr>
              <a:t>Best case and commit project much less, showing the value of mitigation policies</a:t>
            </a:r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0" y="10699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en-US" sz="2000">
                <a:solidFill>
                  <a:srgbClr val="002060"/>
                </a:solidFill>
              </a:rPr>
              <a:t>Central Tendency (</a:t>
            </a:r>
            <a:r>
              <a:rPr lang="en-US" sz="2000" b="1">
                <a:solidFill>
                  <a:srgbClr val="002060"/>
                </a:solidFill>
              </a:rPr>
              <a:t>median</a:t>
            </a:r>
            <a:r>
              <a:rPr lang="en-US" sz="2000">
                <a:solidFill>
                  <a:srgbClr val="002060"/>
                </a:solidFill>
              </a:rPr>
              <a:t>) of Return Levels based on All Land Grids</a:t>
            </a: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6362700" y="6426200"/>
            <a:ext cx="2225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hlink"/>
                </a:solidFill>
              </a:rPr>
              <a:t>Kao and Ganguly 2011: JGR</a:t>
            </a:r>
          </a:p>
        </p:txBody>
      </p:sp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514350" y="4217988"/>
            <a:ext cx="8270875" cy="8032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66"/>
                </a:solidFill>
              </a:rPr>
              <a:t>40-year extremes in 1930s	</a:t>
            </a:r>
            <a:r>
              <a:rPr lang="en-US" sz="2000">
                <a:solidFill>
                  <a:srgbClr val="000066"/>
                </a:solidFill>
                <a:sym typeface="Wingdings" pitchFamily="2" charset="2"/>
              </a:rPr>
              <a:t>	30-year extremes in 2000s</a:t>
            </a:r>
          </a:p>
          <a:p>
            <a:endParaRPr lang="en-US" sz="800">
              <a:solidFill>
                <a:schemeClr val="accent1"/>
              </a:solidFill>
              <a:sym typeface="Wingdings" pitchFamily="2" charset="2"/>
            </a:endParaRPr>
          </a:p>
          <a:p>
            <a:r>
              <a:rPr lang="en-US">
                <a:solidFill>
                  <a:srgbClr val="000066"/>
                </a:solidFill>
                <a:sym typeface="Wingdings" pitchFamily="2" charset="2"/>
              </a:rPr>
              <a:t>30-year extremes in 2000s			5-year extremes in 2100s per BAU</a:t>
            </a: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ST template">
  <a:themeElements>
    <a:clrScheme name="GIST template 11">
      <a:dk1>
        <a:srgbClr val="000000"/>
      </a:dk1>
      <a:lt1>
        <a:srgbClr val="FFFFFF"/>
      </a:lt1>
      <a:dk2>
        <a:srgbClr val="01673E"/>
      </a:dk2>
      <a:lt2>
        <a:srgbClr val="333333"/>
      </a:lt2>
      <a:accent1>
        <a:srgbClr val="003D6C"/>
      </a:accent1>
      <a:accent2>
        <a:srgbClr val="267186"/>
      </a:accent2>
      <a:accent3>
        <a:srgbClr val="FFFFFF"/>
      </a:accent3>
      <a:accent4>
        <a:srgbClr val="000000"/>
      </a:accent4>
      <a:accent5>
        <a:srgbClr val="AAAFBA"/>
      </a:accent5>
      <a:accent6>
        <a:srgbClr val="216679"/>
      </a:accent6>
      <a:hlink>
        <a:srgbClr val="8D1357"/>
      </a:hlink>
      <a:folHlink>
        <a:srgbClr val="FFCC66"/>
      </a:folHlink>
    </a:clrScheme>
    <a:fontScheme name="GIST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IST template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ST template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ST template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ST template 10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8D0A56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C5AAB4"/>
        </a:accent5>
        <a:accent6>
          <a:srgbClr val="216679"/>
        </a:accent6>
        <a:hlink>
          <a:srgbClr val="FFCC66"/>
        </a:hlink>
        <a:folHlink>
          <a:srgbClr val="76A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ST template 11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003D6C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AAAFBA"/>
        </a:accent5>
        <a:accent6>
          <a:srgbClr val="216679"/>
        </a:accent6>
        <a:hlink>
          <a:srgbClr val="8D1357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GIST template">
  <a:themeElements>
    <a:clrScheme name="GIST template 11">
      <a:dk1>
        <a:srgbClr val="000000"/>
      </a:dk1>
      <a:lt1>
        <a:srgbClr val="FFFFFF"/>
      </a:lt1>
      <a:dk2>
        <a:srgbClr val="01673E"/>
      </a:dk2>
      <a:lt2>
        <a:srgbClr val="333333"/>
      </a:lt2>
      <a:accent1>
        <a:srgbClr val="003D6C"/>
      </a:accent1>
      <a:accent2>
        <a:srgbClr val="267186"/>
      </a:accent2>
      <a:accent3>
        <a:srgbClr val="FFFFFF"/>
      </a:accent3>
      <a:accent4>
        <a:srgbClr val="000000"/>
      </a:accent4>
      <a:accent5>
        <a:srgbClr val="AAAFBA"/>
      </a:accent5>
      <a:accent6>
        <a:srgbClr val="216679"/>
      </a:accent6>
      <a:hlink>
        <a:srgbClr val="8D1357"/>
      </a:hlink>
      <a:folHlink>
        <a:srgbClr val="FFCC66"/>
      </a:folHlink>
    </a:clrScheme>
    <a:fontScheme name="GIST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IST template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ST template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ST template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ST template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ST template 10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8D0A56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C5AAB4"/>
        </a:accent5>
        <a:accent6>
          <a:srgbClr val="216679"/>
        </a:accent6>
        <a:hlink>
          <a:srgbClr val="FFCC66"/>
        </a:hlink>
        <a:folHlink>
          <a:srgbClr val="76A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ST template 11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003D6C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AAAFBA"/>
        </a:accent5>
        <a:accent6>
          <a:srgbClr val="216679"/>
        </a:accent6>
        <a:hlink>
          <a:srgbClr val="8D1357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15672</TotalTime>
  <Words>1539</Words>
  <Application>Microsoft Office PowerPoint</Application>
  <PresentationFormat>On-screen Show (4:3)</PresentationFormat>
  <Paragraphs>231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 Black</vt:lpstr>
      <vt:lpstr>Symbol</vt:lpstr>
      <vt:lpstr>ＭＳ Ｐゴシック</vt:lpstr>
      <vt:lpstr>Times New Roman</vt:lpstr>
      <vt:lpstr>Wingdings</vt:lpstr>
      <vt:lpstr>Tahoma</vt:lpstr>
      <vt:lpstr>GIST template</vt:lpstr>
      <vt:lpstr>Custom Design</vt:lpstr>
      <vt:lpstr>5_GIST template</vt:lpstr>
      <vt:lpstr>GIST template</vt:lpstr>
      <vt:lpstr>5_GIST template</vt:lpstr>
      <vt:lpstr>5_GIST template</vt:lpstr>
      <vt:lpstr>Can machine learning help translate the science of climate change to information relevant for preparedness and policy?</vt:lpstr>
      <vt:lpstr>Climate change has been called “the defining issue of our era”</vt:lpstr>
      <vt:lpstr>Slide 3</vt:lpstr>
      <vt:lpstr>A research challenge is to translate climate model simulations to decision and policy tools</vt:lpstr>
      <vt:lpstr>Climate extremes: Science, impacts, policy</vt:lpstr>
      <vt:lpstr>Temperature extremes are projected relatively credibly but large uncertainties remain</vt:lpstr>
      <vt:lpstr>Cold extremes projected to persist even under 21st-century warming scenarios</vt:lpstr>
      <vt:lpstr>Slide 8</vt:lpstr>
      <vt:lpstr>Precipitation is not well projected but their extremes have a temperature dependence </vt:lpstr>
      <vt:lpstr>Slide 10</vt:lpstr>
      <vt:lpstr>Computational data sciences can improve science understanding and enhance predictions</vt:lpstr>
      <vt:lpstr>Slide 12</vt:lpstr>
      <vt:lpstr>Decision support and policy needs assessment versus climate model and process diagnostics suggest:  Physics-based Models are Essential but Not Adequate</vt:lpstr>
      <vt:lpstr>Can machine learning help translate the science of climate change to information relevant for preparedness and policy?</vt:lpstr>
      <vt:lpstr>Climate Models:  Necessary but not Sufficient</vt:lpstr>
      <vt:lpstr>Massive, Disparate Data:  A Fact of Life</vt:lpstr>
      <vt:lpstr>Geographical Data Mining or SSTDM: To the Rescue?</vt:lpstr>
      <vt:lpstr>Beyond SSTDM: Non-stationary patterns</vt:lpstr>
      <vt:lpstr>Beyond SSTDM: Complex dependence</vt:lpstr>
      <vt:lpstr>Beyond SSTDM: Recurrent extremes</vt:lpstr>
      <vt:lpstr>The “New” Challenges</vt:lpstr>
      <vt:lpstr>Slide 22</vt:lpstr>
      <vt:lpstr>NSF “Expeditions in Computing” (2010)</vt:lpstr>
    </vt:vector>
  </TitlesOfParts>
  <Company>ORNL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AMS 2009 Ganguly</dc:title>
  <dc:subject>Climate War Game</dc:subject>
  <dc:creator>Auroop R Ganguly</dc:creator>
  <cp:lastModifiedBy>Linda Casals</cp:lastModifiedBy>
  <cp:revision>1025</cp:revision>
  <cp:lastPrinted>1601-01-01T00:00:00Z</cp:lastPrinted>
  <dcterms:created xsi:type="dcterms:W3CDTF">2007-06-20T17:29:26Z</dcterms:created>
  <dcterms:modified xsi:type="dcterms:W3CDTF">2011-09-22T15:22:32Z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  <property fmtid="{D5CDD505-2E9C-101B-9397-08002B2CF9AE}" pid="3" name="ContentType">
    <vt:lpwstr>Document</vt:lpwstr>
  </property>
</Properties>
</file>