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8"/>
  </p:notesMasterIdLst>
  <p:handoutMasterIdLst>
    <p:handoutMasterId r:id="rId29"/>
  </p:handoutMasterIdLst>
  <p:sldIdLst>
    <p:sldId id="418" r:id="rId2"/>
    <p:sldId id="432" r:id="rId3"/>
    <p:sldId id="433" r:id="rId4"/>
    <p:sldId id="419" r:id="rId5"/>
    <p:sldId id="436" r:id="rId6"/>
    <p:sldId id="434" r:id="rId7"/>
    <p:sldId id="435" r:id="rId8"/>
    <p:sldId id="437" r:id="rId9"/>
    <p:sldId id="438" r:id="rId10"/>
    <p:sldId id="440" r:id="rId11"/>
    <p:sldId id="439" r:id="rId12"/>
    <p:sldId id="441" r:id="rId13"/>
    <p:sldId id="442" r:id="rId14"/>
    <p:sldId id="443" r:id="rId15"/>
    <p:sldId id="444" r:id="rId16"/>
    <p:sldId id="423" r:id="rId17"/>
    <p:sldId id="424" r:id="rId18"/>
    <p:sldId id="425" r:id="rId19"/>
    <p:sldId id="426" r:id="rId20"/>
    <p:sldId id="427" r:id="rId21"/>
    <p:sldId id="428" r:id="rId22"/>
    <p:sldId id="445" r:id="rId23"/>
    <p:sldId id="446" r:id="rId24"/>
    <p:sldId id="447" r:id="rId25"/>
    <p:sldId id="430" r:id="rId26"/>
    <p:sldId id="448" r:id="rId27"/>
  </p:sldIdLst>
  <p:sldSz cx="9131300" cy="6845300"/>
  <p:notesSz cx="7315200" cy="9601200"/>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99"/>
    <a:srgbClr val="CC0000"/>
    <a:srgbClr val="FF99FF"/>
    <a:srgbClr val="FFCCFF"/>
    <a:srgbClr val="FF66FF"/>
    <a:srgbClr val="990000"/>
    <a:srgbClr val="009900"/>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17" autoAdjust="0"/>
    <p:restoredTop sz="94660"/>
  </p:normalViewPr>
  <p:slideViewPr>
    <p:cSldViewPr>
      <p:cViewPr>
        <p:scale>
          <a:sx n="70" d="100"/>
          <a:sy n="70" d="100"/>
        </p:scale>
        <p:origin x="-1410" y="-924"/>
      </p:cViewPr>
      <p:guideLst>
        <p:guide orient="horz"/>
        <p:guide pos="575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362"/>
    </p:cViewPr>
  </p:sorterViewPr>
  <p:notesViewPr>
    <p:cSldViewPr>
      <p:cViewPr varScale="1">
        <p:scale>
          <a:sx n="91" d="100"/>
          <a:sy n="91" d="100"/>
        </p:scale>
        <p:origin x="-2592" y="-96"/>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127250" y="377825"/>
            <a:ext cx="2892425" cy="227013"/>
          </a:xfrm>
          <a:prstGeom prst="rect">
            <a:avLst/>
          </a:prstGeom>
          <a:noFill/>
          <a:ln w="38100" cmpd="dbl">
            <a:noFill/>
            <a:miter lim="800000"/>
            <a:headEnd/>
            <a:tailEnd/>
          </a:ln>
          <a:effectLst/>
        </p:spPr>
        <p:txBody>
          <a:bodyPr wrap="none" lIns="60413" tIns="23494" rIns="60413" bIns="23494">
            <a:spAutoFit/>
          </a:bodyPr>
          <a:lstStyle/>
          <a:p>
            <a:pPr algn="ctr" defTabSz="860425" eaLnBrk="0" hangingPunct="0">
              <a:lnSpc>
                <a:spcPct val="90000"/>
              </a:lnSpc>
              <a:defRPr/>
            </a:pPr>
            <a:r>
              <a:rPr lang="en-US" sz="1300"/>
              <a:t>Data-Intensive Scalable Computing</a:t>
            </a:r>
          </a:p>
        </p:txBody>
      </p:sp>
      <p:sp>
        <p:nvSpPr>
          <p:cNvPr id="3076" name="Rectangle 4"/>
          <p:cNvSpPr>
            <a:spLocks noChangeArrowheads="1"/>
          </p:cNvSpPr>
          <p:nvPr/>
        </p:nvSpPr>
        <p:spPr bwMode="auto">
          <a:xfrm>
            <a:off x="4818063" y="8912225"/>
            <a:ext cx="1347787" cy="220663"/>
          </a:xfrm>
          <a:prstGeom prst="rect">
            <a:avLst/>
          </a:prstGeom>
          <a:noFill/>
          <a:ln w="38100" cmpd="dbl">
            <a:noFill/>
            <a:miter lim="800000"/>
            <a:headEnd/>
            <a:tailEnd/>
          </a:ln>
          <a:effectLst/>
        </p:spPr>
        <p:txBody>
          <a:bodyPr wrap="none" lIns="60413" tIns="23494" rIns="60413" bIns="23494">
            <a:spAutoFit/>
          </a:bodyPr>
          <a:lstStyle/>
          <a:p>
            <a:pPr defTabSz="860425" eaLnBrk="0" hangingPunct="0">
              <a:lnSpc>
                <a:spcPct val="90000"/>
              </a:lnSpc>
              <a:defRPr/>
            </a:pPr>
            <a:r>
              <a:rPr lang="en-US" sz="1300" b="0"/>
              <a:t>Randal E. Bryant</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1026"/>
          <p:cNvSpPr>
            <a:spLocks noGrp="1" noChangeArrowheads="1"/>
          </p:cNvSpPr>
          <p:nvPr>
            <p:ph type="hdr" sz="quarter"/>
          </p:nvPr>
        </p:nvSpPr>
        <p:spPr bwMode="auto">
          <a:xfrm>
            <a:off x="0" y="103188"/>
            <a:ext cx="74930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defTabSz="966788" eaLnBrk="0" hangingPunct="0">
              <a:lnSpc>
                <a:spcPct val="90000"/>
              </a:lnSpc>
              <a:defRPr sz="1300"/>
            </a:lvl1pPr>
          </a:lstStyle>
          <a:p>
            <a:pPr>
              <a:defRPr/>
            </a:pPr>
            <a:endParaRPr lang="en-US"/>
          </a:p>
        </p:txBody>
      </p:sp>
      <p:sp>
        <p:nvSpPr>
          <p:cNvPr id="66563" name="Rectangle 1027"/>
          <p:cNvSpPr>
            <a:spLocks noGrp="1" noChangeArrowheads="1"/>
          </p:cNvSpPr>
          <p:nvPr>
            <p:ph type="dt" idx="1"/>
          </p:nvPr>
        </p:nvSpPr>
        <p:spPr bwMode="auto">
          <a:xfrm>
            <a:off x="6381750" y="103188"/>
            <a:ext cx="933450" cy="274637"/>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lvl1pPr algn="r" defTabSz="966788" eaLnBrk="0" hangingPunct="0">
              <a:lnSpc>
                <a:spcPct val="90000"/>
              </a:lnSpc>
              <a:defRPr sz="1300"/>
            </a:lvl1pPr>
          </a:lstStyle>
          <a:p>
            <a:pPr>
              <a:defRPr/>
            </a:pPr>
            <a:endParaRPr lang="en-US"/>
          </a:p>
        </p:txBody>
      </p:sp>
      <p:sp>
        <p:nvSpPr>
          <p:cNvPr id="13316" name="Rectangle 1028"/>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66565" name="Rectangle 1029"/>
          <p:cNvSpPr>
            <a:spLocks noGrp="1" noChangeArrowheads="1"/>
          </p:cNvSpPr>
          <p:nvPr>
            <p:ph type="body" sz="quarter" idx="3"/>
          </p:nvPr>
        </p:nvSpPr>
        <p:spPr bwMode="auto">
          <a:xfrm>
            <a:off x="974725" y="6115050"/>
            <a:ext cx="2574925" cy="1212850"/>
          </a:xfrm>
          <a:prstGeom prst="rect">
            <a:avLst/>
          </a:prstGeom>
          <a:noFill/>
          <a:ln w="19050">
            <a:noFill/>
            <a:miter lim="800000"/>
            <a:headEnd/>
            <a:tailEnd type="none" w="sm" len="sm"/>
          </a:ln>
          <a:effectLst/>
        </p:spPr>
        <p:txBody>
          <a:bodyPr vert="horz" wrap="none" lIns="48331" tIns="48331" rIns="48331" bIns="48331" numCol="1" anchor="ctr"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6566" name="Rectangle 1030"/>
          <p:cNvSpPr>
            <a:spLocks noGrp="1" noChangeArrowheads="1"/>
          </p:cNvSpPr>
          <p:nvPr>
            <p:ph type="ftr" sz="quarter" idx="4"/>
          </p:nvPr>
        </p:nvSpPr>
        <p:spPr bwMode="auto">
          <a:xfrm>
            <a:off x="0" y="9326563"/>
            <a:ext cx="676275"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defTabSz="966788" eaLnBrk="0" hangingPunct="0">
              <a:lnSpc>
                <a:spcPct val="90000"/>
              </a:lnSpc>
              <a:defRPr sz="1300"/>
            </a:lvl1pPr>
          </a:lstStyle>
          <a:p>
            <a:pPr>
              <a:defRPr/>
            </a:pPr>
            <a:endParaRPr lang="en-US"/>
          </a:p>
        </p:txBody>
      </p:sp>
      <p:sp>
        <p:nvSpPr>
          <p:cNvPr id="66567" name="Rectangle 1031"/>
          <p:cNvSpPr>
            <a:spLocks noGrp="1" noChangeArrowheads="1"/>
          </p:cNvSpPr>
          <p:nvPr>
            <p:ph type="sldNum" sz="quarter" idx="5"/>
          </p:nvPr>
        </p:nvSpPr>
        <p:spPr bwMode="auto">
          <a:xfrm>
            <a:off x="7016750" y="9326563"/>
            <a:ext cx="298450" cy="274637"/>
          </a:xfrm>
          <a:prstGeom prst="rect">
            <a:avLst/>
          </a:prstGeom>
          <a:noFill/>
          <a:ln w="19050">
            <a:noFill/>
            <a:miter lim="800000"/>
            <a:headEnd/>
            <a:tailEnd type="none" w="sm" len="sm"/>
          </a:ln>
          <a:effectLst/>
        </p:spPr>
        <p:txBody>
          <a:bodyPr vert="horz" wrap="none" lIns="48331" tIns="48331" rIns="48331" bIns="48331" numCol="1" anchor="b" anchorCtr="0" compatLnSpc="1">
            <a:prstTxWarp prst="textNoShape">
              <a:avLst/>
            </a:prstTxWarp>
            <a:spAutoFit/>
          </a:bodyPr>
          <a:lstStyle>
            <a:lvl1pPr algn="r" defTabSz="966788" eaLnBrk="0" hangingPunct="0">
              <a:lnSpc>
                <a:spcPct val="90000"/>
              </a:lnSpc>
              <a:defRPr sz="1300"/>
            </a:lvl1pPr>
          </a:lstStyle>
          <a:p>
            <a:pPr>
              <a:defRPr/>
            </a:pPr>
            <a:fld id="{1DD9D5FE-2AE4-4478-B984-B51533A34A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031"/>
          <p:cNvSpPr>
            <a:spLocks noGrp="1" noChangeArrowheads="1"/>
          </p:cNvSpPr>
          <p:nvPr>
            <p:ph type="sldNum" sz="quarter" idx="5"/>
          </p:nvPr>
        </p:nvSpPr>
        <p:spPr>
          <a:noFill/>
        </p:spPr>
        <p:txBody>
          <a:bodyPr/>
          <a:lstStyle/>
          <a:p>
            <a:fld id="{EEAAA5FF-CD33-4DED-8824-83B202E4389A}" type="slidenum">
              <a:rPr lang="en-US" smtClean="0"/>
              <a:pPr/>
              <a:t>1</a:t>
            </a:fld>
            <a:endParaRPr lang="en-US" smtClean="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xfrm>
            <a:off x="974725" y="6591300"/>
            <a:ext cx="1177925" cy="260350"/>
          </a:xfrm>
          <a:noFill/>
          <a:ln w="9525"/>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031"/>
          <p:cNvSpPr>
            <a:spLocks noGrp="1" noChangeArrowheads="1"/>
          </p:cNvSpPr>
          <p:nvPr>
            <p:ph type="sldNum" sz="quarter" idx="5"/>
          </p:nvPr>
        </p:nvSpPr>
        <p:spPr>
          <a:noFill/>
        </p:spPr>
        <p:txBody>
          <a:bodyPr/>
          <a:lstStyle/>
          <a:p>
            <a:fld id="{1BBF2AA3-F4F6-4AC5-822B-A5AFF9DC53EE}" type="slidenum">
              <a:rPr lang="en-US" smtClean="0"/>
              <a:pPr/>
              <a:t>6</a:t>
            </a:fld>
            <a:endParaRPr lang="en-US" smtClean="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74725" y="4421188"/>
            <a:ext cx="5045075" cy="2533650"/>
          </a:xfrm>
          <a:noFill/>
          <a:ln w="9525"/>
        </p:spPr>
        <p:txBody>
          <a:bodyPr wrap="square"/>
          <a:lstStyle/>
          <a:p>
            <a:r>
              <a:rPr lang="en-US" smtClean="0"/>
              <a:t>One of the biggest users of cluster computing is Google.  They have set up dozens of data centers around the world, containing more computer power than just about anyone else.</a:t>
            </a:r>
          </a:p>
          <a:p>
            <a:endParaRPr lang="en-US" smtClean="0"/>
          </a:p>
          <a:p>
            <a:r>
              <a:rPr lang="en-US" smtClean="0"/>
              <a:t>Here’s a picture of their data center in Dalles, Oregon.  It cost them $600M and requires around 50 megawatts of power.  (For reference, that much power would supply the residential electricity needs of 6,000 households in the U.S.).  They located the data center near the Columbia River to take advantage of low-cost electricity.</a:t>
            </a:r>
          </a:p>
          <a:p>
            <a:endParaRPr lang="en-US" smtClean="0"/>
          </a:p>
          <a:p>
            <a:r>
              <a:rPr lang="en-US" smtClean="0"/>
              <a:t>Imagine what our intelligence sources could do if they had facilities on this scale to store and process satellite imagery, voice signals, and feeds from media outlets.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8370" name="Rectangle 2"/>
          <p:cNvSpPr>
            <a:spLocks noGrp="1" noChangeArrowheads="1"/>
          </p:cNvSpPr>
          <p:nvPr>
            <p:ph type="subTitle" sz="quarter" idx="1"/>
          </p:nvPr>
        </p:nvSpPr>
        <p:spPr>
          <a:xfrm>
            <a:off x="1370013" y="4641850"/>
            <a:ext cx="6391275" cy="1749425"/>
          </a:xfrm>
        </p:spPr>
        <p:txBody>
          <a:bodyPr/>
          <a:lstStyle>
            <a:lvl1pPr marL="0" indent="0" algn="ctr">
              <a:defRPr/>
            </a:lvl1pPr>
          </a:lstStyle>
          <a:p>
            <a:r>
              <a:rPr lang="en-US"/>
              <a:t>Click to edit Master subtitle style</a:t>
            </a:r>
          </a:p>
        </p:txBody>
      </p:sp>
      <p:sp>
        <p:nvSpPr>
          <p:cNvPr id="58371" name="Rectangle 3"/>
          <p:cNvSpPr>
            <a:spLocks noGrp="1" noChangeArrowheads="1"/>
          </p:cNvSpPr>
          <p:nvPr>
            <p:ph type="ctrTitle" sz="quarter"/>
          </p:nvPr>
        </p:nvSpPr>
        <p:spPr>
          <a:xfrm>
            <a:off x="684213" y="1339850"/>
            <a:ext cx="7762875" cy="2663825"/>
          </a:xfrm>
          <a:effectLst>
            <a:outerShdw dist="71842" dir="2700000" algn="ctr" rotWithShape="0">
              <a:schemeClr val="bg2"/>
            </a:outerShdw>
          </a:effectLst>
        </p:spPr>
        <p:txBody>
          <a:bodyPr lIns="91928" tIns="45964" rIns="91928" bIns="45964"/>
          <a:lstStyle>
            <a:lvl1pPr algn="ctr">
              <a:defRPr sz="4800"/>
            </a:lvl1pPr>
          </a:lstStyle>
          <a:p>
            <a:r>
              <a:rPr lang="en-US"/>
              <a:t>Click to edit Master 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5625" y="247650"/>
            <a:ext cx="2203450" cy="6184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0513" y="247650"/>
            <a:ext cx="6462712" cy="6184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0725" y="4398963"/>
            <a:ext cx="7762875" cy="13589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0725" y="2901950"/>
            <a:ext cx="7762875" cy="1497013"/>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0513" y="1368425"/>
            <a:ext cx="4070350"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13263" y="1368425"/>
            <a:ext cx="4071937" cy="5064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6900" cy="113982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1938"/>
            <a:ext cx="4033838"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0113"/>
            <a:ext cx="4033838"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38675" y="1531938"/>
            <a:ext cx="4035425" cy="638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8675" y="2170113"/>
            <a:ext cx="4035425" cy="3944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3550" cy="11588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0288" y="273050"/>
            <a:ext cx="5103812" cy="584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1925"/>
            <a:ext cx="3003550" cy="4683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9113" y="4791075"/>
            <a:ext cx="548005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89113" y="611188"/>
            <a:ext cx="5480050" cy="41068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89113" y="5357813"/>
            <a:ext cx="5480050" cy="803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bwMode="auto">
          <a:xfrm>
            <a:off x="290513" y="1368425"/>
            <a:ext cx="8294687" cy="5064125"/>
          </a:xfrm>
          <a:prstGeom prst="rect">
            <a:avLst/>
          </a:prstGeom>
          <a:noFill/>
          <a:ln w="9525">
            <a:noFill/>
            <a:miter lim="800000"/>
            <a:headEnd/>
            <a:tailEnd/>
          </a:ln>
          <a:effectLst/>
        </p:spPr>
        <p:txBody>
          <a:bodyPr vert="horz" wrap="square" lIns="90343" tIns="44379" rIns="90343" bIns="4437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7347" name="Rectangle 3"/>
          <p:cNvSpPr>
            <a:spLocks noGrp="1" noChangeArrowheads="1"/>
          </p:cNvSpPr>
          <p:nvPr>
            <p:ph type="title"/>
          </p:nvPr>
        </p:nvSpPr>
        <p:spPr bwMode="auto">
          <a:xfrm>
            <a:off x="404813" y="247650"/>
            <a:ext cx="8704262" cy="779463"/>
          </a:xfrm>
          <a:prstGeom prst="rect">
            <a:avLst/>
          </a:prstGeom>
          <a:noFill/>
          <a:ln w="9525">
            <a:noFill/>
            <a:miter lim="800000"/>
            <a:headEnd/>
            <a:tailEnd/>
          </a:ln>
          <a:effectLst>
            <a:outerShdw dist="53882" dir="2700000" algn="ctr" rotWithShape="0">
              <a:srgbClr val="969696"/>
            </a:outerShdw>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57348" name="Text Box 4"/>
          <p:cNvSpPr txBox="1">
            <a:spLocks noChangeArrowheads="1"/>
          </p:cNvSpPr>
          <p:nvPr/>
        </p:nvSpPr>
        <p:spPr bwMode="auto">
          <a:xfrm>
            <a:off x="219075" y="6389688"/>
            <a:ext cx="603250" cy="284162"/>
          </a:xfrm>
          <a:prstGeom prst="rect">
            <a:avLst/>
          </a:prstGeom>
          <a:noFill/>
          <a:ln w="19050">
            <a:noFill/>
            <a:miter lim="800000"/>
            <a:headEnd/>
            <a:tailEnd type="none" w="sm" len="sm"/>
          </a:ln>
          <a:effectLst/>
        </p:spPr>
        <p:txBody>
          <a:bodyPr wrap="none" lIns="45647" tIns="45647" rIns="45647" bIns="45647" anchor="ctr">
            <a:spAutoFit/>
          </a:bodyPr>
          <a:lstStyle/>
          <a:p>
            <a:pPr algn="ctr" defTabSz="912813" eaLnBrk="0" hangingPunct="0">
              <a:lnSpc>
                <a:spcPct val="90000"/>
              </a:lnSpc>
              <a:defRPr/>
            </a:pPr>
            <a:r>
              <a:rPr lang="en-US" sz="1400" b="0">
                <a:solidFill>
                  <a:schemeClr val="hlink"/>
                </a:solidFill>
                <a:latin typeface="Helvetica" pitchFamily="34" charset="0"/>
              </a:rPr>
              <a:t>– </a:t>
            </a:r>
            <a:fld id="{6D440627-7202-4C4F-8CFF-3558195A8D2E}" type="slidenum">
              <a:rPr lang="en-US" sz="1400" b="0">
                <a:solidFill>
                  <a:schemeClr val="hlink"/>
                </a:solidFill>
                <a:latin typeface="Helvetica" pitchFamily="34" charset="0"/>
              </a:rPr>
              <a:pPr algn="ctr" defTabSz="912813" eaLnBrk="0" hangingPunct="0">
                <a:lnSpc>
                  <a:spcPct val="90000"/>
                </a:lnSpc>
                <a:defRPr/>
              </a:pPr>
              <a:t>‹#›</a:t>
            </a:fld>
            <a:r>
              <a:rPr lang="en-US" sz="1400" b="0">
                <a:solidFill>
                  <a:schemeClr val="hlink"/>
                </a:solidFill>
                <a:latin typeface="Helvetica" pitchFamily="34" charset="0"/>
              </a:rPr>
              <a:t> –</a:t>
            </a:r>
            <a:endParaRPr lang="en-US" sz="1400" b="0">
              <a:latin typeface="Helvetica"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ransition spd="med"/>
  <p:txStyles>
    <p:titleStyle>
      <a:lvl1pPr algn="l" defTabSz="912813" rtl="0" eaLnBrk="0" fontAlgn="base" hangingPunct="0">
        <a:lnSpc>
          <a:spcPct val="87000"/>
        </a:lnSpc>
        <a:spcBef>
          <a:spcPct val="0"/>
        </a:spcBef>
        <a:spcAft>
          <a:spcPct val="0"/>
        </a:spcAft>
        <a:defRPr sz="3800" b="1">
          <a:solidFill>
            <a:schemeClr val="hlink"/>
          </a:solidFill>
          <a:latin typeface="+mj-lt"/>
          <a:ea typeface="+mj-ea"/>
          <a:cs typeface="+mj-cs"/>
        </a:defRPr>
      </a:lvl1pPr>
      <a:lvl2pPr algn="l" defTabSz="912813" rtl="0" eaLnBrk="0" fontAlgn="base" hangingPunct="0">
        <a:lnSpc>
          <a:spcPct val="87000"/>
        </a:lnSpc>
        <a:spcBef>
          <a:spcPct val="0"/>
        </a:spcBef>
        <a:spcAft>
          <a:spcPct val="0"/>
        </a:spcAft>
        <a:defRPr sz="3800" b="1">
          <a:solidFill>
            <a:schemeClr val="hlink"/>
          </a:solidFill>
          <a:latin typeface="Helvetica" pitchFamily="34" charset="0"/>
        </a:defRPr>
      </a:lvl2pPr>
      <a:lvl3pPr algn="l" defTabSz="912813" rtl="0" eaLnBrk="0" fontAlgn="base" hangingPunct="0">
        <a:lnSpc>
          <a:spcPct val="87000"/>
        </a:lnSpc>
        <a:spcBef>
          <a:spcPct val="0"/>
        </a:spcBef>
        <a:spcAft>
          <a:spcPct val="0"/>
        </a:spcAft>
        <a:defRPr sz="3800" b="1">
          <a:solidFill>
            <a:schemeClr val="hlink"/>
          </a:solidFill>
          <a:latin typeface="Helvetica" pitchFamily="34" charset="0"/>
        </a:defRPr>
      </a:lvl3pPr>
      <a:lvl4pPr algn="l" defTabSz="912813" rtl="0" eaLnBrk="0" fontAlgn="base" hangingPunct="0">
        <a:lnSpc>
          <a:spcPct val="87000"/>
        </a:lnSpc>
        <a:spcBef>
          <a:spcPct val="0"/>
        </a:spcBef>
        <a:spcAft>
          <a:spcPct val="0"/>
        </a:spcAft>
        <a:defRPr sz="3800" b="1">
          <a:solidFill>
            <a:schemeClr val="hlink"/>
          </a:solidFill>
          <a:latin typeface="Helvetica" pitchFamily="34" charset="0"/>
        </a:defRPr>
      </a:lvl4pPr>
      <a:lvl5pPr algn="l" defTabSz="912813" rtl="0" eaLnBrk="0" fontAlgn="base" hangingPunct="0">
        <a:lnSpc>
          <a:spcPct val="87000"/>
        </a:lnSpc>
        <a:spcBef>
          <a:spcPct val="0"/>
        </a:spcBef>
        <a:spcAft>
          <a:spcPct val="0"/>
        </a:spcAft>
        <a:defRPr sz="3800" b="1">
          <a:solidFill>
            <a:schemeClr val="hlink"/>
          </a:solidFill>
          <a:latin typeface="Helvetica" pitchFamily="34" charset="0"/>
        </a:defRPr>
      </a:lvl5pPr>
      <a:lvl6pPr marL="457200" algn="l" defTabSz="912813" rtl="0" fontAlgn="base">
        <a:lnSpc>
          <a:spcPct val="87000"/>
        </a:lnSpc>
        <a:spcBef>
          <a:spcPct val="0"/>
        </a:spcBef>
        <a:spcAft>
          <a:spcPct val="0"/>
        </a:spcAft>
        <a:defRPr sz="3800" b="1">
          <a:solidFill>
            <a:schemeClr val="hlink"/>
          </a:solidFill>
          <a:latin typeface="Helvetica" pitchFamily="34" charset="0"/>
        </a:defRPr>
      </a:lvl6pPr>
      <a:lvl7pPr marL="914400" algn="l" defTabSz="912813" rtl="0" fontAlgn="base">
        <a:lnSpc>
          <a:spcPct val="87000"/>
        </a:lnSpc>
        <a:spcBef>
          <a:spcPct val="0"/>
        </a:spcBef>
        <a:spcAft>
          <a:spcPct val="0"/>
        </a:spcAft>
        <a:defRPr sz="3800" b="1">
          <a:solidFill>
            <a:schemeClr val="hlink"/>
          </a:solidFill>
          <a:latin typeface="Helvetica" pitchFamily="34" charset="0"/>
        </a:defRPr>
      </a:lvl7pPr>
      <a:lvl8pPr marL="1371600" algn="l" defTabSz="912813" rtl="0" fontAlgn="base">
        <a:lnSpc>
          <a:spcPct val="87000"/>
        </a:lnSpc>
        <a:spcBef>
          <a:spcPct val="0"/>
        </a:spcBef>
        <a:spcAft>
          <a:spcPct val="0"/>
        </a:spcAft>
        <a:defRPr sz="3800" b="1">
          <a:solidFill>
            <a:schemeClr val="hlink"/>
          </a:solidFill>
          <a:latin typeface="Helvetica" pitchFamily="34" charset="0"/>
        </a:defRPr>
      </a:lvl8pPr>
      <a:lvl9pPr marL="1828800" algn="l" defTabSz="912813" rtl="0" fontAlgn="base">
        <a:lnSpc>
          <a:spcPct val="87000"/>
        </a:lnSpc>
        <a:spcBef>
          <a:spcPct val="0"/>
        </a:spcBef>
        <a:spcAft>
          <a:spcPct val="0"/>
        </a:spcAft>
        <a:defRPr sz="3800" b="1">
          <a:solidFill>
            <a:schemeClr val="hlink"/>
          </a:solidFill>
          <a:latin typeface="Helvetica" pitchFamily="34" charset="0"/>
        </a:defRPr>
      </a:lvl9pPr>
    </p:titleStyle>
    <p:bodyStyle>
      <a:lvl1pPr marL="385763" indent="-385763" algn="l" defTabSz="912813" rtl="0" eaLnBrk="0" fontAlgn="base" hangingPunct="0">
        <a:lnSpc>
          <a:spcPct val="95000"/>
        </a:lnSpc>
        <a:spcBef>
          <a:spcPct val="50000"/>
        </a:spcBef>
        <a:spcAft>
          <a:spcPct val="0"/>
        </a:spcAft>
        <a:buClr>
          <a:schemeClr val="hlink"/>
        </a:buClr>
        <a:buFont typeface="Wingdings" pitchFamily="2" charset="2"/>
        <a:defRPr sz="2400" b="1">
          <a:solidFill>
            <a:schemeClr val="tx2"/>
          </a:solidFill>
          <a:effectLst>
            <a:outerShdw blurRad="38100" dist="38100" dir="2700000" algn="tl">
              <a:srgbClr val="C0C0C0"/>
            </a:outerShdw>
          </a:effectLst>
          <a:latin typeface="+mn-lt"/>
          <a:ea typeface="+mn-ea"/>
          <a:cs typeface="+mn-cs"/>
        </a:defRPr>
      </a:lvl1pPr>
      <a:lvl2pPr marL="742950" indent="-244475" algn="l" defTabSz="912813" rtl="0" eaLnBrk="0" fontAlgn="base" hangingPunct="0">
        <a:spcBef>
          <a:spcPct val="25000"/>
        </a:spcBef>
        <a:spcAft>
          <a:spcPct val="0"/>
        </a:spcAft>
        <a:buClr>
          <a:schemeClr val="hlink"/>
        </a:buClr>
        <a:buSzPct val="75000"/>
        <a:buFont typeface="Wingdings" pitchFamily="2" charset="2"/>
        <a:buChar char="n"/>
        <a:defRPr sz="2000" b="1">
          <a:solidFill>
            <a:schemeClr val="tx1"/>
          </a:solidFill>
          <a:latin typeface="+mn-lt"/>
        </a:defRPr>
      </a:lvl2pPr>
      <a:lvl3pPr marL="1144588" indent="-238125" algn="l" defTabSz="912813" rtl="0" eaLnBrk="0" fontAlgn="base" hangingPunct="0">
        <a:lnSpc>
          <a:spcPct val="107000"/>
        </a:lnSpc>
        <a:spcBef>
          <a:spcPct val="10000"/>
        </a:spcBef>
        <a:spcAft>
          <a:spcPct val="0"/>
        </a:spcAft>
        <a:buClr>
          <a:srgbClr val="005400"/>
        </a:buClr>
        <a:buSzPct val="90000"/>
        <a:buFont typeface="Wingdings" pitchFamily="2" charset="2"/>
        <a:buChar char="l"/>
        <a:defRPr>
          <a:solidFill>
            <a:schemeClr val="folHlink"/>
          </a:solidFill>
          <a:latin typeface="+mn-lt"/>
        </a:defRPr>
      </a:lvl3pPr>
      <a:lvl4pPr marL="1597025" indent="-227013" algn="l" defTabSz="912813" rtl="0" eaLnBrk="0" fontAlgn="base" hangingPunct="0">
        <a:spcBef>
          <a:spcPct val="20000"/>
        </a:spcBef>
        <a:spcAft>
          <a:spcPct val="0"/>
        </a:spcAft>
        <a:buChar char="»"/>
        <a:defRPr>
          <a:solidFill>
            <a:schemeClr val="tx1"/>
          </a:solidFill>
          <a:latin typeface="+mn-lt"/>
        </a:defRPr>
      </a:lvl4pPr>
      <a:lvl5pPr marL="2447925" indent="-228600" algn="l" defTabSz="912813" rtl="0" eaLnBrk="0" fontAlgn="base" hangingPunct="0">
        <a:spcBef>
          <a:spcPct val="20000"/>
        </a:spcBef>
        <a:spcAft>
          <a:spcPct val="0"/>
        </a:spcAft>
        <a:buChar char="•"/>
        <a:defRPr sz="2000">
          <a:solidFill>
            <a:schemeClr val="tx1"/>
          </a:solidFill>
          <a:latin typeface="Times New Roman" pitchFamily="18" charset="0"/>
        </a:defRPr>
      </a:lvl5pPr>
      <a:lvl6pPr marL="2905125" indent="-228600" algn="l" defTabSz="912813" rtl="0" fontAlgn="base">
        <a:spcBef>
          <a:spcPct val="20000"/>
        </a:spcBef>
        <a:spcAft>
          <a:spcPct val="0"/>
        </a:spcAft>
        <a:buChar char="•"/>
        <a:defRPr sz="2000">
          <a:solidFill>
            <a:schemeClr val="tx1"/>
          </a:solidFill>
          <a:latin typeface="Times New Roman" pitchFamily="18" charset="0"/>
        </a:defRPr>
      </a:lvl6pPr>
      <a:lvl7pPr marL="3362325" indent="-228600" algn="l" defTabSz="912813" rtl="0" fontAlgn="base">
        <a:spcBef>
          <a:spcPct val="20000"/>
        </a:spcBef>
        <a:spcAft>
          <a:spcPct val="0"/>
        </a:spcAft>
        <a:buChar char="•"/>
        <a:defRPr sz="2000">
          <a:solidFill>
            <a:schemeClr val="tx1"/>
          </a:solidFill>
          <a:latin typeface="Times New Roman" pitchFamily="18" charset="0"/>
        </a:defRPr>
      </a:lvl7pPr>
      <a:lvl8pPr marL="3819525" indent="-228600" algn="l" defTabSz="912813" rtl="0" fontAlgn="base">
        <a:spcBef>
          <a:spcPct val="20000"/>
        </a:spcBef>
        <a:spcAft>
          <a:spcPct val="0"/>
        </a:spcAft>
        <a:buChar char="•"/>
        <a:defRPr sz="2000">
          <a:solidFill>
            <a:schemeClr val="tx1"/>
          </a:solidFill>
          <a:latin typeface="Times New Roman" pitchFamily="18" charset="0"/>
        </a:defRPr>
      </a:lvl8pPr>
      <a:lvl9pPr marL="4276725" indent="-228600" algn="l" defTabSz="912813"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50850" y="679450"/>
            <a:ext cx="7848600" cy="2438400"/>
          </a:xfrm>
          <a:effectLst>
            <a:outerShdw dist="53882" dir="2700000" algn="ctr" rotWithShape="0">
              <a:srgbClr val="969696"/>
            </a:outerShdw>
          </a:effectLst>
        </p:spPr>
        <p:txBody>
          <a:bodyPr lIns="91294" tIns="45647" rIns="91294" bIns="45647" anchor="t"/>
          <a:lstStyle/>
          <a:p>
            <a:pPr eaLnBrk="1" hangingPunct="1">
              <a:lnSpc>
                <a:spcPct val="100000"/>
              </a:lnSpc>
              <a:spcBef>
                <a:spcPts val="600"/>
              </a:spcBef>
            </a:pPr>
            <a:r>
              <a:rPr lang="en-US" sz="4000" smtClean="0"/>
              <a:t>Computer Science</a:t>
            </a:r>
            <a:br>
              <a:rPr lang="en-US" sz="4000" smtClean="0"/>
            </a:br>
            <a:r>
              <a:rPr lang="en-US" sz="4000" smtClean="0"/>
              <a:t>Research Opportunities </a:t>
            </a:r>
            <a:br>
              <a:rPr lang="en-US" sz="4000" smtClean="0"/>
            </a:br>
            <a:r>
              <a:rPr lang="en-US" sz="4000" smtClean="0"/>
              <a:t>in Sustainability</a:t>
            </a:r>
            <a:endParaRPr lang="en-US" sz="1400" i="1" smtClean="0"/>
          </a:p>
        </p:txBody>
      </p:sp>
      <p:sp>
        <p:nvSpPr>
          <p:cNvPr id="15362" name="Rectangle 3"/>
          <p:cNvSpPr>
            <a:spLocks noChangeArrowheads="1"/>
          </p:cNvSpPr>
          <p:nvPr/>
        </p:nvSpPr>
        <p:spPr bwMode="auto">
          <a:xfrm>
            <a:off x="2495550" y="5929313"/>
            <a:ext cx="4140200" cy="336550"/>
          </a:xfrm>
          <a:prstGeom prst="rect">
            <a:avLst/>
          </a:prstGeom>
          <a:noFill/>
          <a:ln w="12700">
            <a:noFill/>
            <a:miter lim="800000"/>
            <a:headEnd/>
            <a:tailEnd/>
          </a:ln>
        </p:spPr>
        <p:txBody>
          <a:bodyPr wrap="none" lIns="90342" tIns="44379" rIns="90342" bIns="44379">
            <a:spAutoFit/>
          </a:bodyPr>
          <a:lstStyle/>
          <a:p>
            <a:pPr algn="ctr" defTabSz="912813" eaLnBrk="0" hangingPunct="0">
              <a:lnSpc>
                <a:spcPct val="90000"/>
              </a:lnSpc>
            </a:pPr>
            <a:r>
              <a:rPr lang="en-US">
                <a:latin typeface="Courier New" pitchFamily="49" charset="0"/>
              </a:rPr>
              <a:t>http://www.cs.cmu.edu/~bryant</a:t>
            </a:r>
          </a:p>
        </p:txBody>
      </p:sp>
      <p:sp>
        <p:nvSpPr>
          <p:cNvPr id="15363" name="Rectangle 4"/>
          <p:cNvSpPr>
            <a:spLocks noChangeArrowheads="1"/>
          </p:cNvSpPr>
          <p:nvPr/>
        </p:nvSpPr>
        <p:spPr bwMode="auto">
          <a:xfrm>
            <a:off x="1289050" y="3498850"/>
            <a:ext cx="6324600" cy="482600"/>
          </a:xfrm>
          <a:prstGeom prst="rect">
            <a:avLst/>
          </a:prstGeom>
          <a:noFill/>
          <a:ln w="12700">
            <a:noFill/>
            <a:miter lim="800000"/>
            <a:headEnd/>
            <a:tailEnd/>
          </a:ln>
        </p:spPr>
        <p:txBody>
          <a:bodyPr lIns="63398" tIns="25359" rIns="63398" bIns="25359">
            <a:spAutoFit/>
          </a:bodyPr>
          <a:lstStyle/>
          <a:p>
            <a:pPr algn="ctr" defTabSz="912813" eaLnBrk="0" hangingPunct="0">
              <a:tabLst>
                <a:tab pos="5829300" algn="r"/>
              </a:tabLst>
            </a:pPr>
            <a:r>
              <a:rPr lang="en-US" sz="2800">
                <a:latin typeface="Helvetica" pitchFamily="34" charset="0"/>
              </a:rPr>
              <a:t>Randal E. Bryant</a:t>
            </a:r>
          </a:p>
        </p:txBody>
      </p:sp>
      <p:pic>
        <p:nvPicPr>
          <p:cNvPr id="15364" name="Picture 2"/>
          <p:cNvPicPr>
            <a:picLocks noChangeAspect="1" noChangeArrowheads="1"/>
          </p:cNvPicPr>
          <p:nvPr/>
        </p:nvPicPr>
        <p:blipFill>
          <a:blip r:embed="rId3"/>
          <a:srcRect/>
          <a:stretch>
            <a:fillRect/>
          </a:stretch>
        </p:blipFill>
        <p:spPr bwMode="auto">
          <a:xfrm>
            <a:off x="3727450" y="4117975"/>
            <a:ext cx="1676400" cy="1362075"/>
          </a:xfrm>
          <a:prstGeom prst="rect">
            <a:avLst/>
          </a:prstGeom>
          <a:noFill/>
          <a:ln w="9525">
            <a:noFill/>
            <a:miter lim="800000"/>
            <a:headEnd/>
            <a:tailEnd/>
          </a:ln>
        </p:spPr>
      </p:pic>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Sensor-Rich Systems</a:t>
            </a:r>
            <a:endParaRPr lang="en-US" dirty="0"/>
          </a:p>
        </p:txBody>
      </p:sp>
      <p:sp>
        <p:nvSpPr>
          <p:cNvPr id="8" name="Content Placeholder 7"/>
          <p:cNvSpPr>
            <a:spLocks noGrp="1"/>
          </p:cNvSpPr>
          <p:nvPr>
            <p:ph idx="1"/>
          </p:nvPr>
        </p:nvSpPr>
        <p:spPr/>
        <p:txBody>
          <a:bodyPr/>
          <a:lstStyle/>
          <a:p>
            <a:pPr>
              <a:defRPr/>
            </a:pPr>
            <a:r>
              <a:rPr lang="en-US" dirty="0" smtClean="0"/>
              <a:t>Challenges (and Research Opportunities)</a:t>
            </a:r>
          </a:p>
          <a:p>
            <a:pPr lvl="1">
              <a:defRPr/>
            </a:pPr>
            <a:r>
              <a:rPr lang="en-US" dirty="0" smtClean="0"/>
              <a:t>Configuring</a:t>
            </a:r>
          </a:p>
          <a:p>
            <a:pPr lvl="2">
              <a:defRPr/>
            </a:pPr>
            <a:r>
              <a:rPr lang="en-US" dirty="0" smtClean="0"/>
              <a:t>Need systems to self-identify and configure themselves</a:t>
            </a:r>
          </a:p>
          <a:p>
            <a:pPr lvl="1">
              <a:defRPr/>
            </a:pPr>
            <a:r>
              <a:rPr lang="en-US" dirty="0" smtClean="0"/>
              <a:t>Ensuring Reliability</a:t>
            </a:r>
          </a:p>
          <a:p>
            <a:pPr lvl="2">
              <a:defRPr/>
            </a:pPr>
            <a:r>
              <a:rPr lang="en-US" dirty="0" smtClean="0"/>
              <a:t>What happens when sensor is faulty?</a:t>
            </a:r>
          </a:p>
          <a:p>
            <a:pPr lvl="1">
              <a:defRPr/>
            </a:pPr>
            <a:r>
              <a:rPr lang="en-US" dirty="0" smtClean="0"/>
              <a:t>Maintaining Privacy</a:t>
            </a:r>
          </a:p>
          <a:p>
            <a:pPr lvl="2">
              <a:defRPr/>
            </a:pPr>
            <a:r>
              <a:rPr lang="en-US" dirty="0" smtClean="0"/>
              <a:t>Will collect data about people that should not be released</a:t>
            </a:r>
          </a:p>
          <a:p>
            <a:pPr lvl="3">
              <a:defRPr/>
            </a:pPr>
            <a:r>
              <a:rPr lang="en-US" dirty="0" smtClean="0"/>
              <a:t>Where people are</a:t>
            </a:r>
          </a:p>
          <a:p>
            <a:pPr lvl="3">
              <a:defRPr/>
            </a:pPr>
            <a:r>
              <a:rPr lang="en-US" dirty="0" smtClean="0"/>
              <a:t>What they are doing</a:t>
            </a:r>
          </a:p>
          <a:p>
            <a:pPr lvl="2">
              <a:defRPr/>
            </a:pPr>
            <a:endParaRPr lang="en-US"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Agent-Based Systems</a:t>
            </a:r>
            <a:endParaRPr lang="en-US" dirty="0"/>
          </a:p>
        </p:txBody>
      </p:sp>
      <p:sp>
        <p:nvSpPr>
          <p:cNvPr id="7" name="Content Placeholder 6"/>
          <p:cNvSpPr>
            <a:spLocks noGrp="1"/>
          </p:cNvSpPr>
          <p:nvPr>
            <p:ph idx="1"/>
          </p:nvPr>
        </p:nvSpPr>
        <p:spPr>
          <a:xfrm>
            <a:off x="290513" y="4565650"/>
            <a:ext cx="8294687" cy="1866900"/>
          </a:xfrm>
        </p:spPr>
        <p:txBody>
          <a:bodyPr/>
          <a:lstStyle/>
          <a:p>
            <a:pPr>
              <a:defRPr/>
            </a:pPr>
            <a:r>
              <a:rPr lang="en-US" dirty="0" smtClean="0"/>
              <a:t>Systems continuously negotiate supply &amp; demand with each other</a:t>
            </a:r>
          </a:p>
          <a:p>
            <a:pPr>
              <a:defRPr/>
            </a:pPr>
            <a:r>
              <a:rPr lang="en-US" dirty="0" smtClean="0"/>
              <a:t>Millions of agents working together</a:t>
            </a:r>
            <a:endParaRPr lang="en-US" dirty="0"/>
          </a:p>
        </p:txBody>
      </p:sp>
      <p:sp>
        <p:nvSpPr>
          <p:cNvPr id="27651" name="Rectangle 7"/>
          <p:cNvSpPr>
            <a:spLocks noChangeArrowheads="1"/>
          </p:cNvSpPr>
          <p:nvPr/>
        </p:nvSpPr>
        <p:spPr bwMode="auto">
          <a:xfrm>
            <a:off x="5251450" y="1441450"/>
            <a:ext cx="1066800" cy="914400"/>
          </a:xfrm>
          <a:prstGeom prst="rect">
            <a:avLst/>
          </a:prstGeom>
          <a:solidFill>
            <a:srgbClr val="FFFF99"/>
          </a:solidFill>
          <a:ln w="19050" algn="ctr">
            <a:solidFill>
              <a:schemeClr val="tx2"/>
            </a:solidFill>
            <a:round/>
            <a:headEnd/>
            <a:tailEnd type="triangle" w="lg" len="med"/>
          </a:ln>
        </p:spPr>
        <p:txBody>
          <a:bodyPr wrap="none" lIns="45720" rIns="45720" anchor="ctr"/>
          <a:lstStyle/>
          <a:p>
            <a:pPr algn="ctr" eaLnBrk="0" hangingPunct="0">
              <a:lnSpc>
                <a:spcPct val="90000"/>
              </a:lnSpc>
            </a:pPr>
            <a:r>
              <a:rPr lang="en-US">
                <a:solidFill>
                  <a:srgbClr val="C00000"/>
                </a:solidFill>
              </a:rPr>
              <a:t>Utility</a:t>
            </a:r>
          </a:p>
          <a:p>
            <a:pPr algn="ctr" eaLnBrk="0" hangingPunct="0">
              <a:lnSpc>
                <a:spcPct val="90000"/>
              </a:lnSpc>
            </a:pPr>
            <a:r>
              <a:rPr lang="en-US">
                <a:solidFill>
                  <a:srgbClr val="C00000"/>
                </a:solidFill>
              </a:rPr>
              <a:t>Company</a:t>
            </a:r>
          </a:p>
        </p:txBody>
      </p:sp>
      <p:sp>
        <p:nvSpPr>
          <p:cNvPr id="27652" name="Rectangle 8"/>
          <p:cNvSpPr>
            <a:spLocks noChangeArrowheads="1"/>
          </p:cNvSpPr>
          <p:nvPr/>
        </p:nvSpPr>
        <p:spPr bwMode="auto">
          <a:xfrm>
            <a:off x="3041650" y="2432050"/>
            <a:ext cx="1066800" cy="990600"/>
          </a:xfrm>
          <a:prstGeom prst="rect">
            <a:avLst/>
          </a:prstGeom>
          <a:solidFill>
            <a:srgbClr val="FFFF99"/>
          </a:solidFill>
          <a:ln w="19050" algn="ctr">
            <a:solidFill>
              <a:schemeClr val="tx2"/>
            </a:solidFill>
            <a:round/>
            <a:headEnd/>
            <a:tailEnd type="triangle" w="lg" len="med"/>
          </a:ln>
        </p:spPr>
        <p:txBody>
          <a:bodyPr wrap="none" lIns="45720" rIns="45720" anchor="ctr"/>
          <a:lstStyle/>
          <a:p>
            <a:pPr algn="ctr" eaLnBrk="0" hangingPunct="0">
              <a:lnSpc>
                <a:spcPct val="90000"/>
              </a:lnSpc>
            </a:pPr>
            <a:r>
              <a:rPr lang="en-US">
                <a:solidFill>
                  <a:srgbClr val="C00000"/>
                </a:solidFill>
              </a:rPr>
              <a:t>Home</a:t>
            </a:r>
          </a:p>
          <a:p>
            <a:pPr algn="ctr" eaLnBrk="0" hangingPunct="0">
              <a:lnSpc>
                <a:spcPct val="90000"/>
              </a:lnSpc>
            </a:pPr>
            <a:r>
              <a:rPr lang="en-US">
                <a:solidFill>
                  <a:srgbClr val="C00000"/>
                </a:solidFill>
              </a:rPr>
              <a:t>Energy</a:t>
            </a:r>
          </a:p>
          <a:p>
            <a:pPr algn="ctr" eaLnBrk="0" hangingPunct="0">
              <a:lnSpc>
                <a:spcPct val="90000"/>
              </a:lnSpc>
            </a:pPr>
            <a:r>
              <a:rPr lang="en-US">
                <a:solidFill>
                  <a:srgbClr val="C00000"/>
                </a:solidFill>
              </a:rPr>
              <a:t>Manager</a:t>
            </a:r>
          </a:p>
        </p:txBody>
      </p:sp>
      <p:pic>
        <p:nvPicPr>
          <p:cNvPr id="27653" name="Picture 2"/>
          <p:cNvPicPr>
            <a:picLocks noChangeAspect="1" noChangeArrowheads="1"/>
          </p:cNvPicPr>
          <p:nvPr/>
        </p:nvPicPr>
        <p:blipFill>
          <a:blip r:embed="rId2"/>
          <a:srcRect/>
          <a:stretch>
            <a:fillRect/>
          </a:stretch>
        </p:blipFill>
        <p:spPr bwMode="auto">
          <a:xfrm>
            <a:off x="831850" y="1441450"/>
            <a:ext cx="1304925" cy="1363663"/>
          </a:xfrm>
          <a:prstGeom prst="rect">
            <a:avLst/>
          </a:prstGeom>
          <a:noFill/>
          <a:ln w="9525">
            <a:noFill/>
            <a:miter lim="800000"/>
            <a:headEnd/>
            <a:tailEnd/>
          </a:ln>
        </p:spPr>
      </p:pic>
      <p:pic>
        <p:nvPicPr>
          <p:cNvPr id="27654" name="Picture 3"/>
          <p:cNvPicPr>
            <a:picLocks noChangeAspect="1" noChangeArrowheads="1"/>
          </p:cNvPicPr>
          <p:nvPr/>
        </p:nvPicPr>
        <p:blipFill>
          <a:blip r:embed="rId3"/>
          <a:srcRect/>
          <a:stretch>
            <a:fillRect/>
          </a:stretch>
        </p:blipFill>
        <p:spPr bwMode="auto">
          <a:xfrm>
            <a:off x="831850" y="2584450"/>
            <a:ext cx="1228725" cy="809625"/>
          </a:xfrm>
          <a:prstGeom prst="rect">
            <a:avLst/>
          </a:prstGeom>
          <a:noFill/>
          <a:ln w="9525">
            <a:noFill/>
            <a:miter lim="800000"/>
            <a:headEnd/>
            <a:tailEnd/>
          </a:ln>
        </p:spPr>
      </p:pic>
      <p:pic>
        <p:nvPicPr>
          <p:cNvPr id="27655" name="Picture 4"/>
          <p:cNvPicPr>
            <a:picLocks noChangeAspect="1" noChangeArrowheads="1"/>
          </p:cNvPicPr>
          <p:nvPr/>
        </p:nvPicPr>
        <p:blipFill>
          <a:blip r:embed="rId4"/>
          <a:srcRect/>
          <a:stretch>
            <a:fillRect/>
          </a:stretch>
        </p:blipFill>
        <p:spPr bwMode="auto">
          <a:xfrm>
            <a:off x="1060450" y="3575050"/>
            <a:ext cx="952500" cy="952500"/>
          </a:xfrm>
          <a:prstGeom prst="rect">
            <a:avLst/>
          </a:prstGeom>
          <a:noFill/>
          <a:ln w="9525">
            <a:noFill/>
            <a:miter lim="800000"/>
            <a:headEnd/>
            <a:tailEnd/>
          </a:ln>
        </p:spPr>
      </p:pic>
      <p:cxnSp>
        <p:nvCxnSpPr>
          <p:cNvPr id="27656" name="Straight Arrow Connector 13"/>
          <p:cNvCxnSpPr>
            <a:cxnSpLocks noChangeShapeType="1"/>
          </p:cNvCxnSpPr>
          <p:nvPr/>
        </p:nvCxnSpPr>
        <p:spPr bwMode="auto">
          <a:xfrm>
            <a:off x="2051050" y="2051050"/>
            <a:ext cx="914400" cy="762000"/>
          </a:xfrm>
          <a:prstGeom prst="straightConnector1">
            <a:avLst/>
          </a:prstGeom>
          <a:noFill/>
          <a:ln w="25400" algn="ctr">
            <a:solidFill>
              <a:srgbClr val="C00000"/>
            </a:solidFill>
            <a:round/>
            <a:headEnd type="triangle" w="med" len="med"/>
            <a:tailEnd type="triangle" w="med" len="med"/>
          </a:ln>
        </p:spPr>
      </p:cxnSp>
      <p:cxnSp>
        <p:nvCxnSpPr>
          <p:cNvPr id="27657" name="Straight Arrow Connector 14"/>
          <p:cNvCxnSpPr>
            <a:cxnSpLocks noChangeShapeType="1"/>
          </p:cNvCxnSpPr>
          <p:nvPr/>
        </p:nvCxnSpPr>
        <p:spPr bwMode="auto">
          <a:xfrm flipV="1">
            <a:off x="2127250" y="2965450"/>
            <a:ext cx="762000" cy="76200"/>
          </a:xfrm>
          <a:prstGeom prst="straightConnector1">
            <a:avLst/>
          </a:prstGeom>
          <a:noFill/>
          <a:ln w="25400" algn="ctr">
            <a:solidFill>
              <a:srgbClr val="C00000"/>
            </a:solidFill>
            <a:round/>
            <a:headEnd type="triangle" w="med" len="med"/>
            <a:tailEnd type="triangle" w="med" len="med"/>
          </a:ln>
        </p:spPr>
      </p:cxnSp>
      <p:cxnSp>
        <p:nvCxnSpPr>
          <p:cNvPr id="27658" name="Straight Arrow Connector 17"/>
          <p:cNvCxnSpPr>
            <a:cxnSpLocks noChangeShapeType="1"/>
          </p:cNvCxnSpPr>
          <p:nvPr/>
        </p:nvCxnSpPr>
        <p:spPr bwMode="auto">
          <a:xfrm rot="5400000" flipH="1" flipV="1">
            <a:off x="2203450" y="3194050"/>
            <a:ext cx="762000" cy="762000"/>
          </a:xfrm>
          <a:prstGeom prst="straightConnector1">
            <a:avLst/>
          </a:prstGeom>
          <a:noFill/>
          <a:ln w="25400" algn="ctr">
            <a:solidFill>
              <a:srgbClr val="C00000"/>
            </a:solidFill>
            <a:round/>
            <a:headEnd type="triangle" w="med" len="med"/>
            <a:tailEnd type="triangle" w="med" len="med"/>
          </a:ln>
        </p:spPr>
      </p:cxnSp>
      <p:cxnSp>
        <p:nvCxnSpPr>
          <p:cNvPr id="27659" name="Straight Arrow Connector 19"/>
          <p:cNvCxnSpPr>
            <a:cxnSpLocks noChangeShapeType="1"/>
          </p:cNvCxnSpPr>
          <p:nvPr/>
        </p:nvCxnSpPr>
        <p:spPr bwMode="auto">
          <a:xfrm rot="5400000" flipH="1" flipV="1">
            <a:off x="4260850" y="1670050"/>
            <a:ext cx="762000" cy="762000"/>
          </a:xfrm>
          <a:prstGeom prst="straightConnector1">
            <a:avLst/>
          </a:prstGeom>
          <a:noFill/>
          <a:ln w="25400" algn="ctr">
            <a:solidFill>
              <a:srgbClr val="C00000"/>
            </a:solidFill>
            <a:round/>
            <a:headEnd/>
            <a:tailEnd type="triangle" w="med" len="med"/>
          </a:ln>
        </p:spPr>
      </p:cxnSp>
      <p:sp>
        <p:nvSpPr>
          <p:cNvPr id="27660" name="TextBox 20"/>
          <p:cNvSpPr txBox="1">
            <a:spLocks noChangeArrowheads="1"/>
          </p:cNvSpPr>
          <p:nvPr/>
        </p:nvSpPr>
        <p:spPr bwMode="auto">
          <a:xfrm>
            <a:off x="2965450" y="1136650"/>
            <a:ext cx="1860550" cy="839788"/>
          </a:xfrm>
          <a:prstGeom prst="rect">
            <a:avLst/>
          </a:prstGeom>
          <a:noFill/>
          <a:ln w="9525">
            <a:noFill/>
            <a:miter lim="800000"/>
            <a:headEnd/>
            <a:tailEnd/>
          </a:ln>
        </p:spPr>
        <p:txBody>
          <a:bodyPr>
            <a:spAutoFit/>
          </a:bodyPr>
          <a:lstStyle/>
          <a:p>
            <a:pPr algn="r" eaLnBrk="0" hangingPunct="0">
              <a:lnSpc>
                <a:spcPct val="90000"/>
              </a:lnSpc>
            </a:pPr>
            <a:r>
              <a:rPr lang="en-US"/>
              <a:t>“I need 10KWh by 7am tomorrow”</a:t>
            </a:r>
          </a:p>
        </p:txBody>
      </p:sp>
      <p:sp>
        <p:nvSpPr>
          <p:cNvPr id="27661" name="TextBox 21"/>
          <p:cNvSpPr txBox="1">
            <a:spLocks noChangeArrowheads="1"/>
          </p:cNvSpPr>
          <p:nvPr/>
        </p:nvSpPr>
        <p:spPr bwMode="auto">
          <a:xfrm>
            <a:off x="4533900" y="2660650"/>
            <a:ext cx="2089150" cy="1089025"/>
          </a:xfrm>
          <a:prstGeom prst="rect">
            <a:avLst/>
          </a:prstGeom>
          <a:noFill/>
          <a:ln w="9525">
            <a:noFill/>
            <a:miter lim="800000"/>
            <a:headEnd/>
            <a:tailEnd/>
          </a:ln>
        </p:spPr>
        <p:txBody>
          <a:bodyPr>
            <a:spAutoFit/>
          </a:bodyPr>
          <a:lstStyle/>
          <a:p>
            <a:pPr eaLnBrk="0" hangingPunct="0">
              <a:lnSpc>
                <a:spcPct val="90000"/>
              </a:lnSpc>
            </a:pPr>
            <a:r>
              <a:rPr lang="en-US"/>
              <a:t>“OK, will provide 2KW from 12:00 to 5:00 at $0.07/KWh.”</a:t>
            </a:r>
          </a:p>
        </p:txBody>
      </p:sp>
      <p:cxnSp>
        <p:nvCxnSpPr>
          <p:cNvPr id="27662" name="Straight Arrow Connector 22"/>
          <p:cNvCxnSpPr>
            <a:cxnSpLocks noChangeShapeType="1"/>
          </p:cNvCxnSpPr>
          <p:nvPr/>
        </p:nvCxnSpPr>
        <p:spPr bwMode="auto">
          <a:xfrm rot="5400000">
            <a:off x="4260850" y="2203450"/>
            <a:ext cx="762000" cy="762000"/>
          </a:xfrm>
          <a:prstGeom prst="straightConnector1">
            <a:avLst/>
          </a:prstGeom>
          <a:noFill/>
          <a:ln w="25400" algn="ctr">
            <a:solidFill>
              <a:srgbClr val="C00000"/>
            </a:solidFill>
            <a:round/>
            <a:headEnd/>
            <a:tailEnd type="triangle" w="med" len="med"/>
          </a:ln>
        </p:spPr>
      </p:cxn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Agent-Based Systems</a:t>
            </a:r>
            <a:endParaRPr lang="en-US" dirty="0"/>
          </a:p>
        </p:txBody>
      </p:sp>
      <p:sp>
        <p:nvSpPr>
          <p:cNvPr id="3" name="Content Placeholder 2"/>
          <p:cNvSpPr>
            <a:spLocks noGrp="1"/>
          </p:cNvSpPr>
          <p:nvPr>
            <p:ph idx="1"/>
          </p:nvPr>
        </p:nvSpPr>
        <p:spPr/>
        <p:txBody>
          <a:bodyPr/>
          <a:lstStyle/>
          <a:p>
            <a:pPr>
              <a:defRPr/>
            </a:pPr>
            <a:r>
              <a:rPr lang="en-US" dirty="0" smtClean="0"/>
              <a:t>Motivation</a:t>
            </a:r>
          </a:p>
          <a:p>
            <a:pPr lvl="1">
              <a:defRPr/>
            </a:pPr>
            <a:r>
              <a:rPr lang="en-US" dirty="0" smtClean="0"/>
              <a:t>Only way to ensure scalability</a:t>
            </a:r>
          </a:p>
          <a:p>
            <a:pPr lvl="1">
              <a:defRPr/>
            </a:pPr>
            <a:r>
              <a:rPr lang="en-US" dirty="0" smtClean="0"/>
              <a:t>Enables individuals to make their own choices</a:t>
            </a:r>
          </a:p>
          <a:p>
            <a:pPr lvl="2">
              <a:defRPr/>
            </a:pPr>
            <a:r>
              <a:rPr lang="en-US" dirty="0" smtClean="0"/>
              <a:t>Vs. centralized control schemes proposed by utilities</a:t>
            </a:r>
          </a:p>
          <a:p>
            <a:pPr lvl="2">
              <a:defRPr/>
            </a:pPr>
            <a:r>
              <a:rPr lang="en-US" dirty="0" smtClean="0"/>
              <a:t>E.g., utility can provide cost incentives to reduce  electricity usage during peak loads, rather than shutting down appliances</a:t>
            </a:r>
          </a:p>
          <a:p>
            <a:pPr>
              <a:defRPr/>
            </a:pPr>
            <a:r>
              <a:rPr lang="en-US" dirty="0" smtClean="0"/>
              <a:t>Challenges</a:t>
            </a:r>
          </a:p>
          <a:p>
            <a:pPr lvl="1">
              <a:defRPr/>
            </a:pPr>
            <a:r>
              <a:rPr lang="en-US" dirty="0" smtClean="0"/>
              <a:t>Ensuring robust operation</a:t>
            </a:r>
          </a:p>
          <a:p>
            <a:pPr lvl="2">
              <a:defRPr/>
            </a:pPr>
            <a:r>
              <a:rPr lang="en-US" dirty="0" smtClean="0"/>
              <a:t>Despite unexpected events, software errors, …</a:t>
            </a:r>
          </a:p>
          <a:p>
            <a:pPr lvl="1">
              <a:defRPr/>
            </a:pPr>
            <a:r>
              <a:rPr lang="en-US" dirty="0" smtClean="0"/>
              <a:t>Minimize vulnerability to malicious attack</a:t>
            </a:r>
          </a:p>
          <a:p>
            <a:pPr lvl="1">
              <a:defRPr/>
            </a:pPr>
            <a:endParaRPr lang="en-US"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Role of People</a:t>
            </a:r>
            <a:endParaRPr lang="en-US" dirty="0"/>
          </a:p>
        </p:txBody>
      </p:sp>
      <p:sp>
        <p:nvSpPr>
          <p:cNvPr id="3" name="Content Placeholder 2"/>
          <p:cNvSpPr>
            <a:spLocks noGrp="1"/>
          </p:cNvSpPr>
          <p:nvPr>
            <p:ph idx="1"/>
          </p:nvPr>
        </p:nvSpPr>
        <p:spPr/>
        <p:txBody>
          <a:bodyPr/>
          <a:lstStyle/>
          <a:p>
            <a:pPr>
              <a:defRPr/>
            </a:pPr>
            <a:r>
              <a:rPr lang="en-US" dirty="0" smtClean="0"/>
              <a:t>Individuals</a:t>
            </a:r>
          </a:p>
          <a:p>
            <a:pPr lvl="1">
              <a:defRPr/>
            </a:pPr>
            <a:r>
              <a:rPr lang="en-US" dirty="0" smtClean="0"/>
              <a:t>Motivating them to conserve</a:t>
            </a:r>
          </a:p>
          <a:p>
            <a:pPr lvl="2">
              <a:defRPr/>
            </a:pPr>
            <a:r>
              <a:rPr lang="en-US" dirty="0" smtClean="0"/>
              <a:t>Typical household pays more for TV cable service than for electricity</a:t>
            </a:r>
          </a:p>
          <a:p>
            <a:pPr lvl="2">
              <a:defRPr/>
            </a:pPr>
            <a:r>
              <a:rPr lang="en-US" dirty="0" smtClean="0"/>
              <a:t>Most individuals do not want to expend lots of time &amp; effort managing resource usage</a:t>
            </a:r>
          </a:p>
          <a:p>
            <a:pPr lvl="2">
              <a:defRPr/>
            </a:pPr>
            <a:r>
              <a:rPr lang="en-US" dirty="0" smtClean="0"/>
              <a:t>Systems must be highly automated and easy to use</a:t>
            </a:r>
          </a:p>
          <a:p>
            <a:pPr lvl="3">
              <a:defRPr/>
            </a:pPr>
            <a:r>
              <a:rPr lang="en-US" dirty="0" smtClean="0"/>
              <a:t>Learn individual preferences and apply them</a:t>
            </a:r>
          </a:p>
          <a:p>
            <a:pPr>
              <a:defRPr/>
            </a:pPr>
            <a:r>
              <a:rPr lang="en-US" dirty="0" smtClean="0"/>
              <a:t>Groups</a:t>
            </a:r>
          </a:p>
          <a:p>
            <a:pPr lvl="1">
              <a:defRPr/>
            </a:pPr>
            <a:r>
              <a:rPr lang="en-US" dirty="0" smtClean="0"/>
              <a:t>Social networking technology can support conservation</a:t>
            </a:r>
          </a:p>
          <a:p>
            <a:pPr lvl="2">
              <a:defRPr/>
            </a:pPr>
            <a:r>
              <a:rPr lang="en-US" dirty="0" smtClean="0"/>
              <a:t>Exerting subtle forms of peer pressure</a:t>
            </a:r>
          </a:p>
          <a:p>
            <a:pPr lvl="2">
              <a:defRPr/>
            </a:pPr>
            <a:r>
              <a:rPr lang="en-US" dirty="0" smtClean="0"/>
              <a:t>Sharing of resources, e.g., carpooling</a:t>
            </a:r>
            <a:endParaRPr 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Reliable Modeling &amp; Simulation</a:t>
            </a:r>
            <a:endParaRPr lang="en-US" dirty="0"/>
          </a:p>
        </p:txBody>
      </p:sp>
      <p:sp>
        <p:nvSpPr>
          <p:cNvPr id="3" name="Content Placeholder 2"/>
          <p:cNvSpPr>
            <a:spLocks noGrp="1"/>
          </p:cNvSpPr>
          <p:nvPr>
            <p:ph idx="1"/>
          </p:nvPr>
        </p:nvSpPr>
        <p:spPr>
          <a:xfrm>
            <a:off x="0" y="1368425"/>
            <a:ext cx="3651250" cy="3959225"/>
          </a:xfrm>
        </p:spPr>
        <p:txBody>
          <a:bodyPr/>
          <a:lstStyle/>
          <a:p>
            <a:pPr>
              <a:defRPr/>
            </a:pPr>
            <a:r>
              <a:rPr lang="en-US" dirty="0" smtClean="0"/>
              <a:t>Modeling &amp; Simulation Critical Tools</a:t>
            </a:r>
          </a:p>
          <a:p>
            <a:pPr lvl="1">
              <a:defRPr/>
            </a:pPr>
            <a:r>
              <a:rPr lang="en-US" dirty="0" smtClean="0"/>
              <a:t>Predicting effects of decisions</a:t>
            </a:r>
          </a:p>
          <a:p>
            <a:pPr>
              <a:defRPr/>
            </a:pPr>
            <a:r>
              <a:rPr lang="en-US" dirty="0" smtClean="0"/>
              <a:t>Current Methods Error-Prone and Lack Transparency</a:t>
            </a:r>
          </a:p>
          <a:p>
            <a:pPr lvl="1">
              <a:defRPr/>
            </a:pPr>
            <a:r>
              <a:rPr lang="en-US" dirty="0" smtClean="0"/>
              <a:t>What are effects of simplifying assumptions</a:t>
            </a:r>
          </a:p>
        </p:txBody>
      </p:sp>
      <p:pic>
        <p:nvPicPr>
          <p:cNvPr id="30723" name="Picture 2"/>
          <p:cNvPicPr>
            <a:picLocks noChangeAspect="1" noChangeArrowheads="1"/>
          </p:cNvPicPr>
          <p:nvPr/>
        </p:nvPicPr>
        <p:blipFill>
          <a:blip r:embed="rId2"/>
          <a:srcRect/>
          <a:stretch>
            <a:fillRect/>
          </a:stretch>
        </p:blipFill>
        <p:spPr bwMode="auto">
          <a:xfrm>
            <a:off x="3835400" y="1136650"/>
            <a:ext cx="5295900" cy="4305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Reliable Modeling &amp; Simulation (cont)</a:t>
            </a:r>
            <a:endParaRPr lang="en-US" dirty="0"/>
          </a:p>
        </p:txBody>
      </p:sp>
      <p:sp>
        <p:nvSpPr>
          <p:cNvPr id="3" name="Content Placeholder 2"/>
          <p:cNvSpPr>
            <a:spLocks noGrp="1"/>
          </p:cNvSpPr>
          <p:nvPr>
            <p:ph idx="1"/>
          </p:nvPr>
        </p:nvSpPr>
        <p:spPr/>
        <p:txBody>
          <a:bodyPr/>
          <a:lstStyle/>
          <a:p>
            <a:pPr>
              <a:defRPr/>
            </a:pPr>
            <a:r>
              <a:rPr lang="en-US" dirty="0" smtClean="0"/>
              <a:t>Current Methods Error-Prone and Lack Transparency</a:t>
            </a:r>
          </a:p>
          <a:p>
            <a:pPr lvl="1">
              <a:defRPr/>
            </a:pPr>
            <a:r>
              <a:rPr lang="en-US" dirty="0" smtClean="0"/>
              <a:t>Modeling decisions embedded in complex software</a:t>
            </a:r>
          </a:p>
          <a:p>
            <a:pPr lvl="1">
              <a:defRPr/>
            </a:pPr>
            <a:r>
              <a:rPr lang="en-US" dirty="0" smtClean="0"/>
              <a:t>Fail to consider adaptations by people</a:t>
            </a:r>
          </a:p>
          <a:p>
            <a:pPr lvl="2">
              <a:defRPr/>
            </a:pPr>
            <a:r>
              <a:rPr lang="en-US" dirty="0" smtClean="0"/>
              <a:t>E.g., building more freeways causes people to move further away from work</a:t>
            </a:r>
          </a:p>
          <a:p>
            <a:pPr lvl="1">
              <a:defRPr/>
            </a:pPr>
            <a:r>
              <a:rPr lang="en-US" dirty="0" smtClean="0"/>
              <a:t>Must gain trust of citizens &amp; policy makers</a:t>
            </a:r>
          </a:p>
          <a:p>
            <a:pPr>
              <a:defRPr/>
            </a:pPr>
            <a:r>
              <a:rPr lang="en-US" dirty="0" smtClean="0"/>
              <a:t>Constructing Models Labor Intensive</a:t>
            </a:r>
          </a:p>
          <a:p>
            <a:pPr lvl="1">
              <a:defRPr/>
            </a:pPr>
            <a:r>
              <a:rPr lang="en-US" dirty="0" smtClean="0"/>
              <a:t>E.g., deriving building performance model from construction diagrams</a:t>
            </a:r>
          </a:p>
          <a:p>
            <a:pPr lvl="1">
              <a:defRPr/>
            </a:pPr>
            <a:r>
              <a:rPr lang="en-US" dirty="0" smtClean="0"/>
              <a:t>Information rapidly becomes out of date</a:t>
            </a:r>
          </a:p>
          <a:p>
            <a:pPr>
              <a:defRPr/>
            </a:pPr>
            <a:r>
              <a:rPr lang="en-US" dirty="0" smtClean="0"/>
              <a:t>Opportunities</a:t>
            </a:r>
          </a:p>
          <a:p>
            <a:pPr lvl="1">
              <a:defRPr/>
            </a:pPr>
            <a:r>
              <a:rPr lang="en-US" dirty="0" smtClean="0"/>
              <a:t>Automatically matching model parameters to sensed data</a:t>
            </a:r>
            <a:endParaRPr lang="en-US"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Ongoing Research Projects</a:t>
            </a:r>
            <a:endParaRPr lang="en-US" dirty="0"/>
          </a:p>
        </p:txBody>
      </p:sp>
      <p:sp>
        <p:nvSpPr>
          <p:cNvPr id="4" name="Content Placeholder 3"/>
          <p:cNvSpPr>
            <a:spLocks noGrp="1"/>
          </p:cNvSpPr>
          <p:nvPr>
            <p:ph idx="1"/>
          </p:nvPr>
        </p:nvSpPr>
        <p:spPr>
          <a:xfrm>
            <a:off x="290513" y="1368425"/>
            <a:ext cx="8389937" cy="5064125"/>
          </a:xfrm>
        </p:spPr>
        <p:txBody>
          <a:bodyPr/>
          <a:lstStyle/>
          <a:p>
            <a:pPr>
              <a:defRPr/>
            </a:pPr>
            <a:r>
              <a:rPr lang="en-US" dirty="0" smtClean="0"/>
              <a:t>Understanding Climate Change: A data-driven approach</a:t>
            </a:r>
          </a:p>
          <a:p>
            <a:pPr lvl="1">
              <a:defRPr/>
            </a:pPr>
            <a:r>
              <a:rPr lang="en-US" dirty="0" err="1" smtClean="0"/>
              <a:t>Vipin</a:t>
            </a:r>
            <a:r>
              <a:rPr lang="en-US" dirty="0" smtClean="0"/>
              <a:t> Kumar, U Minnesota.  NSF Expedition</a:t>
            </a:r>
          </a:p>
          <a:p>
            <a:pPr lvl="1">
              <a:defRPr/>
            </a:pPr>
            <a:r>
              <a:rPr lang="en-US" dirty="0" smtClean="0"/>
              <a:t>Analyze climate-related data from satellites, ground-based sensors</a:t>
            </a:r>
          </a:p>
          <a:p>
            <a:pPr lvl="1">
              <a:defRPr/>
            </a:pPr>
            <a:r>
              <a:rPr lang="en-US" dirty="0" smtClean="0"/>
              <a:t>Relate to predictions generated by climate simulations</a:t>
            </a:r>
          </a:p>
          <a:p>
            <a:pPr>
              <a:defRPr/>
            </a:pPr>
            <a:endParaRPr lang="en-US" dirty="0"/>
          </a:p>
        </p:txBody>
      </p:sp>
      <p:pic>
        <p:nvPicPr>
          <p:cNvPr id="32771" name="Picture 2"/>
          <p:cNvPicPr>
            <a:picLocks noChangeAspect="1" noChangeArrowheads="1"/>
          </p:cNvPicPr>
          <p:nvPr/>
        </p:nvPicPr>
        <p:blipFill>
          <a:blip r:embed="rId2"/>
          <a:srcRect/>
          <a:stretch>
            <a:fillRect/>
          </a:stretch>
        </p:blipFill>
        <p:spPr bwMode="auto">
          <a:xfrm>
            <a:off x="2127250" y="3498850"/>
            <a:ext cx="4229100" cy="22669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Ongoing Research Projects (cont.)</a:t>
            </a:r>
            <a:endParaRPr lang="en-US" dirty="0"/>
          </a:p>
        </p:txBody>
      </p:sp>
      <p:sp>
        <p:nvSpPr>
          <p:cNvPr id="4" name="Content Placeholder 3"/>
          <p:cNvSpPr>
            <a:spLocks noGrp="1"/>
          </p:cNvSpPr>
          <p:nvPr>
            <p:ph idx="1"/>
          </p:nvPr>
        </p:nvSpPr>
        <p:spPr>
          <a:xfrm>
            <a:off x="290513" y="1368425"/>
            <a:ext cx="8389937" cy="5064125"/>
          </a:xfrm>
        </p:spPr>
        <p:txBody>
          <a:bodyPr/>
          <a:lstStyle/>
          <a:p>
            <a:pPr>
              <a:defRPr/>
            </a:pPr>
            <a:r>
              <a:rPr lang="en-US" dirty="0" smtClean="0"/>
              <a:t>Institute for Computational Sustainability</a:t>
            </a:r>
          </a:p>
          <a:p>
            <a:pPr lvl="1">
              <a:defRPr/>
            </a:pPr>
            <a:r>
              <a:rPr lang="en-US" dirty="0" smtClean="0"/>
              <a:t>Carla Gomes, Cornell.  NSF Expedition</a:t>
            </a:r>
          </a:p>
          <a:p>
            <a:pPr lvl="1">
              <a:defRPr/>
            </a:pPr>
            <a:r>
              <a:rPr lang="en-US" dirty="0" smtClean="0"/>
              <a:t>Using data mining &amp; optimization techniques to optimize resource management</a:t>
            </a:r>
          </a:p>
          <a:p>
            <a:pPr>
              <a:defRPr/>
            </a:pPr>
            <a:endParaRPr lang="en-US" dirty="0"/>
          </a:p>
        </p:txBody>
      </p:sp>
      <p:pic>
        <p:nvPicPr>
          <p:cNvPr id="33795" name="Picture 2"/>
          <p:cNvPicPr>
            <a:picLocks noChangeAspect="1" noChangeArrowheads="1"/>
          </p:cNvPicPr>
          <p:nvPr/>
        </p:nvPicPr>
        <p:blipFill>
          <a:blip r:embed="rId2"/>
          <a:srcRect/>
          <a:stretch>
            <a:fillRect/>
          </a:stretch>
        </p:blipFill>
        <p:spPr bwMode="auto">
          <a:xfrm>
            <a:off x="4337050" y="3117850"/>
            <a:ext cx="3200400" cy="2543175"/>
          </a:xfrm>
          <a:prstGeom prst="rect">
            <a:avLst/>
          </a:prstGeom>
          <a:noFill/>
          <a:ln w="9525">
            <a:noFill/>
            <a:miter lim="800000"/>
            <a:headEnd/>
            <a:tailEnd/>
          </a:ln>
        </p:spPr>
      </p:pic>
      <p:pic>
        <p:nvPicPr>
          <p:cNvPr id="33796" name="Picture 3"/>
          <p:cNvPicPr>
            <a:picLocks noChangeAspect="1" noChangeArrowheads="1"/>
          </p:cNvPicPr>
          <p:nvPr/>
        </p:nvPicPr>
        <p:blipFill>
          <a:blip r:embed="rId3"/>
          <a:srcRect/>
          <a:stretch>
            <a:fillRect/>
          </a:stretch>
        </p:blipFill>
        <p:spPr bwMode="auto">
          <a:xfrm>
            <a:off x="2127250" y="3270250"/>
            <a:ext cx="2344738" cy="2381250"/>
          </a:xfrm>
          <a:prstGeom prst="rect">
            <a:avLst/>
          </a:prstGeom>
          <a:noFill/>
          <a:ln w="9525">
            <a:noFill/>
            <a:miter lim="800000"/>
            <a:headEnd/>
            <a:tailEnd/>
          </a:ln>
        </p:spPr>
      </p:pic>
      <p:sp>
        <p:nvSpPr>
          <p:cNvPr id="33797" name="Rectangle 5"/>
          <p:cNvSpPr>
            <a:spLocks noChangeArrowheads="1"/>
          </p:cNvSpPr>
          <p:nvPr/>
        </p:nvSpPr>
        <p:spPr bwMode="auto">
          <a:xfrm>
            <a:off x="4870450" y="5708650"/>
            <a:ext cx="1219200" cy="304800"/>
          </a:xfrm>
          <a:prstGeom prst="rect">
            <a:avLst/>
          </a:prstGeom>
          <a:solidFill>
            <a:schemeClr val="bg1"/>
          </a:solidFill>
          <a:ln w="9525">
            <a:noFill/>
            <a:miter lim="800000"/>
            <a:headEnd/>
            <a:tailEnd/>
          </a:ln>
        </p:spPr>
        <p:txBody>
          <a:bodyPr wrap="none" anchor="ctr"/>
          <a:lstStyle/>
          <a:p>
            <a:pPr eaLnBrk="0" hangingPunct="0">
              <a:lnSpc>
                <a:spcPct val="90000"/>
              </a:lnSpc>
            </a:pPr>
            <a:endParaRPr lang="en-US"/>
          </a:p>
        </p:txBody>
      </p:sp>
      <p:sp>
        <p:nvSpPr>
          <p:cNvPr id="33798" name="Text Box 9"/>
          <p:cNvSpPr txBox="1">
            <a:spLocks noChangeArrowheads="1"/>
          </p:cNvSpPr>
          <p:nvPr/>
        </p:nvSpPr>
        <p:spPr bwMode="auto">
          <a:xfrm>
            <a:off x="2889250" y="3041650"/>
            <a:ext cx="1573213" cy="304800"/>
          </a:xfrm>
          <a:prstGeom prst="rect">
            <a:avLst/>
          </a:prstGeom>
          <a:noFill/>
          <a:ln w="9525">
            <a:noFill/>
            <a:miter lim="800000"/>
            <a:headEnd/>
            <a:tailEnd/>
          </a:ln>
        </p:spPr>
        <p:txBody>
          <a:bodyPr>
            <a:spAutoFit/>
          </a:bodyPr>
          <a:lstStyle/>
          <a:p>
            <a:pPr algn="ctr" eaLnBrk="0" hangingPunct="0">
              <a:lnSpc>
                <a:spcPct val="90000"/>
              </a:lnSpc>
            </a:pPr>
            <a:r>
              <a:rPr lang="en-US" sz="1400"/>
              <a:t>Glacier Park</a:t>
            </a:r>
          </a:p>
        </p:txBody>
      </p:sp>
      <p:sp>
        <p:nvSpPr>
          <p:cNvPr id="33799" name="Text Box 11"/>
          <p:cNvSpPr txBox="1">
            <a:spLocks noChangeArrowheads="1"/>
          </p:cNvSpPr>
          <p:nvPr/>
        </p:nvSpPr>
        <p:spPr bwMode="auto">
          <a:xfrm>
            <a:off x="3727450" y="4822825"/>
            <a:ext cx="1217613" cy="304800"/>
          </a:xfrm>
          <a:prstGeom prst="rect">
            <a:avLst/>
          </a:prstGeom>
          <a:noFill/>
          <a:ln w="9525">
            <a:noFill/>
            <a:miter lim="800000"/>
            <a:headEnd/>
            <a:tailEnd/>
          </a:ln>
        </p:spPr>
        <p:txBody>
          <a:bodyPr wrap="none">
            <a:spAutoFit/>
          </a:bodyPr>
          <a:lstStyle/>
          <a:p>
            <a:pPr eaLnBrk="0" hangingPunct="0">
              <a:lnSpc>
                <a:spcPct val="90000"/>
              </a:lnSpc>
            </a:pPr>
            <a:r>
              <a:rPr lang="en-US" sz="1400"/>
              <a:t>Yellowstone</a:t>
            </a:r>
          </a:p>
        </p:txBody>
      </p:sp>
      <p:sp>
        <p:nvSpPr>
          <p:cNvPr id="33800" name="Rectangle 12"/>
          <p:cNvSpPr>
            <a:spLocks noChangeArrowheads="1"/>
          </p:cNvSpPr>
          <p:nvPr/>
        </p:nvSpPr>
        <p:spPr bwMode="auto">
          <a:xfrm>
            <a:off x="1593850" y="4365625"/>
            <a:ext cx="1485900" cy="304800"/>
          </a:xfrm>
          <a:prstGeom prst="rect">
            <a:avLst/>
          </a:prstGeom>
          <a:noFill/>
          <a:ln w="9525">
            <a:noFill/>
            <a:miter lim="800000"/>
            <a:headEnd/>
            <a:tailEnd/>
          </a:ln>
        </p:spPr>
        <p:txBody>
          <a:bodyPr wrap="none">
            <a:spAutoFit/>
          </a:bodyPr>
          <a:lstStyle/>
          <a:p>
            <a:pPr eaLnBrk="0" hangingPunct="0">
              <a:lnSpc>
                <a:spcPct val="90000"/>
              </a:lnSpc>
            </a:pPr>
            <a:r>
              <a:rPr lang="en-US" sz="1400"/>
              <a:t>Salmon-Selway</a:t>
            </a:r>
          </a:p>
        </p:txBody>
      </p:sp>
      <p:pic>
        <p:nvPicPr>
          <p:cNvPr id="33801" name="Picture 15"/>
          <p:cNvPicPr>
            <a:picLocks noChangeAspect="1" noChangeArrowheads="1"/>
          </p:cNvPicPr>
          <p:nvPr/>
        </p:nvPicPr>
        <p:blipFill>
          <a:blip r:embed="rId4"/>
          <a:srcRect/>
          <a:stretch>
            <a:fillRect/>
          </a:stretch>
        </p:blipFill>
        <p:spPr bwMode="auto">
          <a:xfrm>
            <a:off x="1136650" y="3117850"/>
            <a:ext cx="838200" cy="12382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Ongoing Projects (cont.)</a:t>
            </a:r>
            <a:endParaRPr lang="en-US" dirty="0"/>
          </a:p>
        </p:txBody>
      </p:sp>
      <p:sp>
        <p:nvSpPr>
          <p:cNvPr id="4" name="Content Placeholder 3"/>
          <p:cNvSpPr>
            <a:spLocks noGrp="1"/>
          </p:cNvSpPr>
          <p:nvPr>
            <p:ph idx="1"/>
          </p:nvPr>
        </p:nvSpPr>
        <p:spPr>
          <a:xfrm>
            <a:off x="290513" y="1368425"/>
            <a:ext cx="8389937" cy="5064125"/>
          </a:xfrm>
        </p:spPr>
        <p:txBody>
          <a:bodyPr/>
          <a:lstStyle/>
          <a:p>
            <a:pPr>
              <a:defRPr/>
            </a:pPr>
            <a:r>
              <a:rPr lang="en-US" dirty="0" smtClean="0"/>
              <a:t>Center for Computational Learning Systems</a:t>
            </a:r>
          </a:p>
          <a:p>
            <a:pPr lvl="1">
              <a:defRPr/>
            </a:pPr>
            <a:r>
              <a:rPr lang="en-US" dirty="0" smtClean="0"/>
              <a:t>David Waltz, Columbia.  Mostly industry funding</a:t>
            </a:r>
          </a:p>
          <a:p>
            <a:pPr lvl="1">
              <a:defRPr/>
            </a:pPr>
            <a:r>
              <a:rPr lang="en-US" dirty="0" smtClean="0"/>
              <a:t>Applying machine learning / data mining to real-world problems</a:t>
            </a:r>
          </a:p>
          <a:p>
            <a:pPr lvl="1">
              <a:defRPr/>
            </a:pPr>
            <a:r>
              <a:rPr lang="en-US" dirty="0" smtClean="0"/>
              <a:t>Close working relationship with Consolidated Edison</a:t>
            </a:r>
          </a:p>
          <a:p>
            <a:pPr lvl="2">
              <a:defRPr/>
            </a:pPr>
            <a:r>
              <a:rPr lang="en-US" dirty="0" smtClean="0"/>
              <a:t>Data mining of maintenance records</a:t>
            </a:r>
          </a:p>
          <a:p>
            <a:pPr lvl="2">
              <a:defRPr/>
            </a:pPr>
            <a:r>
              <a:rPr lang="en-US" dirty="0" smtClean="0"/>
              <a:t>Placement of EV charging stations</a:t>
            </a:r>
          </a:p>
          <a:p>
            <a:pPr lvl="2">
              <a:defRPr/>
            </a:pPr>
            <a:r>
              <a:rPr lang="en-US" dirty="0" smtClean="0"/>
              <a:t>Analysis of 2003 blackout</a:t>
            </a:r>
          </a:p>
        </p:txBody>
      </p:sp>
      <p:pic>
        <p:nvPicPr>
          <p:cNvPr id="34819" name="Picture 2"/>
          <p:cNvPicPr>
            <a:picLocks noChangeAspect="1" noChangeArrowheads="1"/>
          </p:cNvPicPr>
          <p:nvPr/>
        </p:nvPicPr>
        <p:blipFill>
          <a:blip r:embed="rId2"/>
          <a:srcRect/>
          <a:stretch>
            <a:fillRect/>
          </a:stretch>
        </p:blipFill>
        <p:spPr bwMode="auto">
          <a:xfrm>
            <a:off x="4641850" y="4032250"/>
            <a:ext cx="3333750" cy="1905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Some Characteristics of Successes</a:t>
            </a:r>
            <a:endParaRPr lang="en-US" dirty="0"/>
          </a:p>
        </p:txBody>
      </p:sp>
      <p:sp>
        <p:nvSpPr>
          <p:cNvPr id="3" name="Content Placeholder 2"/>
          <p:cNvSpPr>
            <a:spLocks noGrp="1"/>
          </p:cNvSpPr>
          <p:nvPr>
            <p:ph idx="1"/>
          </p:nvPr>
        </p:nvSpPr>
        <p:spPr/>
        <p:txBody>
          <a:bodyPr/>
          <a:lstStyle/>
          <a:p>
            <a:pPr>
              <a:defRPr/>
            </a:pPr>
            <a:r>
              <a:rPr lang="en-US" dirty="0" smtClean="0"/>
              <a:t>Use-Inspired Research</a:t>
            </a:r>
          </a:p>
          <a:p>
            <a:pPr lvl="1">
              <a:defRPr/>
            </a:pPr>
            <a:r>
              <a:rPr lang="en-US" dirty="0" smtClean="0"/>
              <a:t>How CSE can be applied to non-IT problems</a:t>
            </a:r>
          </a:p>
          <a:p>
            <a:pPr lvl="1">
              <a:defRPr/>
            </a:pPr>
            <a:r>
              <a:rPr lang="en-US" dirty="0" smtClean="0"/>
              <a:t>Close engagement with specific problems</a:t>
            </a:r>
          </a:p>
          <a:p>
            <a:pPr>
              <a:defRPr/>
            </a:pPr>
            <a:r>
              <a:rPr lang="en-US" dirty="0" smtClean="0"/>
              <a:t>Close Collaboration with Domain Experts</a:t>
            </a:r>
          </a:p>
          <a:p>
            <a:pPr lvl="1">
              <a:defRPr/>
            </a:pPr>
            <a:r>
              <a:rPr lang="en-US" dirty="0" smtClean="0"/>
              <a:t>Academics in other fields</a:t>
            </a:r>
          </a:p>
          <a:p>
            <a:pPr lvl="1">
              <a:defRPr/>
            </a:pPr>
            <a:r>
              <a:rPr lang="en-US" dirty="0" smtClean="0"/>
              <a:t>Industry</a:t>
            </a:r>
          </a:p>
          <a:p>
            <a:pPr lvl="1">
              <a:defRPr/>
            </a:pPr>
            <a:r>
              <a:rPr lang="en-US" dirty="0" smtClean="0"/>
              <a:t>Federal agencies</a:t>
            </a:r>
          </a:p>
          <a:p>
            <a:pPr>
              <a:defRPr/>
            </a:pPr>
            <a:r>
              <a:rPr lang="en-US" dirty="0" smtClean="0"/>
              <a:t>Scale of Operations</a:t>
            </a:r>
          </a:p>
          <a:p>
            <a:pPr lvl="1">
              <a:defRPr/>
            </a:pPr>
            <a:r>
              <a:rPr lang="en-US" dirty="0" smtClean="0"/>
              <a:t>Easier to do as part of large-scale, interdisciplinary center</a:t>
            </a:r>
          </a:p>
          <a:p>
            <a:pPr lvl="1">
              <a:defRPr/>
            </a:pPr>
            <a:r>
              <a:rPr lang="en-US" dirty="0" smtClean="0"/>
              <a:t>But, there are instances of success at single-PI level</a:t>
            </a:r>
            <a:endParaRPr lang="en-US"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Background</a:t>
            </a:r>
            <a:endParaRPr lang="en-US" dirty="0"/>
          </a:p>
        </p:txBody>
      </p:sp>
      <p:sp>
        <p:nvSpPr>
          <p:cNvPr id="3" name="Content Placeholder 2"/>
          <p:cNvSpPr>
            <a:spLocks noGrp="1"/>
          </p:cNvSpPr>
          <p:nvPr>
            <p:ph idx="1"/>
          </p:nvPr>
        </p:nvSpPr>
        <p:spPr/>
        <p:txBody>
          <a:bodyPr/>
          <a:lstStyle/>
          <a:p>
            <a:pPr>
              <a:defRPr/>
            </a:pPr>
            <a:r>
              <a:rPr lang="en-US" dirty="0" smtClean="0"/>
              <a:t>Workshop on the </a:t>
            </a:r>
            <a:r>
              <a:rPr lang="en-US" i="1" dirty="0" smtClean="0"/>
              <a:t>Role of Information Sciences and Engineering in Sustainability</a:t>
            </a:r>
          </a:p>
          <a:p>
            <a:pPr lvl="1">
              <a:defRPr/>
            </a:pPr>
            <a:r>
              <a:rPr lang="en-US" dirty="0" smtClean="0"/>
              <a:t>Sponsored by NSF, run by Computing Community Consortium</a:t>
            </a:r>
          </a:p>
          <a:p>
            <a:pPr lvl="1">
              <a:defRPr/>
            </a:pPr>
            <a:r>
              <a:rPr lang="en-US" dirty="0" smtClean="0"/>
              <a:t>February 3-4, 2011</a:t>
            </a:r>
          </a:p>
          <a:p>
            <a:pPr lvl="1">
              <a:defRPr/>
            </a:pPr>
            <a:r>
              <a:rPr lang="en-US" dirty="0" smtClean="0"/>
              <a:t>~ 60 participants</a:t>
            </a:r>
          </a:p>
          <a:p>
            <a:pPr lvl="1">
              <a:defRPr/>
            </a:pPr>
            <a:r>
              <a:rPr lang="en-US" dirty="0" smtClean="0"/>
              <a:t>Organizers: Randal Bryant, Doug Fisher, Erwin Gianchandani, Carla Gomes, William Rouse, Prashant Shenoy, Robert Sproull, David Waltz, and Krishna Kant</a:t>
            </a:r>
          </a:p>
          <a:p>
            <a:pPr>
              <a:defRPr/>
            </a:pPr>
            <a:r>
              <a:rPr lang="en-US" dirty="0" smtClean="0"/>
              <a:t>Report</a:t>
            </a:r>
          </a:p>
          <a:p>
            <a:pPr lvl="1">
              <a:defRPr/>
            </a:pPr>
            <a:r>
              <a:rPr lang="en-US" dirty="0" smtClean="0"/>
              <a:t>Available at: http://cra.org/ccc/seesit_report.php</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Smaller-Scale Examples</a:t>
            </a:r>
            <a:endParaRPr lang="en-US" dirty="0"/>
          </a:p>
        </p:txBody>
      </p:sp>
      <p:sp>
        <p:nvSpPr>
          <p:cNvPr id="3" name="Content Placeholder 2"/>
          <p:cNvSpPr>
            <a:spLocks noGrp="1"/>
          </p:cNvSpPr>
          <p:nvPr>
            <p:ph idx="1"/>
          </p:nvPr>
        </p:nvSpPr>
        <p:spPr/>
        <p:txBody>
          <a:bodyPr/>
          <a:lstStyle/>
          <a:p>
            <a:pPr>
              <a:defRPr/>
            </a:pPr>
            <a:r>
              <a:rPr lang="en-US" dirty="0" smtClean="0"/>
              <a:t>Formally Verifying Distributed Vehicle Control System</a:t>
            </a:r>
          </a:p>
          <a:p>
            <a:pPr lvl="1">
              <a:defRPr/>
            </a:pPr>
            <a:r>
              <a:rPr lang="en-US" dirty="0" smtClean="0"/>
              <a:t>Andre Platzer, CMU</a:t>
            </a:r>
          </a:p>
          <a:p>
            <a:pPr lvl="1">
              <a:defRPr/>
            </a:pPr>
            <a:r>
              <a:rPr lang="en-US" dirty="0" smtClean="0"/>
              <a:t>Based on model of system to control braking, acceleration, and lane changes by autonomous vehicles</a:t>
            </a:r>
          </a:p>
          <a:p>
            <a:pPr lvl="1">
              <a:defRPr/>
            </a:pPr>
            <a:endParaRPr lang="en-US" dirty="0"/>
          </a:p>
        </p:txBody>
      </p:sp>
      <p:pic>
        <p:nvPicPr>
          <p:cNvPr id="36867" name="Picture 2"/>
          <p:cNvPicPr>
            <a:picLocks noChangeAspect="1" noChangeArrowheads="1"/>
          </p:cNvPicPr>
          <p:nvPr/>
        </p:nvPicPr>
        <p:blipFill>
          <a:blip r:embed="rId2"/>
          <a:srcRect/>
          <a:stretch>
            <a:fillRect/>
          </a:stretch>
        </p:blipFill>
        <p:spPr bwMode="auto">
          <a:xfrm>
            <a:off x="1898650" y="3575050"/>
            <a:ext cx="6096000" cy="240982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Smaller Scale Examples (cont.)</a:t>
            </a:r>
            <a:endParaRPr lang="en-US" dirty="0"/>
          </a:p>
        </p:txBody>
      </p:sp>
      <p:sp>
        <p:nvSpPr>
          <p:cNvPr id="3" name="Content Placeholder 2"/>
          <p:cNvSpPr>
            <a:spLocks noGrp="1"/>
          </p:cNvSpPr>
          <p:nvPr>
            <p:ph idx="1"/>
          </p:nvPr>
        </p:nvSpPr>
        <p:spPr/>
        <p:txBody>
          <a:bodyPr/>
          <a:lstStyle/>
          <a:p>
            <a:pPr>
              <a:defRPr/>
            </a:pPr>
            <a:r>
              <a:rPr lang="en-US" dirty="0" smtClean="0"/>
              <a:t>Low-cost sensors for monitoring home resource utilization</a:t>
            </a:r>
          </a:p>
          <a:p>
            <a:pPr lvl="1">
              <a:defRPr/>
            </a:pPr>
            <a:r>
              <a:rPr lang="en-US" dirty="0" smtClean="0"/>
              <a:t>Shwetak Patel, U Washington</a:t>
            </a:r>
          </a:p>
          <a:p>
            <a:pPr lvl="1">
              <a:defRPr/>
            </a:pPr>
            <a:r>
              <a:rPr lang="en-US" dirty="0" smtClean="0"/>
              <a:t>Sensors + Machine learning + HCI</a:t>
            </a:r>
            <a:endParaRPr lang="en-US" dirty="0"/>
          </a:p>
        </p:txBody>
      </p:sp>
      <p:pic>
        <p:nvPicPr>
          <p:cNvPr id="37891" name="Picture 2"/>
          <p:cNvPicPr>
            <a:picLocks noChangeAspect="1" noChangeArrowheads="1"/>
          </p:cNvPicPr>
          <p:nvPr/>
        </p:nvPicPr>
        <p:blipFill>
          <a:blip r:embed="rId2"/>
          <a:srcRect/>
          <a:stretch>
            <a:fillRect/>
          </a:stretch>
        </p:blipFill>
        <p:spPr bwMode="auto">
          <a:xfrm>
            <a:off x="4260850" y="2965450"/>
            <a:ext cx="3902075" cy="3495675"/>
          </a:xfrm>
          <a:prstGeom prst="rect">
            <a:avLst/>
          </a:prstGeom>
          <a:noFill/>
          <a:ln w="9525">
            <a:noFill/>
            <a:miter lim="800000"/>
            <a:headEnd/>
            <a:tailEnd/>
          </a:ln>
        </p:spPr>
      </p:pic>
      <p:pic>
        <p:nvPicPr>
          <p:cNvPr id="37892" name="Picture 3"/>
          <p:cNvPicPr>
            <a:picLocks noChangeAspect="1" noChangeArrowheads="1"/>
          </p:cNvPicPr>
          <p:nvPr/>
        </p:nvPicPr>
        <p:blipFill>
          <a:blip r:embed="rId3"/>
          <a:srcRect/>
          <a:stretch>
            <a:fillRect/>
          </a:stretch>
        </p:blipFill>
        <p:spPr bwMode="auto">
          <a:xfrm>
            <a:off x="908050" y="3575050"/>
            <a:ext cx="1843088" cy="246856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Smaller Scale Examples (cont.)</a:t>
            </a:r>
            <a:endParaRPr lang="en-US" dirty="0"/>
          </a:p>
        </p:txBody>
      </p:sp>
      <p:sp>
        <p:nvSpPr>
          <p:cNvPr id="3" name="Content Placeholder 2"/>
          <p:cNvSpPr>
            <a:spLocks noGrp="1"/>
          </p:cNvSpPr>
          <p:nvPr>
            <p:ph idx="1"/>
          </p:nvPr>
        </p:nvSpPr>
        <p:spPr>
          <a:xfrm>
            <a:off x="290513" y="1670050"/>
            <a:ext cx="8294687" cy="4762500"/>
          </a:xfrm>
        </p:spPr>
        <p:txBody>
          <a:bodyPr/>
          <a:lstStyle/>
          <a:p>
            <a:pPr>
              <a:defRPr/>
            </a:pPr>
            <a:r>
              <a:rPr lang="en-US" dirty="0" smtClean="0"/>
              <a:t>Improved Power Control for Electric Vehicles</a:t>
            </a:r>
          </a:p>
          <a:p>
            <a:pPr lvl="1">
              <a:defRPr/>
            </a:pPr>
            <a:r>
              <a:rPr lang="en-US" dirty="0" smtClean="0"/>
              <a:t>Illah Nourbakhsh, CMU</a:t>
            </a:r>
          </a:p>
          <a:p>
            <a:pPr lvl="1">
              <a:defRPr/>
            </a:pPr>
            <a:r>
              <a:rPr lang="en-US" dirty="0" smtClean="0"/>
              <a:t>Use machine learning &amp; crowd sourcing to optimize energy management</a:t>
            </a:r>
          </a:p>
        </p:txBody>
      </p:sp>
      <p:grpSp>
        <p:nvGrpSpPr>
          <p:cNvPr id="38915" name="Group 16"/>
          <p:cNvGrpSpPr>
            <a:grpSpLocks/>
          </p:cNvGrpSpPr>
          <p:nvPr/>
        </p:nvGrpSpPr>
        <p:grpSpPr bwMode="auto">
          <a:xfrm>
            <a:off x="374650" y="3879850"/>
            <a:ext cx="2181225" cy="2114550"/>
            <a:chOff x="679450" y="3575050"/>
            <a:chExt cx="2181225" cy="2114550"/>
          </a:xfrm>
        </p:grpSpPr>
        <p:pic>
          <p:nvPicPr>
            <p:cNvPr id="38923" name="Picture 4"/>
            <p:cNvPicPr>
              <a:picLocks noChangeAspect="1" noChangeArrowheads="1"/>
            </p:cNvPicPr>
            <p:nvPr/>
          </p:nvPicPr>
          <p:blipFill>
            <a:blip r:embed="rId2"/>
            <a:srcRect/>
            <a:stretch>
              <a:fillRect/>
            </a:stretch>
          </p:blipFill>
          <p:spPr bwMode="auto">
            <a:xfrm>
              <a:off x="679450" y="4032250"/>
              <a:ext cx="2181225" cy="1657350"/>
            </a:xfrm>
            <a:prstGeom prst="rect">
              <a:avLst/>
            </a:prstGeom>
            <a:noFill/>
            <a:ln w="9525">
              <a:noFill/>
              <a:miter lim="800000"/>
              <a:headEnd/>
              <a:tailEnd/>
            </a:ln>
          </p:spPr>
        </p:pic>
        <p:sp>
          <p:nvSpPr>
            <p:cNvPr id="38924" name="TextBox 10"/>
            <p:cNvSpPr txBox="1">
              <a:spLocks noChangeArrowheads="1"/>
            </p:cNvSpPr>
            <p:nvPr/>
          </p:nvSpPr>
          <p:spPr bwMode="auto">
            <a:xfrm>
              <a:off x="679450" y="3575050"/>
              <a:ext cx="2121093" cy="341632"/>
            </a:xfrm>
            <a:prstGeom prst="rect">
              <a:avLst/>
            </a:prstGeom>
            <a:noFill/>
            <a:ln w="9525">
              <a:noFill/>
              <a:miter lim="800000"/>
              <a:headEnd/>
              <a:tailEnd/>
            </a:ln>
          </p:spPr>
          <p:txBody>
            <a:bodyPr wrap="none">
              <a:spAutoFit/>
            </a:bodyPr>
            <a:lstStyle/>
            <a:p>
              <a:pPr eaLnBrk="0" hangingPunct="0">
                <a:lnSpc>
                  <a:spcPct val="90000"/>
                </a:lnSpc>
              </a:pPr>
              <a:r>
                <a:rPr lang="en-US"/>
                <a:t>Motor / Generator</a:t>
              </a:r>
            </a:p>
          </p:txBody>
        </p:sp>
      </p:grpSp>
      <p:grpSp>
        <p:nvGrpSpPr>
          <p:cNvPr id="38916" name="Group 15"/>
          <p:cNvGrpSpPr>
            <a:grpSpLocks/>
          </p:cNvGrpSpPr>
          <p:nvPr/>
        </p:nvGrpSpPr>
        <p:grpSpPr bwMode="auto">
          <a:xfrm>
            <a:off x="2813050" y="4032250"/>
            <a:ext cx="3000375" cy="2019300"/>
            <a:chOff x="4337050" y="2889250"/>
            <a:chExt cx="3000375" cy="2019300"/>
          </a:xfrm>
        </p:grpSpPr>
        <p:pic>
          <p:nvPicPr>
            <p:cNvPr id="38921" name="Picture 5"/>
            <p:cNvPicPr>
              <a:picLocks noChangeAspect="1" noChangeArrowheads="1"/>
            </p:cNvPicPr>
            <p:nvPr/>
          </p:nvPicPr>
          <p:blipFill>
            <a:blip r:embed="rId3"/>
            <a:srcRect/>
            <a:stretch>
              <a:fillRect/>
            </a:stretch>
          </p:blipFill>
          <p:spPr bwMode="auto">
            <a:xfrm>
              <a:off x="4337050" y="3270250"/>
              <a:ext cx="3000375" cy="1638300"/>
            </a:xfrm>
            <a:prstGeom prst="rect">
              <a:avLst/>
            </a:prstGeom>
            <a:noFill/>
            <a:ln w="9525">
              <a:noFill/>
              <a:miter lim="800000"/>
              <a:headEnd/>
              <a:tailEnd/>
            </a:ln>
          </p:spPr>
        </p:pic>
        <p:sp>
          <p:nvSpPr>
            <p:cNvPr id="38922" name="TextBox 11"/>
            <p:cNvSpPr txBox="1">
              <a:spLocks noChangeArrowheads="1"/>
            </p:cNvSpPr>
            <p:nvPr/>
          </p:nvSpPr>
          <p:spPr bwMode="auto">
            <a:xfrm>
              <a:off x="4337050" y="2889250"/>
              <a:ext cx="1172116" cy="341632"/>
            </a:xfrm>
            <a:prstGeom prst="rect">
              <a:avLst/>
            </a:prstGeom>
            <a:noFill/>
            <a:ln w="9525">
              <a:noFill/>
              <a:miter lim="800000"/>
              <a:headEnd/>
              <a:tailEnd/>
            </a:ln>
          </p:spPr>
          <p:txBody>
            <a:bodyPr wrap="none">
              <a:spAutoFit/>
            </a:bodyPr>
            <a:lstStyle/>
            <a:p>
              <a:pPr eaLnBrk="0" hangingPunct="0">
                <a:lnSpc>
                  <a:spcPct val="90000"/>
                </a:lnSpc>
              </a:pPr>
              <a:r>
                <a:rPr lang="en-US"/>
                <a:t>Batteries</a:t>
              </a:r>
            </a:p>
          </p:txBody>
        </p:sp>
      </p:grpSp>
      <p:grpSp>
        <p:nvGrpSpPr>
          <p:cNvPr id="38917" name="Group 14"/>
          <p:cNvGrpSpPr>
            <a:grpSpLocks/>
          </p:cNvGrpSpPr>
          <p:nvPr/>
        </p:nvGrpSpPr>
        <p:grpSpPr bwMode="auto">
          <a:xfrm>
            <a:off x="6089650" y="4032250"/>
            <a:ext cx="2409825" cy="1822450"/>
            <a:chOff x="4032250" y="5022850"/>
            <a:chExt cx="2409825" cy="1822450"/>
          </a:xfrm>
        </p:grpSpPr>
        <p:pic>
          <p:nvPicPr>
            <p:cNvPr id="38919" name="Picture 6"/>
            <p:cNvPicPr>
              <a:picLocks noChangeAspect="1" noChangeArrowheads="1"/>
            </p:cNvPicPr>
            <p:nvPr/>
          </p:nvPicPr>
          <p:blipFill>
            <a:blip r:embed="rId4"/>
            <a:srcRect/>
            <a:stretch>
              <a:fillRect/>
            </a:stretch>
          </p:blipFill>
          <p:spPr bwMode="auto">
            <a:xfrm>
              <a:off x="4032250" y="5035550"/>
              <a:ext cx="2409825" cy="1809750"/>
            </a:xfrm>
            <a:prstGeom prst="rect">
              <a:avLst/>
            </a:prstGeom>
            <a:noFill/>
            <a:ln w="9525">
              <a:noFill/>
              <a:miter lim="800000"/>
              <a:headEnd/>
              <a:tailEnd/>
            </a:ln>
          </p:spPr>
        </p:pic>
        <p:sp>
          <p:nvSpPr>
            <p:cNvPr id="38920" name="TextBox 12"/>
            <p:cNvSpPr txBox="1">
              <a:spLocks noChangeArrowheads="1"/>
            </p:cNvSpPr>
            <p:nvPr/>
          </p:nvSpPr>
          <p:spPr bwMode="auto">
            <a:xfrm>
              <a:off x="4184650" y="5022850"/>
              <a:ext cx="1967205" cy="341632"/>
            </a:xfrm>
            <a:prstGeom prst="rect">
              <a:avLst/>
            </a:prstGeom>
            <a:noFill/>
            <a:ln w="9525">
              <a:noFill/>
              <a:miter lim="800000"/>
              <a:headEnd/>
              <a:tailEnd/>
            </a:ln>
          </p:spPr>
          <p:txBody>
            <a:bodyPr wrap="none">
              <a:spAutoFit/>
            </a:bodyPr>
            <a:lstStyle/>
            <a:p>
              <a:pPr eaLnBrk="0" hangingPunct="0">
                <a:lnSpc>
                  <a:spcPct val="90000"/>
                </a:lnSpc>
              </a:pPr>
              <a:r>
                <a:rPr lang="en-US"/>
                <a:t>Super Capacitor</a:t>
              </a:r>
            </a:p>
          </p:txBody>
        </p:sp>
      </p:grpSp>
      <p:pic>
        <p:nvPicPr>
          <p:cNvPr id="38918" name="Picture 3"/>
          <p:cNvPicPr>
            <a:picLocks noChangeAspect="1" noChangeArrowheads="1"/>
          </p:cNvPicPr>
          <p:nvPr/>
        </p:nvPicPr>
        <p:blipFill>
          <a:blip r:embed="rId5"/>
          <a:srcRect/>
          <a:stretch>
            <a:fillRect/>
          </a:stretch>
        </p:blipFill>
        <p:spPr bwMode="auto">
          <a:xfrm>
            <a:off x="4565650" y="908050"/>
            <a:ext cx="4229100" cy="6223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Exploiting Super Capacitor</a:t>
            </a:r>
            <a:endParaRPr lang="en-US" dirty="0"/>
          </a:p>
        </p:txBody>
      </p:sp>
      <p:sp>
        <p:nvSpPr>
          <p:cNvPr id="3" name="Content Placeholder 2"/>
          <p:cNvSpPr>
            <a:spLocks noGrp="1"/>
          </p:cNvSpPr>
          <p:nvPr>
            <p:ph idx="1"/>
          </p:nvPr>
        </p:nvSpPr>
        <p:spPr>
          <a:xfrm>
            <a:off x="146050" y="3727450"/>
            <a:ext cx="8686800" cy="2705100"/>
          </a:xfrm>
        </p:spPr>
        <p:txBody>
          <a:bodyPr/>
          <a:lstStyle/>
          <a:p>
            <a:pPr>
              <a:defRPr/>
            </a:pPr>
            <a:r>
              <a:rPr lang="en-US" dirty="0" smtClean="0"/>
              <a:t>Super Capacitor acts as Power Cache</a:t>
            </a:r>
          </a:p>
          <a:p>
            <a:pPr lvl="1">
              <a:defRPr/>
            </a:pPr>
            <a:r>
              <a:rPr lang="en-US" dirty="0" smtClean="0"/>
              <a:t>Absorbs short-term fluctuations in charge / discharge</a:t>
            </a:r>
          </a:p>
          <a:p>
            <a:pPr lvl="1">
              <a:defRPr/>
            </a:pPr>
            <a:r>
              <a:rPr lang="en-US" dirty="0" smtClean="0"/>
              <a:t>Reduces stress on batteries</a:t>
            </a:r>
          </a:p>
          <a:p>
            <a:pPr>
              <a:defRPr/>
            </a:pPr>
            <a:r>
              <a:rPr lang="en-US" dirty="0" smtClean="0"/>
              <a:t>Control Strategy</a:t>
            </a:r>
          </a:p>
          <a:p>
            <a:pPr lvl="1">
              <a:defRPr/>
            </a:pPr>
            <a:r>
              <a:rPr lang="en-US" dirty="0" smtClean="0"/>
              <a:t>Want to charge when braking for stop sign / discharge when start</a:t>
            </a:r>
          </a:p>
          <a:p>
            <a:pPr lvl="1">
              <a:defRPr/>
            </a:pPr>
            <a:r>
              <a:rPr lang="en-US" dirty="0" smtClean="0"/>
              <a:t>How can vehicle predict upcoming charge / discharge needs?</a:t>
            </a:r>
          </a:p>
          <a:p>
            <a:pPr lvl="1">
              <a:defRPr/>
            </a:pPr>
            <a:endParaRPr lang="en-US" dirty="0"/>
          </a:p>
        </p:txBody>
      </p:sp>
      <p:grpSp>
        <p:nvGrpSpPr>
          <p:cNvPr id="39939" name="Group 23"/>
          <p:cNvGrpSpPr>
            <a:grpSpLocks/>
          </p:cNvGrpSpPr>
          <p:nvPr/>
        </p:nvGrpSpPr>
        <p:grpSpPr bwMode="auto">
          <a:xfrm>
            <a:off x="1974850" y="984250"/>
            <a:ext cx="4114800" cy="2514600"/>
            <a:chOff x="603250" y="1670050"/>
            <a:chExt cx="4114800" cy="2514600"/>
          </a:xfrm>
        </p:grpSpPr>
        <p:sp>
          <p:nvSpPr>
            <p:cNvPr id="39940" name="Rectangle 3"/>
            <p:cNvSpPr>
              <a:spLocks noChangeArrowheads="1"/>
            </p:cNvSpPr>
            <p:nvPr/>
          </p:nvSpPr>
          <p:spPr bwMode="auto">
            <a:xfrm>
              <a:off x="3498850" y="2127250"/>
              <a:ext cx="1219200" cy="914400"/>
            </a:xfrm>
            <a:prstGeom prst="rect">
              <a:avLst/>
            </a:prstGeom>
            <a:solidFill>
              <a:srgbClr val="FFFF99"/>
            </a:solidFill>
            <a:ln w="19050" algn="ctr">
              <a:solidFill>
                <a:schemeClr val="tx2"/>
              </a:solidFill>
              <a:round/>
              <a:headEnd/>
              <a:tailEnd type="triangle" w="lg" len="med"/>
            </a:ln>
          </p:spPr>
          <p:txBody>
            <a:bodyPr wrap="none" lIns="45720" rIns="45720" anchor="ctr"/>
            <a:lstStyle/>
            <a:p>
              <a:pPr algn="ctr" eaLnBrk="0" hangingPunct="0">
                <a:lnSpc>
                  <a:spcPct val="90000"/>
                </a:lnSpc>
              </a:pPr>
              <a:r>
                <a:rPr lang="en-US">
                  <a:solidFill>
                    <a:srgbClr val="C00000"/>
                  </a:solidFill>
                </a:rPr>
                <a:t>Batteries</a:t>
              </a:r>
            </a:p>
          </p:txBody>
        </p:sp>
        <p:sp>
          <p:nvSpPr>
            <p:cNvPr id="39941" name="Rectangle 4"/>
            <p:cNvSpPr>
              <a:spLocks noChangeArrowheads="1"/>
            </p:cNvSpPr>
            <p:nvPr/>
          </p:nvSpPr>
          <p:spPr bwMode="auto">
            <a:xfrm>
              <a:off x="603250" y="2660650"/>
              <a:ext cx="1219200" cy="990600"/>
            </a:xfrm>
            <a:prstGeom prst="rect">
              <a:avLst/>
            </a:prstGeom>
            <a:solidFill>
              <a:srgbClr val="FFFF99"/>
            </a:solidFill>
            <a:ln w="19050" algn="ctr">
              <a:solidFill>
                <a:schemeClr val="tx2"/>
              </a:solidFill>
              <a:round/>
              <a:headEnd/>
              <a:tailEnd type="triangle" w="lg" len="med"/>
            </a:ln>
          </p:spPr>
          <p:txBody>
            <a:bodyPr wrap="none" lIns="45720" rIns="45720" anchor="ctr"/>
            <a:lstStyle/>
            <a:p>
              <a:pPr algn="ctr" eaLnBrk="0" hangingPunct="0">
                <a:lnSpc>
                  <a:spcPct val="90000"/>
                </a:lnSpc>
              </a:pPr>
              <a:r>
                <a:rPr lang="en-US">
                  <a:solidFill>
                    <a:srgbClr val="C00000"/>
                  </a:solidFill>
                </a:rPr>
                <a:t>Motor /</a:t>
              </a:r>
            </a:p>
            <a:p>
              <a:pPr algn="ctr" eaLnBrk="0" hangingPunct="0">
                <a:lnSpc>
                  <a:spcPct val="90000"/>
                </a:lnSpc>
              </a:pPr>
              <a:r>
                <a:rPr lang="en-US">
                  <a:solidFill>
                    <a:srgbClr val="C00000"/>
                  </a:solidFill>
                </a:rPr>
                <a:t>Generator</a:t>
              </a:r>
            </a:p>
          </p:txBody>
        </p:sp>
        <p:cxnSp>
          <p:nvCxnSpPr>
            <p:cNvPr id="39942" name="Straight Arrow Connector 9"/>
            <p:cNvCxnSpPr>
              <a:cxnSpLocks noChangeShapeType="1"/>
              <a:stCxn id="39941" idx="3"/>
              <a:endCxn id="17" idx="1"/>
            </p:cNvCxnSpPr>
            <p:nvPr/>
          </p:nvCxnSpPr>
          <p:spPr bwMode="auto">
            <a:xfrm>
              <a:off x="1822450" y="3155950"/>
              <a:ext cx="762000" cy="1588"/>
            </a:xfrm>
            <a:prstGeom prst="straightConnector1">
              <a:avLst/>
            </a:prstGeom>
            <a:noFill/>
            <a:ln w="63500" algn="ctr">
              <a:solidFill>
                <a:srgbClr val="C00000"/>
              </a:solidFill>
              <a:round/>
              <a:headEnd type="triangle" w="med" len="med"/>
              <a:tailEnd type="triangle" w="med" len="med"/>
            </a:ln>
          </p:spPr>
        </p:cxnSp>
        <p:sp>
          <p:nvSpPr>
            <p:cNvPr id="39943" name="Rectangle 15"/>
            <p:cNvSpPr>
              <a:spLocks noChangeArrowheads="1"/>
            </p:cNvSpPr>
            <p:nvPr/>
          </p:nvSpPr>
          <p:spPr bwMode="auto">
            <a:xfrm>
              <a:off x="3498850" y="3270250"/>
              <a:ext cx="1219200" cy="914400"/>
            </a:xfrm>
            <a:prstGeom prst="rect">
              <a:avLst/>
            </a:prstGeom>
            <a:solidFill>
              <a:srgbClr val="FFFF99"/>
            </a:solidFill>
            <a:ln w="19050" algn="ctr">
              <a:solidFill>
                <a:schemeClr val="tx2"/>
              </a:solidFill>
              <a:round/>
              <a:headEnd/>
              <a:tailEnd type="triangle" w="lg" len="med"/>
            </a:ln>
          </p:spPr>
          <p:txBody>
            <a:bodyPr wrap="none" lIns="45720" rIns="45720" anchor="ctr"/>
            <a:lstStyle/>
            <a:p>
              <a:pPr algn="ctr" eaLnBrk="0" hangingPunct="0">
                <a:lnSpc>
                  <a:spcPct val="90000"/>
                </a:lnSpc>
              </a:pPr>
              <a:r>
                <a:rPr lang="en-US">
                  <a:solidFill>
                    <a:srgbClr val="C00000"/>
                  </a:solidFill>
                </a:rPr>
                <a:t>Super</a:t>
              </a:r>
            </a:p>
            <a:p>
              <a:pPr algn="ctr" eaLnBrk="0" hangingPunct="0">
                <a:lnSpc>
                  <a:spcPct val="90000"/>
                </a:lnSpc>
              </a:pPr>
              <a:r>
                <a:rPr lang="en-US">
                  <a:solidFill>
                    <a:srgbClr val="C00000"/>
                  </a:solidFill>
                </a:rPr>
                <a:t>Capacitor</a:t>
              </a:r>
            </a:p>
          </p:txBody>
        </p:sp>
        <p:sp>
          <p:nvSpPr>
            <p:cNvPr id="17" name="Rectangle 16"/>
            <p:cNvSpPr/>
            <p:nvPr/>
          </p:nvSpPr>
          <p:spPr bwMode="auto">
            <a:xfrm>
              <a:off x="2584450" y="2127250"/>
              <a:ext cx="152400" cy="2057400"/>
            </a:xfrm>
            <a:prstGeom prst="rect">
              <a:avLst/>
            </a:prstGeom>
            <a:solidFill>
              <a:schemeClr val="tx1">
                <a:lumMod val="75000"/>
              </a:schemeClr>
            </a:solidFill>
            <a:ln w="19050" cap="flat" cmpd="sng" algn="ctr">
              <a:solidFill>
                <a:schemeClr val="tx2"/>
              </a:solidFill>
              <a:prstDash val="solid"/>
              <a:round/>
              <a:headEnd type="none" w="med" len="med"/>
              <a:tailEnd type="triangle" w="lg" len="med"/>
            </a:ln>
            <a:effectLst/>
          </p:spPr>
          <p:txBody>
            <a:bodyPr wrap="none" lIns="45720" rIns="45720" anchor="ctr"/>
            <a:lstStyle/>
            <a:p>
              <a:pPr algn="ctr" eaLnBrk="0" hangingPunct="0">
                <a:lnSpc>
                  <a:spcPct val="90000"/>
                </a:lnSpc>
                <a:defRPr/>
              </a:pPr>
              <a:endParaRPr lang="en-US" dirty="0">
                <a:solidFill>
                  <a:srgbClr val="C00000"/>
                </a:solidFill>
              </a:endParaRPr>
            </a:p>
          </p:txBody>
        </p:sp>
        <p:cxnSp>
          <p:nvCxnSpPr>
            <p:cNvPr id="39945" name="Straight Arrow Connector 20"/>
            <p:cNvCxnSpPr>
              <a:cxnSpLocks noChangeShapeType="1"/>
            </p:cNvCxnSpPr>
            <p:nvPr/>
          </p:nvCxnSpPr>
          <p:spPr bwMode="auto">
            <a:xfrm>
              <a:off x="2736850" y="2584450"/>
              <a:ext cx="762000" cy="1588"/>
            </a:xfrm>
            <a:prstGeom prst="straightConnector1">
              <a:avLst/>
            </a:prstGeom>
            <a:noFill/>
            <a:ln w="63500" algn="ctr">
              <a:solidFill>
                <a:srgbClr val="C00000"/>
              </a:solidFill>
              <a:round/>
              <a:headEnd type="triangle" w="med" len="med"/>
              <a:tailEnd type="triangle" w="med" len="med"/>
            </a:ln>
          </p:spPr>
        </p:cxnSp>
        <p:cxnSp>
          <p:nvCxnSpPr>
            <p:cNvPr id="39946" name="Straight Arrow Connector 21"/>
            <p:cNvCxnSpPr>
              <a:cxnSpLocks noChangeShapeType="1"/>
            </p:cNvCxnSpPr>
            <p:nvPr/>
          </p:nvCxnSpPr>
          <p:spPr bwMode="auto">
            <a:xfrm>
              <a:off x="2736850" y="3727450"/>
              <a:ext cx="762000" cy="1588"/>
            </a:xfrm>
            <a:prstGeom prst="straightConnector1">
              <a:avLst/>
            </a:prstGeom>
            <a:noFill/>
            <a:ln w="63500" algn="ctr">
              <a:solidFill>
                <a:srgbClr val="C00000"/>
              </a:solidFill>
              <a:round/>
              <a:headEnd type="triangle" w="med" len="med"/>
              <a:tailEnd type="triangle" w="med" len="med"/>
            </a:ln>
          </p:spPr>
        </p:cxnSp>
        <p:sp>
          <p:nvSpPr>
            <p:cNvPr id="39947" name="TextBox 22"/>
            <p:cNvSpPr txBox="1">
              <a:spLocks noChangeArrowheads="1"/>
            </p:cNvSpPr>
            <p:nvPr/>
          </p:nvSpPr>
          <p:spPr bwMode="auto">
            <a:xfrm>
              <a:off x="2051050" y="1670050"/>
              <a:ext cx="1287532" cy="341632"/>
            </a:xfrm>
            <a:prstGeom prst="rect">
              <a:avLst/>
            </a:prstGeom>
            <a:noFill/>
            <a:ln w="9525">
              <a:noFill/>
              <a:miter lim="800000"/>
              <a:headEnd/>
              <a:tailEnd/>
            </a:ln>
          </p:spPr>
          <p:txBody>
            <a:bodyPr wrap="none">
              <a:spAutoFit/>
            </a:bodyPr>
            <a:lstStyle/>
            <a:p>
              <a:pPr algn="ctr" eaLnBrk="0" hangingPunct="0">
                <a:lnSpc>
                  <a:spcPct val="90000"/>
                </a:lnSpc>
              </a:pPr>
              <a:r>
                <a:rPr lang="en-US"/>
                <a:t>Controller</a:t>
              </a: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Benefits of Super Capacitor</a:t>
            </a:r>
            <a:endParaRPr lang="en-US" dirty="0"/>
          </a:p>
        </p:txBody>
      </p:sp>
      <p:sp>
        <p:nvSpPr>
          <p:cNvPr id="40962" name="Content Placeholder 2"/>
          <p:cNvSpPr>
            <a:spLocks noGrp="1"/>
          </p:cNvSpPr>
          <p:nvPr>
            <p:ph idx="1"/>
          </p:nvPr>
        </p:nvSpPr>
        <p:spPr>
          <a:xfrm>
            <a:off x="290513" y="5708650"/>
            <a:ext cx="8294687" cy="723900"/>
          </a:xfrm>
        </p:spPr>
        <p:txBody>
          <a:bodyPr/>
          <a:lstStyle/>
          <a:p>
            <a:pPr lvl="1"/>
            <a:r>
              <a:rPr lang="en-US" smtClean="0"/>
              <a:t>100 W/h storage </a:t>
            </a:r>
            <a:r>
              <a:rPr lang="en-US" smtClean="0">
                <a:latin typeface="Calibri" pitchFamily="34" charset="0"/>
              </a:rPr>
              <a:t>≈ 11ml gasoline</a:t>
            </a:r>
          </a:p>
          <a:p>
            <a:pPr lvl="1"/>
            <a:r>
              <a:rPr lang="en-US" smtClean="0">
                <a:latin typeface="Calibri" pitchFamily="34" charset="0"/>
              </a:rPr>
              <a:t>Yields 37% savings on battery duty</a:t>
            </a:r>
            <a:endParaRPr lang="en-US" smtClean="0"/>
          </a:p>
        </p:txBody>
      </p:sp>
      <p:pic>
        <p:nvPicPr>
          <p:cNvPr id="40963" name="Picture 2"/>
          <p:cNvPicPr>
            <a:picLocks noChangeAspect="1" noChangeArrowheads="1"/>
          </p:cNvPicPr>
          <p:nvPr/>
        </p:nvPicPr>
        <p:blipFill>
          <a:blip r:embed="rId2"/>
          <a:srcRect/>
          <a:stretch>
            <a:fillRect/>
          </a:stretch>
        </p:blipFill>
        <p:spPr bwMode="auto">
          <a:xfrm>
            <a:off x="1365250" y="1136650"/>
            <a:ext cx="6496050" cy="44831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Working with U.S. Industry</a:t>
            </a:r>
            <a:endParaRPr lang="en-US" dirty="0"/>
          </a:p>
        </p:txBody>
      </p:sp>
      <p:sp>
        <p:nvSpPr>
          <p:cNvPr id="3" name="Content Placeholder 2"/>
          <p:cNvSpPr>
            <a:spLocks noGrp="1"/>
          </p:cNvSpPr>
          <p:nvPr>
            <p:ph idx="1"/>
          </p:nvPr>
        </p:nvSpPr>
        <p:spPr>
          <a:xfrm>
            <a:off x="290513" y="1368425"/>
            <a:ext cx="6180137" cy="5064125"/>
          </a:xfrm>
        </p:spPr>
        <p:txBody>
          <a:bodyPr/>
          <a:lstStyle/>
          <a:p>
            <a:pPr>
              <a:defRPr/>
            </a:pPr>
            <a:r>
              <a:rPr lang="en-US" dirty="0" smtClean="0"/>
              <a:t>Highly fragmented</a:t>
            </a:r>
          </a:p>
          <a:p>
            <a:pPr lvl="1">
              <a:defRPr/>
            </a:pPr>
            <a:r>
              <a:rPr lang="en-US" dirty="0" smtClean="0"/>
              <a:t>E.g., Somerset County, PA </a:t>
            </a:r>
            <a:r>
              <a:rPr lang="en-US" dirty="0" err="1" smtClean="0"/>
              <a:t>windfarm</a:t>
            </a:r>
            <a:endParaRPr lang="en-US" dirty="0" smtClean="0"/>
          </a:p>
          <a:p>
            <a:pPr lvl="2">
              <a:defRPr/>
            </a:pPr>
            <a:r>
              <a:rPr lang="en-US" dirty="0" smtClean="0"/>
              <a:t>Developed by Atlantic Renewable Energy Corp &amp; </a:t>
            </a:r>
            <a:r>
              <a:rPr lang="en-US" dirty="0" err="1" smtClean="0"/>
              <a:t>Zikha</a:t>
            </a:r>
            <a:r>
              <a:rPr lang="en-US" dirty="0" smtClean="0"/>
              <a:t> Renewable Energy LLC</a:t>
            </a:r>
          </a:p>
          <a:p>
            <a:pPr lvl="2">
              <a:defRPr/>
            </a:pPr>
            <a:r>
              <a:rPr lang="en-US" dirty="0" smtClean="0"/>
              <a:t>GE Wind turbines</a:t>
            </a:r>
          </a:p>
          <a:p>
            <a:pPr lvl="2">
              <a:defRPr/>
            </a:pPr>
            <a:r>
              <a:rPr lang="en-US" dirty="0" smtClean="0"/>
              <a:t>Operated by Florida Power &amp; Light</a:t>
            </a:r>
          </a:p>
          <a:p>
            <a:pPr lvl="2">
              <a:defRPr/>
            </a:pPr>
            <a:r>
              <a:rPr lang="en-US" dirty="0" smtClean="0"/>
              <a:t>Supplied into grid by FirstEnergy Solutions</a:t>
            </a:r>
          </a:p>
          <a:p>
            <a:pPr lvl="1">
              <a:defRPr/>
            </a:pPr>
            <a:r>
              <a:rPr lang="en-US" dirty="0" smtClean="0"/>
              <a:t>Who could manage comprehensive overhaul?</a:t>
            </a:r>
          </a:p>
          <a:p>
            <a:pPr>
              <a:defRPr/>
            </a:pPr>
            <a:r>
              <a:rPr lang="en-US" dirty="0" smtClean="0"/>
              <a:t>Low R&amp;D Investment</a:t>
            </a:r>
          </a:p>
          <a:p>
            <a:pPr lvl="1">
              <a:defRPr/>
            </a:pPr>
            <a:r>
              <a:rPr lang="en-US" dirty="0" smtClean="0"/>
              <a:t>Regulated monopolies have limited incentive to innovate</a:t>
            </a:r>
          </a:p>
          <a:p>
            <a:pPr lvl="1">
              <a:defRPr/>
            </a:pPr>
            <a:r>
              <a:rPr lang="en-US" dirty="0" smtClean="0"/>
              <a:t>High capital costs &amp; safety concerns limit willingness to make drastic changes</a:t>
            </a:r>
          </a:p>
        </p:txBody>
      </p:sp>
      <p:pic>
        <p:nvPicPr>
          <p:cNvPr id="41987" name="Picture 2"/>
          <p:cNvPicPr>
            <a:picLocks noChangeAspect="1" noChangeArrowheads="1"/>
          </p:cNvPicPr>
          <p:nvPr/>
        </p:nvPicPr>
        <p:blipFill>
          <a:blip r:embed="rId2"/>
          <a:srcRect/>
          <a:stretch>
            <a:fillRect/>
          </a:stretch>
        </p:blipFill>
        <p:spPr bwMode="auto">
          <a:xfrm>
            <a:off x="6546850" y="1060450"/>
            <a:ext cx="2133600" cy="28384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Conclusions</a:t>
            </a:r>
            <a:endParaRPr lang="en-US" dirty="0"/>
          </a:p>
        </p:txBody>
      </p:sp>
      <p:sp>
        <p:nvSpPr>
          <p:cNvPr id="3" name="Content Placeholder 2"/>
          <p:cNvSpPr>
            <a:spLocks noGrp="1"/>
          </p:cNvSpPr>
          <p:nvPr>
            <p:ph idx="1"/>
          </p:nvPr>
        </p:nvSpPr>
        <p:spPr/>
        <p:txBody>
          <a:bodyPr/>
          <a:lstStyle/>
          <a:p>
            <a:pPr>
              <a:defRPr/>
            </a:pPr>
            <a:r>
              <a:rPr lang="en-US" dirty="0" smtClean="0"/>
              <a:t>Research Opportunities Across Many Areas of CSE</a:t>
            </a:r>
          </a:p>
          <a:p>
            <a:pPr lvl="1">
              <a:defRPr/>
            </a:pPr>
            <a:r>
              <a:rPr lang="en-US" dirty="0" err="1" smtClean="0"/>
              <a:t>Cyberphysical</a:t>
            </a:r>
            <a:r>
              <a:rPr lang="en-US" dirty="0" smtClean="0"/>
              <a:t> systems</a:t>
            </a:r>
          </a:p>
          <a:p>
            <a:pPr lvl="1">
              <a:defRPr/>
            </a:pPr>
            <a:r>
              <a:rPr lang="en-US" dirty="0" smtClean="0"/>
              <a:t>Systems engineering</a:t>
            </a:r>
          </a:p>
          <a:p>
            <a:pPr lvl="1">
              <a:defRPr/>
            </a:pPr>
            <a:r>
              <a:rPr lang="en-US" dirty="0" smtClean="0"/>
              <a:t>Machine learning &amp; data mining</a:t>
            </a:r>
          </a:p>
          <a:p>
            <a:pPr lvl="1">
              <a:defRPr/>
            </a:pPr>
            <a:r>
              <a:rPr lang="en-US" dirty="0" smtClean="0"/>
              <a:t>Optimization</a:t>
            </a:r>
          </a:p>
          <a:p>
            <a:pPr lvl="1">
              <a:defRPr/>
            </a:pPr>
            <a:r>
              <a:rPr lang="en-US" dirty="0" smtClean="0"/>
              <a:t>Agent-based systems</a:t>
            </a:r>
          </a:p>
          <a:p>
            <a:pPr lvl="1">
              <a:defRPr/>
            </a:pPr>
            <a:r>
              <a:rPr lang="en-US" dirty="0" smtClean="0"/>
              <a:t>Modeling &amp; simulation</a:t>
            </a:r>
          </a:p>
          <a:p>
            <a:pPr lvl="1">
              <a:defRPr/>
            </a:pPr>
            <a:r>
              <a:rPr lang="en-US" dirty="0" smtClean="0"/>
              <a:t>Human-computer interaction</a:t>
            </a:r>
          </a:p>
          <a:p>
            <a:pPr>
              <a:defRPr/>
            </a:pPr>
            <a:r>
              <a:rPr lang="en-US" dirty="0" smtClean="0"/>
              <a:t>Seek Participation From Across CSE Community</a:t>
            </a:r>
          </a:p>
          <a:p>
            <a:pPr>
              <a:defRPr/>
            </a:pPr>
            <a:r>
              <a:rPr lang="en-US" dirty="0" smtClean="0"/>
              <a:t>Report</a:t>
            </a:r>
          </a:p>
          <a:p>
            <a:pPr lvl="1">
              <a:defRPr/>
            </a:pPr>
            <a:r>
              <a:rPr lang="en-US" dirty="0" smtClean="0"/>
              <a:t>http://cra.org/ccc/seesit_report.php</a:t>
            </a:r>
          </a:p>
          <a:p>
            <a:pPr lvl="1">
              <a:defRPr/>
            </a:pPr>
            <a:endParaRPr lang="en-US"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NSF SEES Program</a:t>
            </a:r>
            <a:endParaRPr lang="en-US" dirty="0"/>
          </a:p>
        </p:txBody>
      </p:sp>
      <p:sp>
        <p:nvSpPr>
          <p:cNvPr id="3" name="Content Placeholder 2"/>
          <p:cNvSpPr>
            <a:spLocks noGrp="1"/>
          </p:cNvSpPr>
          <p:nvPr>
            <p:ph idx="1"/>
          </p:nvPr>
        </p:nvSpPr>
        <p:spPr/>
        <p:txBody>
          <a:bodyPr/>
          <a:lstStyle/>
          <a:p>
            <a:pPr>
              <a:defRPr/>
            </a:pPr>
            <a:r>
              <a:rPr lang="en-US" dirty="0" smtClean="0"/>
              <a:t>Science Engineering and Education for Sustainability</a:t>
            </a:r>
          </a:p>
          <a:p>
            <a:pPr lvl="1">
              <a:defRPr/>
            </a:pPr>
            <a:r>
              <a:rPr lang="en-US" dirty="0" smtClean="0"/>
              <a:t>Spans entire NSF</a:t>
            </a:r>
          </a:p>
          <a:p>
            <a:pPr>
              <a:defRPr/>
            </a:pPr>
            <a:r>
              <a:rPr lang="en-US" dirty="0" smtClean="0"/>
              <a:t>Budget</a:t>
            </a:r>
          </a:p>
          <a:p>
            <a:pPr lvl="1">
              <a:defRPr/>
            </a:pPr>
            <a:r>
              <a:rPr lang="en-US" dirty="0" smtClean="0"/>
              <a:t>FY 2012 request: $998 million</a:t>
            </a:r>
          </a:p>
          <a:p>
            <a:pPr lvl="1">
              <a:defRPr/>
            </a:pPr>
            <a:r>
              <a:rPr lang="en-US" dirty="0" smtClean="0"/>
              <a:t>CISE request: $46 million</a:t>
            </a:r>
            <a:endParaRPr lang="en-US" dirty="0"/>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Sustainability</a:t>
            </a:r>
            <a:endParaRPr lang="en-US" dirty="0"/>
          </a:p>
        </p:txBody>
      </p:sp>
      <p:sp>
        <p:nvSpPr>
          <p:cNvPr id="5" name="Content Placeholder 4"/>
          <p:cNvSpPr>
            <a:spLocks noGrp="1"/>
          </p:cNvSpPr>
          <p:nvPr>
            <p:ph idx="1"/>
          </p:nvPr>
        </p:nvSpPr>
        <p:spPr/>
        <p:txBody>
          <a:bodyPr/>
          <a:lstStyle/>
          <a:p>
            <a:pPr>
              <a:defRPr/>
            </a:pPr>
            <a:r>
              <a:rPr lang="en-US" i="1" dirty="0" smtClean="0">
                <a:solidFill>
                  <a:srgbClr val="C00000"/>
                </a:solidFill>
                <a:effectLst/>
              </a:rPr>
              <a:t>“Development that meets the needs of the present without compromising the ability of future generations to meet their own needs”</a:t>
            </a:r>
          </a:p>
          <a:p>
            <a:pPr algn="r">
              <a:defRPr/>
            </a:pPr>
            <a:r>
              <a:rPr lang="en-US" i="1" dirty="0" smtClean="0">
                <a:solidFill>
                  <a:srgbClr val="C00000"/>
                </a:solidFill>
                <a:effectLst/>
              </a:rPr>
              <a:t>	</a:t>
            </a:r>
            <a:r>
              <a:rPr lang="en-US" i="1" dirty="0" smtClean="0">
                <a:solidFill>
                  <a:schemeClr val="tx1"/>
                </a:solidFill>
                <a:effectLst/>
              </a:rPr>
              <a:t>--</a:t>
            </a:r>
            <a:r>
              <a:rPr lang="en-US" i="1" dirty="0" smtClean="0">
                <a:solidFill>
                  <a:srgbClr val="C00000"/>
                </a:solidFill>
                <a:effectLst/>
              </a:rPr>
              <a:t> </a:t>
            </a:r>
            <a:r>
              <a:rPr lang="en-US" sz="1800" dirty="0" err="1" smtClean="0">
                <a:solidFill>
                  <a:schemeClr val="tx1"/>
                </a:solidFill>
                <a:effectLst/>
              </a:rPr>
              <a:t>Brundtland</a:t>
            </a:r>
            <a:r>
              <a:rPr lang="en-US" sz="1800" dirty="0" smtClean="0">
                <a:solidFill>
                  <a:schemeClr val="tx1"/>
                </a:solidFill>
                <a:effectLst/>
              </a:rPr>
              <a:t> Commission of UN, 1987</a:t>
            </a:r>
          </a:p>
          <a:p>
            <a:pPr>
              <a:defRPr/>
            </a:pPr>
            <a:endParaRPr lang="en-US" dirty="0" smtClean="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Some Dimensions of Sustainability</a:t>
            </a:r>
            <a:endParaRPr lang="en-US" dirty="0"/>
          </a:p>
        </p:txBody>
      </p:sp>
      <p:sp>
        <p:nvSpPr>
          <p:cNvPr id="20482" name="TextBox 3"/>
          <p:cNvSpPr txBox="1">
            <a:spLocks noChangeArrowheads="1"/>
          </p:cNvSpPr>
          <p:nvPr/>
        </p:nvSpPr>
        <p:spPr bwMode="auto">
          <a:xfrm>
            <a:off x="908050" y="2290763"/>
            <a:ext cx="1228725" cy="425450"/>
          </a:xfrm>
          <a:prstGeom prst="rect">
            <a:avLst/>
          </a:prstGeom>
          <a:noFill/>
          <a:ln w="9525">
            <a:noFill/>
            <a:miter lim="800000"/>
            <a:headEnd/>
            <a:tailEnd/>
          </a:ln>
        </p:spPr>
        <p:txBody>
          <a:bodyPr wrap="none">
            <a:spAutoFit/>
          </a:bodyPr>
          <a:lstStyle/>
          <a:p>
            <a:pPr eaLnBrk="0" hangingPunct="0">
              <a:lnSpc>
                <a:spcPct val="90000"/>
              </a:lnSpc>
            </a:pPr>
            <a:r>
              <a:rPr lang="en-US" sz="2400"/>
              <a:t>Energy</a:t>
            </a:r>
          </a:p>
        </p:txBody>
      </p:sp>
      <p:sp>
        <p:nvSpPr>
          <p:cNvPr id="20483" name="TextBox 4"/>
          <p:cNvSpPr txBox="1">
            <a:spLocks noChangeArrowheads="1"/>
          </p:cNvSpPr>
          <p:nvPr/>
        </p:nvSpPr>
        <p:spPr bwMode="auto">
          <a:xfrm>
            <a:off x="908050" y="3238500"/>
            <a:ext cx="2338388" cy="423863"/>
          </a:xfrm>
          <a:prstGeom prst="rect">
            <a:avLst/>
          </a:prstGeom>
          <a:noFill/>
          <a:ln w="9525">
            <a:noFill/>
            <a:miter lim="800000"/>
            <a:headEnd/>
            <a:tailEnd/>
          </a:ln>
        </p:spPr>
        <p:txBody>
          <a:bodyPr wrap="none">
            <a:spAutoFit/>
          </a:bodyPr>
          <a:lstStyle/>
          <a:p>
            <a:pPr eaLnBrk="0" hangingPunct="0">
              <a:lnSpc>
                <a:spcPct val="90000"/>
              </a:lnSpc>
            </a:pPr>
            <a:r>
              <a:rPr lang="en-US" sz="2400"/>
              <a:t>Transportation</a:t>
            </a:r>
          </a:p>
        </p:txBody>
      </p:sp>
      <p:sp>
        <p:nvSpPr>
          <p:cNvPr id="20484" name="TextBox 5"/>
          <p:cNvSpPr txBox="1">
            <a:spLocks noChangeArrowheads="1"/>
          </p:cNvSpPr>
          <p:nvPr/>
        </p:nvSpPr>
        <p:spPr bwMode="auto">
          <a:xfrm>
            <a:off x="908050" y="4184650"/>
            <a:ext cx="2065338" cy="425450"/>
          </a:xfrm>
          <a:prstGeom prst="rect">
            <a:avLst/>
          </a:prstGeom>
          <a:noFill/>
          <a:ln w="9525">
            <a:noFill/>
            <a:miter lim="800000"/>
            <a:headEnd/>
            <a:tailEnd/>
          </a:ln>
        </p:spPr>
        <p:txBody>
          <a:bodyPr wrap="none">
            <a:spAutoFit/>
          </a:bodyPr>
          <a:lstStyle/>
          <a:p>
            <a:pPr eaLnBrk="0" hangingPunct="0">
              <a:lnSpc>
                <a:spcPct val="90000"/>
              </a:lnSpc>
            </a:pPr>
            <a:r>
              <a:rPr lang="en-US" sz="2400"/>
              <a:t>Environment</a:t>
            </a:r>
          </a:p>
        </p:txBody>
      </p:sp>
      <p:sp>
        <p:nvSpPr>
          <p:cNvPr id="20485" name="TextBox 6"/>
          <p:cNvSpPr txBox="1">
            <a:spLocks noChangeArrowheads="1"/>
          </p:cNvSpPr>
          <p:nvPr/>
        </p:nvSpPr>
        <p:spPr bwMode="auto">
          <a:xfrm>
            <a:off x="908050" y="5130800"/>
            <a:ext cx="1296988" cy="425450"/>
          </a:xfrm>
          <a:prstGeom prst="rect">
            <a:avLst/>
          </a:prstGeom>
          <a:noFill/>
          <a:ln w="9525">
            <a:noFill/>
            <a:miter lim="800000"/>
            <a:headEnd/>
            <a:tailEnd/>
          </a:ln>
        </p:spPr>
        <p:txBody>
          <a:bodyPr wrap="none">
            <a:spAutoFit/>
          </a:bodyPr>
          <a:lstStyle/>
          <a:p>
            <a:pPr eaLnBrk="0" hangingPunct="0">
              <a:lnSpc>
                <a:spcPct val="90000"/>
              </a:lnSpc>
            </a:pPr>
            <a:r>
              <a:rPr lang="en-US" sz="2400"/>
              <a:t>Climate</a:t>
            </a:r>
          </a:p>
        </p:txBody>
      </p:sp>
      <p:sp>
        <p:nvSpPr>
          <p:cNvPr id="20486" name="TextBox 11"/>
          <p:cNvSpPr txBox="1">
            <a:spLocks noChangeArrowheads="1"/>
          </p:cNvSpPr>
          <p:nvPr/>
        </p:nvSpPr>
        <p:spPr bwMode="auto">
          <a:xfrm>
            <a:off x="3651250" y="1212850"/>
            <a:ext cx="1584325" cy="425450"/>
          </a:xfrm>
          <a:prstGeom prst="rect">
            <a:avLst/>
          </a:prstGeom>
          <a:noFill/>
          <a:ln w="9525">
            <a:noFill/>
            <a:miter lim="800000"/>
            <a:headEnd/>
            <a:tailEnd/>
          </a:ln>
        </p:spPr>
        <p:txBody>
          <a:bodyPr wrap="none">
            <a:spAutoFit/>
          </a:bodyPr>
          <a:lstStyle/>
          <a:p>
            <a:pPr eaLnBrk="0" hangingPunct="0">
              <a:lnSpc>
                <a:spcPct val="90000"/>
              </a:lnSpc>
            </a:pPr>
            <a:r>
              <a:rPr lang="en-US" sz="2400"/>
              <a:t>Buildings</a:t>
            </a:r>
          </a:p>
        </p:txBody>
      </p:sp>
      <p:sp>
        <p:nvSpPr>
          <p:cNvPr id="20487" name="TextBox 12"/>
          <p:cNvSpPr txBox="1">
            <a:spLocks noChangeArrowheads="1"/>
          </p:cNvSpPr>
          <p:nvPr/>
        </p:nvSpPr>
        <p:spPr bwMode="auto">
          <a:xfrm>
            <a:off x="3651250" y="2355850"/>
            <a:ext cx="1655763" cy="425450"/>
          </a:xfrm>
          <a:prstGeom prst="rect">
            <a:avLst/>
          </a:prstGeom>
          <a:noFill/>
          <a:ln w="9525">
            <a:noFill/>
            <a:miter lim="800000"/>
            <a:headEnd/>
            <a:tailEnd/>
          </a:ln>
        </p:spPr>
        <p:txBody>
          <a:bodyPr wrap="none">
            <a:spAutoFit/>
          </a:bodyPr>
          <a:lstStyle/>
          <a:p>
            <a:pPr eaLnBrk="0" hangingPunct="0">
              <a:lnSpc>
                <a:spcPct val="90000"/>
              </a:lnSpc>
            </a:pPr>
            <a:r>
              <a:rPr lang="en-US" sz="2400"/>
              <a:t>Electricity</a:t>
            </a:r>
          </a:p>
        </p:txBody>
      </p:sp>
      <p:sp>
        <p:nvSpPr>
          <p:cNvPr id="20488" name="TextBox 13"/>
          <p:cNvSpPr txBox="1">
            <a:spLocks noChangeArrowheads="1"/>
          </p:cNvSpPr>
          <p:nvPr/>
        </p:nvSpPr>
        <p:spPr bwMode="auto">
          <a:xfrm>
            <a:off x="5937250" y="1212850"/>
            <a:ext cx="2163763" cy="425450"/>
          </a:xfrm>
          <a:prstGeom prst="rect">
            <a:avLst/>
          </a:prstGeom>
          <a:noFill/>
          <a:ln w="9525">
            <a:noFill/>
            <a:miter lim="800000"/>
            <a:headEnd/>
            <a:tailEnd/>
          </a:ln>
        </p:spPr>
        <p:txBody>
          <a:bodyPr wrap="none">
            <a:spAutoFit/>
          </a:bodyPr>
          <a:lstStyle/>
          <a:p>
            <a:pPr eaLnBrk="0" hangingPunct="0">
              <a:lnSpc>
                <a:spcPct val="90000"/>
              </a:lnSpc>
            </a:pPr>
            <a:r>
              <a:rPr lang="en-US" sz="2400"/>
              <a:t>Low Power IT</a:t>
            </a:r>
          </a:p>
        </p:txBody>
      </p:sp>
      <p:sp>
        <p:nvSpPr>
          <p:cNvPr id="20489" name="TextBox 14"/>
          <p:cNvSpPr txBox="1">
            <a:spLocks noChangeArrowheads="1"/>
          </p:cNvSpPr>
          <p:nvPr/>
        </p:nvSpPr>
        <p:spPr bwMode="auto">
          <a:xfrm>
            <a:off x="5937250" y="1898650"/>
            <a:ext cx="1774825" cy="425450"/>
          </a:xfrm>
          <a:prstGeom prst="rect">
            <a:avLst/>
          </a:prstGeom>
          <a:noFill/>
          <a:ln w="9525">
            <a:noFill/>
            <a:miter lim="800000"/>
            <a:headEnd/>
            <a:tailEnd/>
          </a:ln>
        </p:spPr>
        <p:txBody>
          <a:bodyPr wrap="none">
            <a:spAutoFit/>
          </a:bodyPr>
          <a:lstStyle/>
          <a:p>
            <a:pPr eaLnBrk="0" hangingPunct="0">
              <a:lnSpc>
                <a:spcPct val="90000"/>
              </a:lnSpc>
            </a:pPr>
            <a:r>
              <a:rPr lang="en-US" sz="2400"/>
              <a:t>Smart Grid</a:t>
            </a:r>
          </a:p>
        </p:txBody>
      </p:sp>
      <p:sp>
        <p:nvSpPr>
          <p:cNvPr id="20490" name="TextBox 15"/>
          <p:cNvSpPr txBox="1">
            <a:spLocks noChangeArrowheads="1"/>
          </p:cNvSpPr>
          <p:nvPr/>
        </p:nvSpPr>
        <p:spPr bwMode="auto">
          <a:xfrm>
            <a:off x="5937250" y="2584450"/>
            <a:ext cx="2887663" cy="425450"/>
          </a:xfrm>
          <a:prstGeom prst="rect">
            <a:avLst/>
          </a:prstGeom>
          <a:noFill/>
          <a:ln w="9525">
            <a:noFill/>
            <a:miter lim="800000"/>
            <a:headEnd/>
            <a:tailEnd/>
          </a:ln>
        </p:spPr>
        <p:txBody>
          <a:bodyPr wrap="none">
            <a:spAutoFit/>
          </a:bodyPr>
          <a:lstStyle/>
          <a:p>
            <a:pPr eaLnBrk="0" hangingPunct="0">
              <a:lnSpc>
                <a:spcPct val="90000"/>
              </a:lnSpc>
            </a:pPr>
            <a:r>
              <a:rPr lang="en-US" sz="2400"/>
              <a:t>Renewable energy</a:t>
            </a:r>
          </a:p>
        </p:txBody>
      </p:sp>
      <p:sp>
        <p:nvSpPr>
          <p:cNvPr id="20491" name="TextBox 16"/>
          <p:cNvSpPr txBox="1">
            <a:spLocks noChangeArrowheads="1"/>
          </p:cNvSpPr>
          <p:nvPr/>
        </p:nvSpPr>
        <p:spPr bwMode="auto">
          <a:xfrm>
            <a:off x="5937250" y="3270250"/>
            <a:ext cx="2613025" cy="425450"/>
          </a:xfrm>
          <a:prstGeom prst="rect">
            <a:avLst/>
          </a:prstGeom>
          <a:noFill/>
          <a:ln w="9525">
            <a:noFill/>
            <a:miter lim="800000"/>
            <a:headEnd/>
            <a:tailEnd/>
          </a:ln>
        </p:spPr>
        <p:txBody>
          <a:bodyPr wrap="none">
            <a:spAutoFit/>
          </a:bodyPr>
          <a:lstStyle/>
          <a:p>
            <a:pPr eaLnBrk="0" hangingPunct="0">
              <a:lnSpc>
                <a:spcPct val="90000"/>
              </a:lnSpc>
            </a:pPr>
            <a:r>
              <a:rPr lang="en-US" sz="2400"/>
              <a:t>Electric Vehicles</a:t>
            </a:r>
          </a:p>
        </p:txBody>
      </p:sp>
      <p:sp>
        <p:nvSpPr>
          <p:cNvPr id="20492" name="TextBox 17"/>
          <p:cNvSpPr txBox="1">
            <a:spLocks noChangeArrowheads="1"/>
          </p:cNvSpPr>
          <p:nvPr/>
        </p:nvSpPr>
        <p:spPr bwMode="auto">
          <a:xfrm>
            <a:off x="5937250" y="3956050"/>
            <a:ext cx="2081213" cy="425450"/>
          </a:xfrm>
          <a:prstGeom prst="rect">
            <a:avLst/>
          </a:prstGeom>
          <a:noFill/>
          <a:ln w="9525">
            <a:noFill/>
            <a:miter lim="800000"/>
            <a:headEnd/>
            <a:tailEnd/>
          </a:ln>
        </p:spPr>
        <p:txBody>
          <a:bodyPr wrap="none">
            <a:spAutoFit/>
          </a:bodyPr>
          <a:lstStyle/>
          <a:p>
            <a:pPr eaLnBrk="0" hangingPunct="0">
              <a:lnSpc>
                <a:spcPct val="90000"/>
              </a:lnSpc>
            </a:pPr>
            <a:r>
              <a:rPr lang="en-US" sz="2400"/>
              <a:t>Ride Sharing</a:t>
            </a:r>
          </a:p>
        </p:txBody>
      </p:sp>
      <p:sp>
        <p:nvSpPr>
          <p:cNvPr id="20493" name="TextBox 18"/>
          <p:cNvSpPr txBox="1">
            <a:spLocks noChangeArrowheads="1"/>
          </p:cNvSpPr>
          <p:nvPr/>
        </p:nvSpPr>
        <p:spPr bwMode="auto">
          <a:xfrm>
            <a:off x="5937250" y="4641850"/>
            <a:ext cx="3054350" cy="425450"/>
          </a:xfrm>
          <a:prstGeom prst="rect">
            <a:avLst/>
          </a:prstGeom>
          <a:noFill/>
          <a:ln w="9525">
            <a:noFill/>
            <a:miter lim="800000"/>
            <a:headEnd/>
            <a:tailEnd/>
          </a:ln>
        </p:spPr>
        <p:txBody>
          <a:bodyPr wrap="none">
            <a:spAutoFit/>
          </a:bodyPr>
          <a:lstStyle/>
          <a:p>
            <a:pPr eaLnBrk="0" hangingPunct="0">
              <a:lnSpc>
                <a:spcPct val="90000"/>
              </a:lnSpc>
            </a:pPr>
            <a:r>
              <a:rPr lang="en-US" sz="2400"/>
              <a:t>Traffic Optimization</a:t>
            </a:r>
          </a:p>
        </p:txBody>
      </p:sp>
      <p:sp>
        <p:nvSpPr>
          <p:cNvPr id="20494" name="TextBox 19"/>
          <p:cNvSpPr txBox="1">
            <a:spLocks noChangeArrowheads="1"/>
          </p:cNvSpPr>
          <p:nvPr/>
        </p:nvSpPr>
        <p:spPr bwMode="auto">
          <a:xfrm>
            <a:off x="5937250" y="5327650"/>
            <a:ext cx="3178175" cy="425450"/>
          </a:xfrm>
          <a:prstGeom prst="rect">
            <a:avLst/>
          </a:prstGeom>
          <a:noFill/>
          <a:ln w="9525">
            <a:noFill/>
            <a:miter lim="800000"/>
            <a:headEnd/>
            <a:tailEnd/>
          </a:ln>
        </p:spPr>
        <p:txBody>
          <a:bodyPr wrap="none">
            <a:spAutoFit/>
          </a:bodyPr>
          <a:lstStyle/>
          <a:p>
            <a:pPr eaLnBrk="0" hangingPunct="0">
              <a:lnSpc>
                <a:spcPct val="90000"/>
              </a:lnSpc>
            </a:pPr>
            <a:r>
              <a:rPr lang="en-US" sz="2400"/>
              <a:t>Habitat Preservation</a:t>
            </a:r>
          </a:p>
        </p:txBody>
      </p:sp>
      <p:sp>
        <p:nvSpPr>
          <p:cNvPr id="20495" name="TextBox 20"/>
          <p:cNvSpPr txBox="1">
            <a:spLocks noChangeArrowheads="1"/>
          </p:cNvSpPr>
          <p:nvPr/>
        </p:nvSpPr>
        <p:spPr bwMode="auto">
          <a:xfrm>
            <a:off x="5937250" y="6013450"/>
            <a:ext cx="2408238" cy="757238"/>
          </a:xfrm>
          <a:prstGeom prst="rect">
            <a:avLst/>
          </a:prstGeom>
          <a:noFill/>
          <a:ln w="9525">
            <a:noFill/>
            <a:miter lim="800000"/>
            <a:headEnd/>
            <a:tailEnd/>
          </a:ln>
        </p:spPr>
        <p:txBody>
          <a:bodyPr wrap="none">
            <a:spAutoFit/>
          </a:bodyPr>
          <a:lstStyle/>
          <a:p>
            <a:pPr eaLnBrk="0" hangingPunct="0">
              <a:lnSpc>
                <a:spcPct val="90000"/>
              </a:lnSpc>
            </a:pPr>
            <a:r>
              <a:rPr lang="en-US" sz="2400"/>
              <a:t>Adapting to</a:t>
            </a:r>
          </a:p>
          <a:p>
            <a:pPr eaLnBrk="0" hangingPunct="0">
              <a:lnSpc>
                <a:spcPct val="90000"/>
              </a:lnSpc>
            </a:pPr>
            <a:r>
              <a:rPr lang="en-US" sz="2400"/>
              <a:t>climate change</a:t>
            </a:r>
          </a:p>
        </p:txBody>
      </p:sp>
      <p:cxnSp>
        <p:nvCxnSpPr>
          <p:cNvPr id="20496" name="Straight Connector 22"/>
          <p:cNvCxnSpPr>
            <a:cxnSpLocks noChangeShapeType="1"/>
            <a:stCxn id="20482" idx="3"/>
            <a:endCxn id="20486" idx="1"/>
          </p:cNvCxnSpPr>
          <p:nvPr/>
        </p:nvCxnSpPr>
        <p:spPr bwMode="auto">
          <a:xfrm flipV="1">
            <a:off x="2136775" y="1425575"/>
            <a:ext cx="1514475" cy="1077913"/>
          </a:xfrm>
          <a:prstGeom prst="line">
            <a:avLst/>
          </a:prstGeom>
          <a:noFill/>
          <a:ln w="25400" algn="ctr">
            <a:solidFill>
              <a:srgbClr val="C00000"/>
            </a:solidFill>
            <a:round/>
            <a:headEnd/>
            <a:tailEnd type="none" w="lg" len="med"/>
          </a:ln>
        </p:spPr>
      </p:cxnSp>
      <p:cxnSp>
        <p:nvCxnSpPr>
          <p:cNvPr id="20497" name="Straight Connector 23"/>
          <p:cNvCxnSpPr>
            <a:cxnSpLocks noChangeShapeType="1"/>
            <a:stCxn id="20482" idx="3"/>
            <a:endCxn id="20487" idx="1"/>
          </p:cNvCxnSpPr>
          <p:nvPr/>
        </p:nvCxnSpPr>
        <p:spPr bwMode="auto">
          <a:xfrm>
            <a:off x="2136775" y="2503488"/>
            <a:ext cx="1514475" cy="65087"/>
          </a:xfrm>
          <a:prstGeom prst="line">
            <a:avLst/>
          </a:prstGeom>
          <a:noFill/>
          <a:ln w="25400" algn="ctr">
            <a:solidFill>
              <a:srgbClr val="C00000"/>
            </a:solidFill>
            <a:round/>
            <a:headEnd/>
            <a:tailEnd type="none" w="lg" len="med"/>
          </a:ln>
        </p:spPr>
      </p:cxnSp>
      <p:cxnSp>
        <p:nvCxnSpPr>
          <p:cNvPr id="20498" name="Straight Connector 26"/>
          <p:cNvCxnSpPr>
            <a:cxnSpLocks noChangeShapeType="1"/>
            <a:endCxn id="20491" idx="1"/>
          </p:cNvCxnSpPr>
          <p:nvPr/>
        </p:nvCxnSpPr>
        <p:spPr bwMode="auto">
          <a:xfrm>
            <a:off x="3270250" y="3422650"/>
            <a:ext cx="2667000" cy="60325"/>
          </a:xfrm>
          <a:prstGeom prst="line">
            <a:avLst/>
          </a:prstGeom>
          <a:noFill/>
          <a:ln w="25400" algn="ctr">
            <a:solidFill>
              <a:srgbClr val="C00000"/>
            </a:solidFill>
            <a:round/>
            <a:headEnd/>
            <a:tailEnd type="none" w="lg" len="med"/>
          </a:ln>
        </p:spPr>
      </p:cxnSp>
      <p:cxnSp>
        <p:nvCxnSpPr>
          <p:cNvPr id="20499" name="Straight Connector 28"/>
          <p:cNvCxnSpPr>
            <a:cxnSpLocks noChangeShapeType="1"/>
            <a:stCxn id="20483" idx="3"/>
            <a:endCxn id="20492" idx="1"/>
          </p:cNvCxnSpPr>
          <p:nvPr/>
        </p:nvCxnSpPr>
        <p:spPr bwMode="auto">
          <a:xfrm>
            <a:off x="3246438" y="3449638"/>
            <a:ext cx="2690812" cy="719137"/>
          </a:xfrm>
          <a:prstGeom prst="line">
            <a:avLst/>
          </a:prstGeom>
          <a:noFill/>
          <a:ln w="25400" algn="ctr">
            <a:solidFill>
              <a:srgbClr val="C00000"/>
            </a:solidFill>
            <a:round/>
            <a:headEnd/>
            <a:tailEnd type="none" w="lg" len="med"/>
          </a:ln>
        </p:spPr>
      </p:cxnSp>
      <p:cxnSp>
        <p:nvCxnSpPr>
          <p:cNvPr id="20500" name="Straight Connector 31"/>
          <p:cNvCxnSpPr>
            <a:cxnSpLocks noChangeShapeType="1"/>
            <a:endCxn id="20493" idx="1"/>
          </p:cNvCxnSpPr>
          <p:nvPr/>
        </p:nvCxnSpPr>
        <p:spPr bwMode="auto">
          <a:xfrm>
            <a:off x="3222625" y="3478213"/>
            <a:ext cx="2714625" cy="1376362"/>
          </a:xfrm>
          <a:prstGeom prst="line">
            <a:avLst/>
          </a:prstGeom>
          <a:noFill/>
          <a:ln w="25400" algn="ctr">
            <a:solidFill>
              <a:srgbClr val="C00000"/>
            </a:solidFill>
            <a:round/>
            <a:headEnd/>
            <a:tailEnd type="none" w="lg" len="med"/>
          </a:ln>
        </p:spPr>
      </p:cxnSp>
      <p:cxnSp>
        <p:nvCxnSpPr>
          <p:cNvPr id="20501" name="Straight Connector 33"/>
          <p:cNvCxnSpPr>
            <a:cxnSpLocks noChangeShapeType="1"/>
            <a:stCxn id="20484" idx="3"/>
            <a:endCxn id="20494" idx="1"/>
          </p:cNvCxnSpPr>
          <p:nvPr/>
        </p:nvCxnSpPr>
        <p:spPr bwMode="auto">
          <a:xfrm>
            <a:off x="2973388" y="4397375"/>
            <a:ext cx="2963862" cy="1143000"/>
          </a:xfrm>
          <a:prstGeom prst="line">
            <a:avLst/>
          </a:prstGeom>
          <a:noFill/>
          <a:ln w="25400" algn="ctr">
            <a:solidFill>
              <a:srgbClr val="C00000"/>
            </a:solidFill>
            <a:round/>
            <a:headEnd/>
            <a:tailEnd type="none" w="lg" len="med"/>
          </a:ln>
        </p:spPr>
      </p:cxnSp>
      <p:cxnSp>
        <p:nvCxnSpPr>
          <p:cNvPr id="20502" name="Straight Connector 36"/>
          <p:cNvCxnSpPr>
            <a:cxnSpLocks noChangeShapeType="1"/>
            <a:stCxn id="20484" idx="3"/>
          </p:cNvCxnSpPr>
          <p:nvPr/>
        </p:nvCxnSpPr>
        <p:spPr bwMode="auto">
          <a:xfrm>
            <a:off x="2973388" y="4397375"/>
            <a:ext cx="2887662" cy="1844675"/>
          </a:xfrm>
          <a:prstGeom prst="line">
            <a:avLst/>
          </a:prstGeom>
          <a:noFill/>
          <a:ln w="25400" algn="ctr">
            <a:solidFill>
              <a:srgbClr val="C00000"/>
            </a:solidFill>
            <a:round/>
            <a:headEnd/>
            <a:tailEnd type="none" w="lg" len="med"/>
          </a:ln>
        </p:spPr>
      </p:cxnSp>
      <p:cxnSp>
        <p:nvCxnSpPr>
          <p:cNvPr id="20503" name="Straight Connector 39"/>
          <p:cNvCxnSpPr>
            <a:cxnSpLocks noChangeShapeType="1"/>
          </p:cNvCxnSpPr>
          <p:nvPr/>
        </p:nvCxnSpPr>
        <p:spPr bwMode="auto">
          <a:xfrm>
            <a:off x="2973388" y="4397375"/>
            <a:ext cx="2887662" cy="1844675"/>
          </a:xfrm>
          <a:prstGeom prst="line">
            <a:avLst/>
          </a:prstGeom>
          <a:noFill/>
          <a:ln w="25400" algn="ctr">
            <a:solidFill>
              <a:srgbClr val="C00000"/>
            </a:solidFill>
            <a:round/>
            <a:headEnd/>
            <a:tailEnd type="none" w="lg" len="med"/>
          </a:ln>
        </p:spPr>
      </p:cxnSp>
      <p:cxnSp>
        <p:nvCxnSpPr>
          <p:cNvPr id="20504" name="Straight Connector 40"/>
          <p:cNvCxnSpPr>
            <a:cxnSpLocks noChangeShapeType="1"/>
            <a:stCxn id="20485" idx="3"/>
          </p:cNvCxnSpPr>
          <p:nvPr/>
        </p:nvCxnSpPr>
        <p:spPr bwMode="auto">
          <a:xfrm>
            <a:off x="2205038" y="5343525"/>
            <a:ext cx="3656012" cy="898525"/>
          </a:xfrm>
          <a:prstGeom prst="line">
            <a:avLst/>
          </a:prstGeom>
          <a:noFill/>
          <a:ln w="25400" algn="ctr">
            <a:solidFill>
              <a:srgbClr val="C00000"/>
            </a:solidFill>
            <a:round/>
            <a:headEnd/>
            <a:tailEnd type="none" w="lg" len="med"/>
          </a:ln>
        </p:spPr>
      </p:cxnSp>
      <p:cxnSp>
        <p:nvCxnSpPr>
          <p:cNvPr id="20505" name="Straight Connector 44"/>
          <p:cNvCxnSpPr>
            <a:cxnSpLocks noChangeShapeType="1"/>
            <a:stCxn id="20487" idx="3"/>
            <a:endCxn id="20488" idx="1"/>
          </p:cNvCxnSpPr>
          <p:nvPr/>
        </p:nvCxnSpPr>
        <p:spPr bwMode="auto">
          <a:xfrm flipV="1">
            <a:off x="5307013" y="1425575"/>
            <a:ext cx="630237" cy="1143000"/>
          </a:xfrm>
          <a:prstGeom prst="line">
            <a:avLst/>
          </a:prstGeom>
          <a:noFill/>
          <a:ln w="25400" algn="ctr">
            <a:solidFill>
              <a:srgbClr val="C00000"/>
            </a:solidFill>
            <a:round/>
            <a:headEnd/>
            <a:tailEnd type="none" w="lg" len="med"/>
          </a:ln>
        </p:spPr>
      </p:cxnSp>
      <p:cxnSp>
        <p:nvCxnSpPr>
          <p:cNvPr id="20506" name="Straight Connector 47"/>
          <p:cNvCxnSpPr>
            <a:cxnSpLocks noChangeShapeType="1"/>
            <a:stCxn id="20487" idx="3"/>
            <a:endCxn id="20489" idx="1"/>
          </p:cNvCxnSpPr>
          <p:nvPr/>
        </p:nvCxnSpPr>
        <p:spPr bwMode="auto">
          <a:xfrm flipV="1">
            <a:off x="5307013" y="2111375"/>
            <a:ext cx="630237" cy="457200"/>
          </a:xfrm>
          <a:prstGeom prst="line">
            <a:avLst/>
          </a:prstGeom>
          <a:noFill/>
          <a:ln w="25400" algn="ctr">
            <a:solidFill>
              <a:srgbClr val="C00000"/>
            </a:solidFill>
            <a:round/>
            <a:headEnd/>
            <a:tailEnd type="none" w="lg" len="med"/>
          </a:ln>
        </p:spPr>
      </p:cxnSp>
      <p:cxnSp>
        <p:nvCxnSpPr>
          <p:cNvPr id="20507" name="Straight Connector 50"/>
          <p:cNvCxnSpPr>
            <a:cxnSpLocks noChangeShapeType="1"/>
            <a:stCxn id="20487" idx="3"/>
          </p:cNvCxnSpPr>
          <p:nvPr/>
        </p:nvCxnSpPr>
        <p:spPr bwMode="auto">
          <a:xfrm>
            <a:off x="5307013" y="2568575"/>
            <a:ext cx="630237" cy="228600"/>
          </a:xfrm>
          <a:prstGeom prst="line">
            <a:avLst/>
          </a:prstGeom>
          <a:noFill/>
          <a:ln w="25400" algn="ctr">
            <a:solidFill>
              <a:srgbClr val="C00000"/>
            </a:solidFill>
            <a:round/>
            <a:headEnd/>
            <a:tailEnd type="none" w="lg" len="med"/>
          </a:ln>
        </p:spPr>
      </p:cxnSp>
      <p:cxnSp>
        <p:nvCxnSpPr>
          <p:cNvPr id="20508" name="Straight Connector 52"/>
          <p:cNvCxnSpPr>
            <a:cxnSpLocks noChangeShapeType="1"/>
            <a:stCxn id="20487" idx="3"/>
            <a:endCxn id="20491" idx="1"/>
          </p:cNvCxnSpPr>
          <p:nvPr/>
        </p:nvCxnSpPr>
        <p:spPr bwMode="auto">
          <a:xfrm>
            <a:off x="5307013" y="2568575"/>
            <a:ext cx="630237" cy="914400"/>
          </a:xfrm>
          <a:prstGeom prst="line">
            <a:avLst/>
          </a:prstGeom>
          <a:noFill/>
          <a:ln w="25400" algn="ctr">
            <a:solidFill>
              <a:srgbClr val="C00000"/>
            </a:solidFill>
            <a:round/>
            <a:headEnd/>
            <a:tailEnd type="none" w="lg" len="med"/>
          </a:ln>
        </p:spPr>
      </p:cxn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3"/>
          <a:srcRect/>
          <a:stretch>
            <a:fillRect/>
          </a:stretch>
        </p:blipFill>
        <p:spPr bwMode="auto">
          <a:xfrm>
            <a:off x="222250" y="1517650"/>
            <a:ext cx="3860800" cy="2895600"/>
          </a:xfrm>
          <a:prstGeom prst="rect">
            <a:avLst/>
          </a:prstGeom>
          <a:noFill/>
          <a:ln w="19050">
            <a:noFill/>
            <a:miter lim="800000"/>
            <a:headEnd/>
            <a:tailEnd type="none" w="lg" len="med"/>
          </a:ln>
        </p:spPr>
      </p:pic>
      <p:sp>
        <p:nvSpPr>
          <p:cNvPr id="524291" name="Rectangle 3"/>
          <p:cNvSpPr>
            <a:spLocks noGrp="1" noChangeArrowheads="1"/>
          </p:cNvSpPr>
          <p:nvPr>
            <p:ph type="title"/>
          </p:nvPr>
        </p:nvSpPr>
        <p:spPr/>
        <p:txBody>
          <a:bodyPr/>
          <a:lstStyle/>
          <a:p>
            <a:pPr eaLnBrk="1" hangingPunct="1">
              <a:defRPr/>
            </a:pPr>
            <a:r>
              <a:rPr lang="en-US" dirty="0" smtClean="0"/>
              <a:t>Google Data Centers</a:t>
            </a:r>
          </a:p>
        </p:txBody>
      </p:sp>
      <p:sp>
        <p:nvSpPr>
          <p:cNvPr id="524292" name="Rectangle 4"/>
          <p:cNvSpPr>
            <a:spLocks noGrp="1" noChangeArrowheads="1"/>
          </p:cNvSpPr>
          <p:nvPr>
            <p:ph sz="half" idx="1"/>
          </p:nvPr>
        </p:nvSpPr>
        <p:spPr>
          <a:xfrm>
            <a:off x="290513" y="4489450"/>
            <a:ext cx="4070350" cy="1943100"/>
          </a:xfrm>
        </p:spPr>
        <p:txBody>
          <a:bodyPr/>
          <a:lstStyle/>
          <a:p>
            <a:pPr marL="0" indent="0" eaLnBrk="1" hangingPunct="1">
              <a:defRPr/>
            </a:pPr>
            <a:r>
              <a:rPr lang="en-US" sz="2400" dirty="0" err="1" smtClean="0"/>
              <a:t>Dalles</a:t>
            </a:r>
            <a:r>
              <a:rPr lang="en-US" sz="2400" dirty="0" smtClean="0"/>
              <a:t>, Oregon</a:t>
            </a:r>
          </a:p>
          <a:p>
            <a:pPr marL="228600" lvl="1" indent="-228600" eaLnBrk="1" hangingPunct="1">
              <a:defRPr/>
            </a:pPr>
            <a:r>
              <a:rPr lang="en-US" sz="2000" dirty="0" smtClean="0"/>
              <a:t>Hydroelectric power @ 2¢ / KW Hr</a:t>
            </a:r>
          </a:p>
          <a:p>
            <a:pPr marL="228600" lvl="1" indent="-228600" eaLnBrk="1" hangingPunct="1">
              <a:defRPr/>
            </a:pPr>
            <a:r>
              <a:rPr lang="en-US" sz="2000" dirty="0" smtClean="0"/>
              <a:t>50 Megawatts</a:t>
            </a:r>
          </a:p>
          <a:p>
            <a:pPr marL="228600" lvl="2" indent="-228600" eaLnBrk="1" hangingPunct="1">
              <a:defRPr/>
            </a:pPr>
            <a:r>
              <a:rPr lang="en-US" sz="1800" dirty="0" smtClean="0"/>
              <a:t>Enough to power 60,000 homes</a:t>
            </a:r>
          </a:p>
        </p:txBody>
      </p:sp>
      <p:sp>
        <p:nvSpPr>
          <p:cNvPr id="21508" name="Content Placeholder 5"/>
          <p:cNvSpPr>
            <a:spLocks noGrp="1"/>
          </p:cNvSpPr>
          <p:nvPr>
            <p:ph sz="half" idx="2"/>
          </p:nvPr>
        </p:nvSpPr>
        <p:spPr>
          <a:xfrm>
            <a:off x="4513263" y="4718050"/>
            <a:ext cx="4071937" cy="1714500"/>
          </a:xfrm>
        </p:spPr>
        <p:txBody>
          <a:bodyPr/>
          <a:lstStyle/>
          <a:p>
            <a:pPr marL="228600" lvl="1" indent="-228600"/>
            <a:r>
              <a:rPr lang="en-US" sz="2000" smtClean="0"/>
              <a:t>Engineered for maximum modularity &amp; power efficiency</a:t>
            </a:r>
          </a:p>
          <a:p>
            <a:pPr marL="228600" lvl="1" indent="-228600"/>
            <a:r>
              <a:rPr lang="en-US" sz="2000" smtClean="0"/>
              <a:t>Container: 1160 servers, 250KW</a:t>
            </a:r>
          </a:p>
          <a:p>
            <a:pPr marL="228600" lvl="1" indent="-228600"/>
            <a:r>
              <a:rPr lang="en-US" sz="2000" smtClean="0"/>
              <a:t>Server: 2 disks, 2 processors</a:t>
            </a:r>
          </a:p>
          <a:p>
            <a:pPr marL="228600" lvl="1" indent="-228600">
              <a:buFont typeface="Wingdings" pitchFamily="2" charset="2"/>
              <a:buNone/>
            </a:pPr>
            <a:endParaRPr lang="en-US" sz="2000" smtClean="0"/>
          </a:p>
        </p:txBody>
      </p:sp>
      <p:pic>
        <p:nvPicPr>
          <p:cNvPr id="21509" name="Picture 5"/>
          <p:cNvPicPr>
            <a:picLocks noChangeAspect="1" noChangeArrowheads="1"/>
          </p:cNvPicPr>
          <p:nvPr/>
        </p:nvPicPr>
        <p:blipFill>
          <a:blip r:embed="rId4"/>
          <a:srcRect/>
          <a:stretch>
            <a:fillRect/>
          </a:stretch>
        </p:blipFill>
        <p:spPr bwMode="auto">
          <a:xfrm>
            <a:off x="5229225" y="222250"/>
            <a:ext cx="3717925" cy="2039938"/>
          </a:xfrm>
          <a:prstGeom prst="rect">
            <a:avLst/>
          </a:prstGeom>
          <a:noFill/>
          <a:ln w="19050">
            <a:noFill/>
            <a:miter lim="800000"/>
            <a:headEnd/>
            <a:tailEnd type="none" w="lg" len="med"/>
          </a:ln>
        </p:spPr>
      </p:pic>
      <p:pic>
        <p:nvPicPr>
          <p:cNvPr id="21510" name="Picture 6"/>
          <p:cNvPicPr>
            <a:picLocks noChangeAspect="1" noChangeArrowheads="1"/>
          </p:cNvPicPr>
          <p:nvPr/>
        </p:nvPicPr>
        <p:blipFill>
          <a:blip r:embed="rId5"/>
          <a:srcRect/>
          <a:stretch>
            <a:fillRect/>
          </a:stretch>
        </p:blipFill>
        <p:spPr bwMode="auto">
          <a:xfrm>
            <a:off x="4718050" y="2279650"/>
            <a:ext cx="3802063" cy="2097088"/>
          </a:xfrm>
          <a:prstGeom prst="rect">
            <a:avLst/>
          </a:prstGeom>
          <a:noFill/>
          <a:ln w="19050">
            <a:noFill/>
            <a:miter lim="800000"/>
            <a:headEnd/>
            <a:tailEnd type="none" w="lg" len="med"/>
          </a:ln>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IT and Energy</a:t>
            </a:r>
            <a:endParaRPr lang="en-US" dirty="0"/>
          </a:p>
        </p:txBody>
      </p:sp>
      <p:sp>
        <p:nvSpPr>
          <p:cNvPr id="5" name="Content Placeholder 4"/>
          <p:cNvSpPr>
            <a:spLocks noGrp="1"/>
          </p:cNvSpPr>
          <p:nvPr>
            <p:ph idx="1"/>
          </p:nvPr>
        </p:nvSpPr>
        <p:spPr/>
        <p:txBody>
          <a:bodyPr/>
          <a:lstStyle/>
          <a:p>
            <a:pPr>
              <a:defRPr/>
            </a:pPr>
            <a:r>
              <a:rPr lang="en-US" dirty="0" smtClean="0"/>
              <a:t>Data Center Power</a:t>
            </a:r>
          </a:p>
          <a:p>
            <a:pPr lvl="1">
              <a:defRPr/>
            </a:pPr>
            <a:r>
              <a:rPr lang="en-US" dirty="0" smtClean="0"/>
              <a:t>The research topic of choice for many computer scientists</a:t>
            </a:r>
          </a:p>
          <a:p>
            <a:pPr lvl="1">
              <a:defRPr/>
            </a:pPr>
            <a:r>
              <a:rPr lang="en-US" dirty="0" smtClean="0"/>
              <a:t>Interesting problems, lots of progress</a:t>
            </a:r>
          </a:p>
          <a:p>
            <a:pPr lvl="1">
              <a:defRPr/>
            </a:pPr>
            <a:r>
              <a:rPr lang="en-US" dirty="0" smtClean="0"/>
              <a:t>~2% of US power consumption</a:t>
            </a:r>
          </a:p>
          <a:p>
            <a:pPr>
              <a:defRPr/>
            </a:pPr>
            <a:r>
              <a:rPr lang="en-US" dirty="0" smtClean="0"/>
              <a:t>Beyond Data Centers</a:t>
            </a:r>
          </a:p>
          <a:p>
            <a:pPr lvl="1">
              <a:defRPr/>
            </a:pPr>
            <a:r>
              <a:rPr lang="en-US" dirty="0" smtClean="0"/>
              <a:t>How can IT fundamentally improve the processes of electricity generation, transmission, and consumption?</a:t>
            </a:r>
          </a:p>
          <a:p>
            <a:pPr lvl="1">
              <a:defRPr/>
            </a:pPr>
            <a:r>
              <a:rPr lang="en-US" dirty="0" smtClean="0"/>
              <a:t>Other aspects of sustainability</a:t>
            </a:r>
          </a:p>
          <a:p>
            <a:pPr lvl="1">
              <a:defRPr/>
            </a:pPr>
            <a:r>
              <a:rPr lang="en-US" dirty="0" smtClean="0"/>
              <a:t>How can computer scientists contribute?</a:t>
            </a:r>
          </a:p>
          <a:p>
            <a:pPr lvl="2">
              <a:defRPr/>
            </a:pPr>
            <a:r>
              <a:rPr lang="en-US" dirty="0" smtClean="0"/>
              <a:t>With ideas &amp; approaches that our counterparts in electrical engineering, mechanical engineering, &amp; civil engineering would not think of</a:t>
            </a:r>
          </a:p>
          <a:p>
            <a:pPr lvl="1">
              <a:buFont typeface="Wingdings" pitchFamily="2" charset="2"/>
              <a:buChar char="Ø"/>
              <a:defRPr/>
            </a:pPr>
            <a:r>
              <a:rPr lang="en-US" dirty="0" smtClean="0">
                <a:solidFill>
                  <a:srgbClr val="FF0000"/>
                </a:solidFill>
                <a:sym typeface="Wingdings" pitchFamily="2" charset="2"/>
              </a:rPr>
              <a:t>Computational thinking for sustainability</a:t>
            </a:r>
            <a:endParaRPr lang="en-US" dirty="0" smtClean="0">
              <a:solidFill>
                <a:srgbClr val="FF0000"/>
              </a:solidFill>
            </a:endParaRPr>
          </a:p>
          <a:p>
            <a:pPr>
              <a:defRPr/>
            </a:pPr>
            <a:endParaRPr lang="en-US" dirty="0" smtClean="0"/>
          </a:p>
          <a:p>
            <a:pPr lvl="1">
              <a:defRPr/>
            </a:pPr>
            <a:endParaRPr lang="en-US"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Advanced IT’s Role in Sustainability</a:t>
            </a:r>
            <a:endParaRPr lang="en-US" dirty="0"/>
          </a:p>
        </p:txBody>
      </p:sp>
      <p:sp>
        <p:nvSpPr>
          <p:cNvPr id="3" name="Content Placeholder 2"/>
          <p:cNvSpPr>
            <a:spLocks noGrp="1"/>
          </p:cNvSpPr>
          <p:nvPr>
            <p:ph idx="1"/>
          </p:nvPr>
        </p:nvSpPr>
        <p:spPr/>
        <p:txBody>
          <a:bodyPr/>
          <a:lstStyle/>
          <a:p>
            <a:pPr>
              <a:defRPr/>
            </a:pPr>
            <a:r>
              <a:rPr lang="en-US" dirty="0" smtClean="0"/>
              <a:t>Systems that continuously monitor themselves, and adapt, repair and optimize</a:t>
            </a:r>
          </a:p>
          <a:p>
            <a:pPr>
              <a:defRPr/>
            </a:pPr>
            <a:endParaRPr lang="en-US" dirty="0" smtClean="0"/>
          </a:p>
          <a:p>
            <a:pPr>
              <a:defRPr/>
            </a:pPr>
            <a:r>
              <a:rPr lang="en-US" dirty="0" smtClean="0"/>
              <a:t>Systems designed as large networks of loosely coupled agents</a:t>
            </a:r>
          </a:p>
          <a:p>
            <a:pPr>
              <a:defRPr/>
            </a:pPr>
            <a:endParaRPr lang="en-US" dirty="0" smtClean="0"/>
          </a:p>
          <a:p>
            <a:pPr>
              <a:defRPr/>
            </a:pPr>
            <a:r>
              <a:rPr lang="en-US" dirty="0" smtClean="0"/>
              <a:t>Serving the needs and characteristics of people</a:t>
            </a:r>
          </a:p>
          <a:p>
            <a:pPr>
              <a:defRPr/>
            </a:pPr>
            <a:endParaRPr lang="en-US" dirty="0" smtClean="0"/>
          </a:p>
          <a:p>
            <a:pPr>
              <a:defRPr/>
            </a:pPr>
            <a:r>
              <a:rPr lang="en-US" dirty="0" smtClean="0"/>
              <a:t>Trustworthy modeling and simulation</a:t>
            </a:r>
            <a:endParaRPr lang="en-US"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Self Monitoring, Adapting, Repairing, and Tuning </a:t>
            </a:r>
            <a:endParaRPr lang="en-US" dirty="0"/>
          </a:p>
        </p:txBody>
      </p:sp>
      <p:sp>
        <p:nvSpPr>
          <p:cNvPr id="4" name="Text Placeholder 3"/>
          <p:cNvSpPr>
            <a:spLocks noGrp="1"/>
          </p:cNvSpPr>
          <p:nvPr>
            <p:ph type="body" idx="1"/>
          </p:nvPr>
        </p:nvSpPr>
        <p:spPr/>
        <p:txBody>
          <a:bodyPr/>
          <a:lstStyle/>
          <a:p>
            <a:pPr>
              <a:defRPr/>
            </a:pPr>
            <a:r>
              <a:rPr lang="en-US" dirty="0" smtClean="0"/>
              <a:t>Sensors Everywhere</a:t>
            </a:r>
            <a:endParaRPr lang="en-US" dirty="0"/>
          </a:p>
        </p:txBody>
      </p:sp>
      <p:sp>
        <p:nvSpPr>
          <p:cNvPr id="25603" name="Content Placeholder 2"/>
          <p:cNvSpPr>
            <a:spLocks noGrp="1"/>
          </p:cNvSpPr>
          <p:nvPr>
            <p:ph sz="half" idx="2"/>
          </p:nvPr>
        </p:nvSpPr>
        <p:spPr/>
        <p:txBody>
          <a:bodyPr/>
          <a:lstStyle/>
          <a:p>
            <a:pPr lvl="1">
              <a:lnSpc>
                <a:spcPct val="150000"/>
              </a:lnSpc>
            </a:pPr>
            <a:r>
              <a:rPr lang="en-US" smtClean="0"/>
              <a:t>Building occupancy</a:t>
            </a:r>
          </a:p>
          <a:p>
            <a:pPr lvl="1">
              <a:lnSpc>
                <a:spcPct val="150000"/>
              </a:lnSpc>
            </a:pPr>
            <a:r>
              <a:rPr lang="en-US" smtClean="0"/>
              <a:t>Localized energy usage</a:t>
            </a:r>
          </a:p>
          <a:p>
            <a:pPr lvl="1">
              <a:lnSpc>
                <a:spcPct val="150000"/>
              </a:lnSpc>
            </a:pPr>
            <a:r>
              <a:rPr lang="en-US" smtClean="0"/>
              <a:t>Energy generation</a:t>
            </a:r>
          </a:p>
          <a:p>
            <a:pPr lvl="1">
              <a:lnSpc>
                <a:spcPct val="200000"/>
              </a:lnSpc>
            </a:pPr>
            <a:r>
              <a:rPr lang="en-US" smtClean="0"/>
              <a:t>Traffic flow</a:t>
            </a:r>
          </a:p>
          <a:p>
            <a:pPr lvl="1">
              <a:lnSpc>
                <a:spcPct val="150000"/>
              </a:lnSpc>
            </a:pPr>
            <a:r>
              <a:rPr lang="en-US" smtClean="0"/>
              <a:t>Environmental monitors</a:t>
            </a:r>
          </a:p>
        </p:txBody>
      </p:sp>
      <p:sp>
        <p:nvSpPr>
          <p:cNvPr id="5" name="Text Placeholder 4"/>
          <p:cNvSpPr>
            <a:spLocks noGrp="1"/>
          </p:cNvSpPr>
          <p:nvPr>
            <p:ph type="body" sz="quarter" idx="3"/>
          </p:nvPr>
        </p:nvSpPr>
        <p:spPr/>
        <p:txBody>
          <a:bodyPr/>
          <a:lstStyle/>
          <a:p>
            <a:pPr>
              <a:defRPr/>
            </a:pPr>
            <a:r>
              <a:rPr lang="en-US" dirty="0" smtClean="0"/>
              <a:t>Adaptive Systems</a:t>
            </a:r>
            <a:endParaRPr lang="en-US" dirty="0"/>
          </a:p>
        </p:txBody>
      </p:sp>
      <p:sp>
        <p:nvSpPr>
          <p:cNvPr id="25605" name="Content Placeholder 5"/>
          <p:cNvSpPr>
            <a:spLocks noGrp="1"/>
          </p:cNvSpPr>
          <p:nvPr>
            <p:ph sz="quarter" idx="4"/>
          </p:nvPr>
        </p:nvSpPr>
        <p:spPr/>
        <p:txBody>
          <a:bodyPr/>
          <a:lstStyle/>
          <a:p>
            <a:pPr lvl="1"/>
            <a:r>
              <a:rPr lang="en-US" smtClean="0"/>
              <a:t>Turn HVAC &amp; lights on &amp; off</a:t>
            </a:r>
          </a:p>
          <a:p>
            <a:pPr lvl="1"/>
            <a:r>
              <a:rPr lang="en-US" smtClean="0"/>
              <a:t>Diagnose faulty appliances</a:t>
            </a:r>
          </a:p>
          <a:p>
            <a:pPr lvl="1"/>
            <a:r>
              <a:rPr lang="en-US" smtClean="0"/>
              <a:t>Adjust wind farms to weather patterns</a:t>
            </a:r>
          </a:p>
          <a:p>
            <a:pPr lvl="1"/>
            <a:r>
              <a:rPr lang="en-US" smtClean="0"/>
              <a:t>Route around congestion</a:t>
            </a:r>
          </a:p>
          <a:p>
            <a:pPr lvl="1"/>
            <a:r>
              <a:rPr lang="en-US" smtClean="0"/>
              <a:t>Detect and report environmnetal risks</a:t>
            </a: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ibm-99-01">
  <a:themeElements>
    <a:clrScheme name="">
      <a:dk1>
        <a:srgbClr val="000066"/>
      </a:dk1>
      <a:lt1>
        <a:srgbClr val="FFFFFF"/>
      </a:lt1>
      <a:dk2>
        <a:srgbClr val="003300"/>
      </a:dk2>
      <a:lt2>
        <a:srgbClr val="00FF99"/>
      </a:lt2>
      <a:accent1>
        <a:srgbClr val="800000"/>
      </a:accent1>
      <a:accent2>
        <a:srgbClr val="33CCCC"/>
      </a:accent2>
      <a:accent3>
        <a:srgbClr val="FFFFFF"/>
      </a:accent3>
      <a:accent4>
        <a:srgbClr val="000056"/>
      </a:accent4>
      <a:accent5>
        <a:srgbClr val="C0AAAA"/>
      </a:accent5>
      <a:accent6>
        <a:srgbClr val="2DB9B9"/>
      </a:accent6>
      <a:hlink>
        <a:srgbClr val="660033"/>
      </a:hlink>
      <a:folHlink>
        <a:srgbClr val="000099"/>
      </a:folHlink>
    </a:clrScheme>
    <a:fontScheme name="ibm-99-01">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chemeClr val="tx2"/>
          </a:solidFill>
          <a:prstDash val="solid"/>
          <a:round/>
          <a:headEnd type="none" w="med" len="med"/>
          <a:tailEnd type="triangle" w="lg" len="med"/>
        </a:ln>
        <a:effectLst/>
      </a:spPr>
      <a:bodyPr vert="horz" wrap="none" lIns="45720" tIns="45720" rIns="45720" bIns="45720" numCol="1" anchor="ctr"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ibm-99-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bm-99-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bm-99-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bm-99-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bm-99-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bm-99-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bm-99-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ibm-99-01 8">
        <a:dk1>
          <a:srgbClr val="000000"/>
        </a:dk1>
        <a:lt1>
          <a:srgbClr val="FFFFFF"/>
        </a:lt1>
        <a:dk2>
          <a:srgbClr val="002396"/>
        </a:dk2>
        <a:lt2>
          <a:srgbClr val="00FF64"/>
        </a:lt2>
        <a:accent1>
          <a:srgbClr val="DC0A00"/>
        </a:accent1>
        <a:accent2>
          <a:srgbClr val="00FFFF"/>
        </a:accent2>
        <a:accent3>
          <a:srgbClr val="AAACC9"/>
        </a:accent3>
        <a:accent4>
          <a:srgbClr val="DADADA"/>
        </a:accent4>
        <a:accent5>
          <a:srgbClr val="EBAAAA"/>
        </a:accent5>
        <a:accent6>
          <a:srgbClr val="00E7E7"/>
        </a:accent6>
        <a:hlink>
          <a:srgbClr val="E1E100"/>
        </a:hlink>
        <a:folHlink>
          <a:srgbClr val="FF963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C:\Shared Files\Presentations\1999 Presentations\GSRC\ibm-99-01.ppt</Template>
  <TotalTime>49828</TotalTime>
  <Words>1095</Words>
  <Application>Microsoft Office PowerPoint</Application>
  <PresentationFormat>Custom</PresentationFormat>
  <Paragraphs>225</Paragraphs>
  <Slides>26</Slides>
  <Notes>2</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26</vt:i4>
      </vt:variant>
    </vt:vector>
  </HeadingPairs>
  <TitlesOfParts>
    <vt:vector size="34" baseType="lpstr">
      <vt:lpstr>Arial</vt:lpstr>
      <vt:lpstr>Helvetica</vt:lpstr>
      <vt:lpstr>Wingdings</vt:lpstr>
      <vt:lpstr>Times New Roman</vt:lpstr>
      <vt:lpstr>Courier New</vt:lpstr>
      <vt:lpstr>Calibri</vt:lpstr>
      <vt:lpstr>ibm-99-01</vt:lpstr>
      <vt:lpstr>ibm-99-01</vt:lpstr>
      <vt:lpstr>Computer Science Research Opportunities  in Sustainability</vt:lpstr>
      <vt:lpstr>Background</vt:lpstr>
      <vt:lpstr>NSF SEES Program</vt:lpstr>
      <vt:lpstr>Sustainability</vt:lpstr>
      <vt:lpstr>Some Dimensions of Sustainability</vt:lpstr>
      <vt:lpstr>Google Data Centers</vt:lpstr>
      <vt:lpstr>IT and Energy</vt:lpstr>
      <vt:lpstr>Advanced IT’s Role in Sustainability</vt:lpstr>
      <vt:lpstr>Self Monitoring, Adapting, Repairing, and Tuning </vt:lpstr>
      <vt:lpstr>Sensor-Rich Systems</vt:lpstr>
      <vt:lpstr>Agent-Based Systems</vt:lpstr>
      <vt:lpstr>Agent-Based Systems</vt:lpstr>
      <vt:lpstr>The Role of People</vt:lpstr>
      <vt:lpstr>Reliable Modeling &amp; Simulation</vt:lpstr>
      <vt:lpstr>Reliable Modeling &amp; Simulation (cont)</vt:lpstr>
      <vt:lpstr>Ongoing Research Projects</vt:lpstr>
      <vt:lpstr>Ongoing Research Projects (cont.)</vt:lpstr>
      <vt:lpstr>Ongoing Projects (cont.)</vt:lpstr>
      <vt:lpstr>Some Characteristics of Successes</vt:lpstr>
      <vt:lpstr>Smaller-Scale Examples</vt:lpstr>
      <vt:lpstr>Smaller Scale Examples (cont.)</vt:lpstr>
      <vt:lpstr>Smaller Scale Examples (cont.)</vt:lpstr>
      <vt:lpstr>Exploiting Super Capacitor</vt:lpstr>
      <vt:lpstr>Benefits of Super Capacitor</vt:lpstr>
      <vt:lpstr>Working with U.S. Industry</vt:lpstr>
      <vt:lpstr>Conclusions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Symbolic Boolean Manipulation with Ordered Binary Decision Diagrams</dc:title>
  <dc:creator>Randal E. Bryant</dc:creator>
  <cp:lastModifiedBy>Linda Casals</cp:lastModifiedBy>
  <cp:revision>180</cp:revision>
  <dcterms:created xsi:type="dcterms:W3CDTF">1999-02-16T03:33:21Z</dcterms:created>
  <dcterms:modified xsi:type="dcterms:W3CDTF">2011-09-22T15:17:38Z</dcterms:modified>
</cp:coreProperties>
</file>