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E127FD-AE12-40AA-B93F-7A8672F9ED16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C884453-97C1-4402-9112-6DDD16F03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D331E-CCEC-4BD9-B018-88E7DBBE63C5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7D7080-D828-4D49-8105-5DDBB6588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2969-3B7A-494C-9907-0254F6106D2A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3196E-1C83-466E-9B8D-31B085B87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0CD33-16E9-4B62-9CF8-9A4160FCED08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3948F-317C-4029-94EA-87429652A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9D3E-6F32-42F2-BF5A-40BE141D9EF4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vert"/>
          <a:lstStyle>
            <a:lvl1pPr>
              <a:defRPr/>
            </a:lvl1pPr>
          </a:lstStyle>
          <a:p>
            <a:pPr>
              <a:defRPr/>
            </a:pPr>
            <a:fld id="{6FBE5BCB-FF34-480C-B9E8-7F8CA282FD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DD2C1-7E9E-42D1-83F1-DA534D76AEC8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AE9D8-831E-4EFA-8132-A2A2A79DA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2C9B6-1138-421E-AAB8-80B000128149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B58D0-6FF2-4A5B-94EF-4A7AD5041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88FF7-C571-4FDD-9BAF-5E476168FA89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F1030-A38A-4514-8BE7-91210E7CA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865DF-4BF8-48C0-87C1-8BD6437E058B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65A0F-91E4-4105-8C1E-C1F1B576F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A1B06-1697-453F-8CA4-AC2805A8F09A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641F4-1C81-4552-8297-58726B77F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E54-5157-48D1-964D-BED5EF749F4B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94DB6-40A5-4006-A6CF-6CC5752F9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9CB6A-EF07-4238-924A-6986BEBFC3F0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C98B1A3-F922-4870-B795-2383B3FB8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82B5E58-BF49-4B5F-BF41-A60662DF2F63}" type="datetime1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US-CHINA SUSTAINABILITY, DIMACS, Rutgers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 b="1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1EECA8A-F661-4C91-950D-286A4957B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1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rtl="0" fontAlgn="base">
        <a:spcBef>
          <a:spcPct val="20000"/>
        </a:spcBef>
        <a:spcAft>
          <a:spcPts val="600"/>
        </a:spcAft>
        <a:buFont typeface="Arial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Smart Buildings Working Group</a:t>
            </a:r>
            <a:endParaRPr lang="en-US" dirty="0"/>
          </a:p>
        </p:txBody>
      </p:sp>
      <p:sp>
        <p:nvSpPr>
          <p:cNvPr id="1433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Participants</a:t>
            </a:r>
          </a:p>
          <a:p>
            <a:pPr lvl="1"/>
            <a:r>
              <a:rPr lang="en-US" smtClean="0"/>
              <a:t>T. Frank Wong, ATT</a:t>
            </a:r>
          </a:p>
          <a:p>
            <a:pPr lvl="1"/>
            <a:r>
              <a:rPr lang="en-US" smtClean="0"/>
              <a:t>Lionel Ni, HK Univ of Science and Tech., Coordinator</a:t>
            </a:r>
          </a:p>
          <a:p>
            <a:pPr lvl="1"/>
            <a:r>
              <a:rPr lang="en-US" smtClean="0"/>
              <a:t>Krishna Kant, NSF, GMU, Intel</a:t>
            </a:r>
          </a:p>
          <a:p>
            <a:pPr lvl="1"/>
            <a:r>
              <a:rPr lang="en-US" smtClean="0"/>
              <a:t>Prashant Mohapatra, UC Davis</a:t>
            </a:r>
          </a:p>
          <a:p>
            <a:pPr lvl="1"/>
            <a:r>
              <a:rPr lang="en-US" smtClean="0"/>
              <a:t>Li Erran Li, Bell Labs</a:t>
            </a:r>
          </a:p>
          <a:p>
            <a:pPr lvl="1"/>
            <a:r>
              <a:rPr lang="en-US" smtClean="0"/>
              <a:t>Mohan Kumar, UT Arlington</a:t>
            </a:r>
          </a:p>
          <a:p>
            <a:pPr lvl="1"/>
            <a:r>
              <a:rPr lang="en-US" smtClean="0"/>
              <a:t>Hui Xiong, Rutgers</a:t>
            </a:r>
          </a:p>
          <a:p>
            <a:pPr lvl="1"/>
            <a:r>
              <a:rPr lang="en-US" smtClean="0"/>
              <a:t>K. R. Krishnan, Telcordia</a:t>
            </a:r>
          </a:p>
          <a:p>
            <a:pPr lvl="1"/>
            <a:r>
              <a:rPr lang="en-US" smtClean="0"/>
              <a:t>Rajesh Gupta, UC San Diego, Coordinator</a:t>
            </a:r>
          </a:p>
          <a:p>
            <a:pPr lvl="1"/>
            <a:endParaRPr lang="en-US" smtClean="0"/>
          </a:p>
        </p:txBody>
      </p:sp>
      <p:sp>
        <p:nvSpPr>
          <p:cNvPr id="1433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1895E4-B467-45A1-90C1-D4BBC4475036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4340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56F9BD-9AB2-425E-857C-42DB0F8CF85E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Charge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the problems?</a:t>
            </a:r>
          </a:p>
          <a:p>
            <a:r>
              <a:rPr lang="en-US" smtClean="0"/>
              <a:t>Why US-China?</a:t>
            </a:r>
          </a:p>
          <a:p>
            <a:endParaRPr lang="en-US" smtClean="0"/>
          </a:p>
          <a:p>
            <a:r>
              <a:rPr lang="en-US" smtClean="0"/>
              <a:t>Methodology</a:t>
            </a:r>
          </a:p>
          <a:p>
            <a:pPr lvl="1"/>
            <a:r>
              <a:rPr lang="en-US" smtClean="0"/>
              <a:t>Directed discussion on dimensions of the problems (100%)</a:t>
            </a:r>
          </a:p>
          <a:p>
            <a:pPr lvl="1"/>
            <a:r>
              <a:rPr lang="en-US" smtClean="0"/>
              <a:t>Directed discussion on potential solutions ingredients (50%)</a:t>
            </a:r>
          </a:p>
          <a:p>
            <a:pPr lvl="1"/>
            <a:r>
              <a:rPr lang="en-US" smtClean="0"/>
              <a:t>Not covered: What will success look like?</a:t>
            </a:r>
          </a:p>
        </p:txBody>
      </p:sp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F3663E-0AB0-4E81-A310-AC7B9B969622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FD3BE-5C01-45D2-88EE-84A6764BC514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Discussion Highlights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Understanding the problem, terminology</a:t>
            </a:r>
          </a:p>
          <a:p>
            <a:pPr lvl="1"/>
            <a:r>
              <a:rPr lang="en-US" smtClean="0"/>
              <a:t>What, Who, Where</a:t>
            </a:r>
          </a:p>
          <a:p>
            <a:endParaRPr lang="en-US" smtClean="0"/>
          </a:p>
          <a:p>
            <a:r>
              <a:rPr lang="en-US" smtClean="0"/>
              <a:t>Technical challenges (CS/Engineering-centric)</a:t>
            </a:r>
          </a:p>
          <a:p>
            <a:endParaRPr lang="en-US" smtClean="0"/>
          </a:p>
          <a:p>
            <a:r>
              <a:rPr lang="en-US" smtClean="0"/>
              <a:t>Cross-cutting understanding of China-specificity</a:t>
            </a:r>
          </a:p>
          <a:p>
            <a:endParaRPr lang="en-US" smtClean="0"/>
          </a:p>
        </p:txBody>
      </p:sp>
      <p:sp>
        <p:nvSpPr>
          <p:cNvPr id="1638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8A81F2-4612-46F7-8111-F2C173B97D4F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3A32F-17EC-4E21-881D-9D696CA3E39B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81000" y="2133600"/>
            <a:ext cx="6248400" cy="2362200"/>
            <a:chOff x="381000" y="2209800"/>
            <a:chExt cx="6248400" cy="2362200"/>
          </a:xfrm>
        </p:grpSpPr>
        <p:sp>
          <p:nvSpPr>
            <p:cNvPr id="7" name="Rounded Rectangle 6"/>
            <p:cNvSpPr/>
            <p:nvPr/>
          </p:nvSpPr>
          <p:spPr>
            <a:xfrm>
              <a:off x="381000" y="3733800"/>
              <a:ext cx="6248400" cy="838200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362200" y="2209800"/>
              <a:ext cx="990600" cy="457200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Elbow Connector 9"/>
            <p:cNvCxnSpPr>
              <a:endCxn id="7" idx="3"/>
            </p:cNvCxnSpPr>
            <p:nvPr/>
          </p:nvCxnSpPr>
          <p:spPr>
            <a:xfrm>
              <a:off x="3352800" y="2438400"/>
              <a:ext cx="3276600" cy="1714500"/>
            </a:xfrm>
            <a:prstGeom prst="bentConnector3">
              <a:avLst>
                <a:gd name="adj1" fmla="val 106977"/>
              </a:avLst>
            </a:prstGeom>
            <a:ln>
              <a:solidFill>
                <a:schemeClr val="accent3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Understanding The Problem: </a:t>
            </a:r>
            <a:r>
              <a:rPr lang="en-US" dirty="0" smtClean="0">
                <a:solidFill>
                  <a:srgbClr val="7030A0"/>
                </a:solidFill>
              </a:rPr>
              <a:t>What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lnSpcReduction="10000"/>
          </a:bodyPr>
          <a:lstStyle/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What is “</a:t>
            </a:r>
            <a:r>
              <a:rPr lang="en-US" u="sng" dirty="0" smtClean="0"/>
              <a:t>Smart</a:t>
            </a:r>
            <a:r>
              <a:rPr lang="en-US" dirty="0" smtClean="0"/>
              <a:t> Building”? 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Smart Building is beyond Green Building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Smart = Smartness relates to extent of awareness &amp; autonomy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Sensing must be against a set of </a:t>
            </a:r>
            <a:r>
              <a:rPr lang="en-US" dirty="0" err="1" smtClean="0"/>
              <a:t>performative</a:t>
            </a:r>
            <a:r>
              <a:rPr lang="en-US" dirty="0" smtClean="0"/>
              <a:t> measures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Smart = sensing, reasoning, actuation, emergency response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Smart += understanding and capture of state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(of building, usage, users, environment)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Smartness metrics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How </a:t>
            </a:r>
            <a:r>
              <a:rPr lang="en-US" dirty="0"/>
              <a:t>well it can adapt? Is it autonomous?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How controllable it is? </a:t>
            </a:r>
            <a:r>
              <a:rPr lang="en-US" dirty="0" err="1"/>
              <a:t>Observability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51A09A-5F2B-45E4-9445-6D62F0F4A334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4647E-693A-436F-9B02-D2849E3DA6E0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Problem: </a:t>
            </a:r>
            <a:br>
              <a:rPr lang="en-US" dirty="0" smtClean="0"/>
            </a:br>
            <a:r>
              <a:rPr lang="en-US" dirty="0" smtClean="0">
                <a:solidFill>
                  <a:srgbClr val="7030A0"/>
                </a:solidFill>
              </a:rPr>
              <a:t>Who &amp; Where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 lnSpcReduction="10000"/>
          </a:bodyPr>
          <a:lstStyle/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What is the role </a:t>
            </a:r>
            <a:r>
              <a:rPr lang="en-US" dirty="0"/>
              <a:t>of user behavior</a:t>
            </a:r>
            <a:r>
              <a:rPr lang="en-US" dirty="0" smtClean="0"/>
              <a:t>? Group behavior?</a:t>
            </a:r>
            <a:endParaRPr lang="en-US" dirty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is the level of user model needed? As thermodynamic entities? As cognitive agents?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Adversarial or competitive actions by the users? </a:t>
            </a:r>
            <a:r>
              <a:rPr lang="en-US" dirty="0" err="1" smtClean="0"/>
              <a:t>Spatio</a:t>
            </a:r>
            <a:r>
              <a:rPr lang="en-US" dirty="0" smtClean="0"/>
              <a:t>-temporal behaviors. Security and privacy constraints and actions.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Differentiate autonomous activities from </a:t>
            </a:r>
            <a:r>
              <a:rPr lang="en-US" dirty="0"/>
              <a:t>those that need user participation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Devise appropriate </a:t>
            </a:r>
            <a:r>
              <a:rPr lang="en-US" dirty="0" smtClean="0"/>
              <a:t>feedback </a:t>
            </a:r>
            <a:r>
              <a:rPr lang="en-US" dirty="0"/>
              <a:t>and incentives?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What is the extent of responsiveness </a:t>
            </a:r>
            <a:r>
              <a:rPr lang="en-US" dirty="0"/>
              <a:t>to the environment? 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Considered well by “green-ness” of the building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Where provides most responsiveness to US-China partnership: greater </a:t>
            </a:r>
            <a:r>
              <a:rPr lang="en-US" dirty="0"/>
              <a:t>planning and scope of optimizations in China (a la green cities</a:t>
            </a:r>
            <a:r>
              <a:rPr lang="en-US" dirty="0" smtClean="0"/>
              <a:t>)</a:t>
            </a:r>
            <a:endParaRPr lang="en-US" dirty="0"/>
          </a:p>
          <a:p>
            <a:pPr fontAlgn="auto"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7CC60E-510E-4CD1-A56D-FF2C14D607B5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1D257-C746-4B6C-BBD3-E47C9651397F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Devise taxonomy and terminology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Taxonomy based on: structural aspects, functional aspects, level of autonomy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geography defines a different mix of building types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Commercial versus Residential; Residential: single versus multifamily units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Commercial: Gen. Office versus Functional (Hospital, Manufacturing)</a:t>
            </a:r>
          </a:p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What are the metrics for evaluation? Identify promising models and benchmarks.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are the optimization objectives? Is a single multi-dimensional metric possible?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W/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r>
              <a:rPr lang="en-US" dirty="0" smtClean="0"/>
              <a:t>, lifetime operational cost, emitted carbon/occupant, 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r>
              <a:rPr lang="en-US" dirty="0" smtClean="0"/>
              <a:t>,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Water usage, Air flow measures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quality measures to capture the propensity to spread/contain disease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Comfort measures; Occupancy measures?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Instrumentation needed and maintained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Fragility: availability, operability in response to </a:t>
            </a:r>
            <a:r>
              <a:rPr lang="en-US" smtClean="0"/>
              <a:t>adverse conditions.</a:t>
            </a:r>
            <a:endParaRPr lang="en-US" dirty="0"/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094BC9-DACB-4C26-B1FB-0114A79CE60F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6FD83-A288-4941-B32C-5A8B61AD4899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Questions Left </a:t>
            </a:r>
            <a:br>
              <a:rPr lang="en-US" dirty="0" smtClean="0"/>
            </a:br>
            <a:r>
              <a:rPr lang="en-US" dirty="0" smtClean="0"/>
              <a:t>To Be Pondered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50292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 smtClean="0"/>
              <a:t>In </a:t>
            </a:r>
            <a:r>
              <a:rPr lang="en-US" dirty="0"/>
              <a:t>what way a building influences or mediates use of energy/water resources?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/>
              <a:t>What is the effect of building materials on sustainability?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/>
              <a:t>What are the dimensions of sustainability vis-à-vis disaster response</a:t>
            </a:r>
            <a:r>
              <a:rPr lang="en-US" dirty="0" smtClean="0"/>
              <a:t>? How </a:t>
            </a:r>
            <a:r>
              <a:rPr lang="en-US" dirty="0"/>
              <a:t>do we evaluate operations/capabilities for disaster response?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/>
              <a:t>What is the role of geographical diversity in buildings research?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/>
              <a:t>What is the effect of built environments? 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/>
              <a:t>What is the role of planning policy and societal </a:t>
            </a:r>
            <a:r>
              <a:rPr lang="en-US" dirty="0" smtClean="0"/>
              <a:t>expectations? How </a:t>
            </a:r>
            <a:r>
              <a:rPr lang="en-US" dirty="0"/>
              <a:t>US-China collaboration helps in solving some of these problems? How differences in culture and policy affect optimization chosen</a:t>
            </a:r>
            <a:r>
              <a:rPr lang="en-US" dirty="0" smtClean="0"/>
              <a:t>?</a:t>
            </a:r>
            <a:endParaRPr lang="en-US" dirty="0"/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 smtClean="0"/>
              <a:t>Building </a:t>
            </a:r>
            <a:r>
              <a:rPr lang="en-US" dirty="0"/>
              <a:t>in a cloud</a:t>
            </a:r>
            <a:r>
              <a:rPr lang="en-US" dirty="0" smtClean="0"/>
              <a:t>: role of cloud computing in buildings. </a:t>
            </a:r>
          </a:p>
          <a:p>
            <a:pPr fontAlgn="auto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How do buildings affect their surroundings and the environment?</a:t>
            </a:r>
            <a:endParaRPr lang="en-US" dirty="0">
              <a:solidFill>
                <a:srgbClr val="FF0000"/>
              </a:solidFill>
            </a:endParaRPr>
          </a:p>
          <a:p>
            <a:pPr fontAlgn="auto"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8C8202-B23A-4EC9-8D8E-75724EC27D05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9/22/2011</a:t>
            </a:fld>
            <a:endParaRPr lang="en-US"/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US-CHINA SUSTAINABILITY, DIMACS, Rutgers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D3388-C3CA-44B2-ACE0-D0D644BBD850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49</TotalTime>
  <Words>502</Words>
  <Application>Microsoft Office PowerPoint</Application>
  <PresentationFormat>On-screen Show (4:3)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Essential</vt:lpstr>
      <vt:lpstr>Essential</vt:lpstr>
      <vt:lpstr>Essential</vt:lpstr>
      <vt:lpstr>Essential</vt:lpstr>
      <vt:lpstr>SMART BUILDINGS WORKING GROUP</vt:lpstr>
      <vt:lpstr>CHARGE</vt:lpstr>
      <vt:lpstr>DISCUSSION HIGHLIGHTS</vt:lpstr>
      <vt:lpstr>UNDERSTANDING THE PROBLEM: WHAT</vt:lpstr>
      <vt:lpstr>THE PROBLEM:  WHO &amp; WHERE</vt:lpstr>
      <vt:lpstr>SOLVING THE PROBLEM</vt:lpstr>
      <vt:lpstr>QUESTIONS LEFT  TO BE PONDERED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Buildings WG</dc:title>
  <dc:creator>gupta</dc:creator>
  <cp:lastModifiedBy>Linda Casals</cp:lastModifiedBy>
  <cp:revision>18</cp:revision>
  <dcterms:created xsi:type="dcterms:W3CDTF">2006-08-16T00:00:00Z</dcterms:created>
  <dcterms:modified xsi:type="dcterms:W3CDTF">2011-09-22T16:26:00Z</dcterms:modified>
</cp:coreProperties>
</file>