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4"/>
  </p:notesMasterIdLst>
  <p:handoutMasterIdLst>
    <p:handoutMasterId r:id="rId25"/>
  </p:handoutMasterIdLst>
  <p:sldIdLst>
    <p:sldId id="267" r:id="rId2"/>
    <p:sldId id="274" r:id="rId3"/>
    <p:sldId id="309" r:id="rId4"/>
    <p:sldId id="318" r:id="rId5"/>
    <p:sldId id="320" r:id="rId6"/>
    <p:sldId id="321" r:id="rId7"/>
    <p:sldId id="310" r:id="rId8"/>
    <p:sldId id="259" r:id="rId9"/>
    <p:sldId id="257" r:id="rId10"/>
    <p:sldId id="258" r:id="rId11"/>
    <p:sldId id="276" r:id="rId12"/>
    <p:sldId id="301" r:id="rId13"/>
    <p:sldId id="307" r:id="rId14"/>
    <p:sldId id="311" r:id="rId15"/>
    <p:sldId id="312" r:id="rId16"/>
    <p:sldId id="317" r:id="rId17"/>
    <p:sldId id="315" r:id="rId18"/>
    <p:sldId id="308" r:id="rId19"/>
    <p:sldId id="313" r:id="rId20"/>
    <p:sldId id="314" r:id="rId21"/>
    <p:sldId id="306" r:id="rId22"/>
    <p:sldId id="302" r:id="rId23"/>
  </p:sldIdLst>
  <p:sldSz cx="9144000" cy="6858000" type="screen4x3"/>
  <p:notesSz cx="6954838" cy="9309100"/>
  <p:custDataLst>
    <p:tags r:id="rId26"/>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guide id="3" orient="horz" pos="2932">
          <p15:clr>
            <a:srgbClr val="A4A3A4"/>
          </p15:clr>
        </p15:guide>
        <p15:guide id="4"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EEEEEE"/>
    <a:srgbClr val="F7F6F1"/>
    <a:srgbClr val="FFC1C1"/>
    <a:srgbClr val="FF851D"/>
    <a:srgbClr val="D60130"/>
    <a:srgbClr val="00C402"/>
    <a:srgbClr val="980020"/>
    <a:srgbClr val="F7F6E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92" autoAdjust="0"/>
    <p:restoredTop sz="91906" autoAdjust="0"/>
  </p:normalViewPr>
  <p:slideViewPr>
    <p:cSldViewPr snapToGrid="0" showGuides="1">
      <p:cViewPr varScale="1">
        <p:scale>
          <a:sx n="102" d="100"/>
          <a:sy n="102"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2" d="100"/>
          <a:sy n="52" d="100"/>
        </p:scale>
        <p:origin x="-1458" y="-96"/>
      </p:cViewPr>
      <p:guideLst>
        <p:guide orient="horz" pos="2928"/>
        <p:guide pos="2168"/>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Sheet1!$A$3</c:f>
              <c:strCache>
                <c:ptCount val="1"/>
                <c:pt idx="0">
                  <c:v>GrainsCrops</c:v>
                </c:pt>
              </c:strCache>
            </c:strRef>
          </c:tx>
          <c:spPr>
            <a:solidFill>
              <a:schemeClr val="accent1"/>
            </a:solidFill>
            <a:ln>
              <a:noFill/>
            </a:ln>
            <a:effectLst/>
          </c:spPr>
          <c:invertIfNegative val="0"/>
          <c:cat>
            <c:strRef>
              <c:f>Sheet1!$B$1:$Q$1</c:f>
              <c:strCache>
                <c:ptCount val="16"/>
                <c:pt idx="0">
                  <c:v>Oceania</c:v>
                </c:pt>
                <c:pt idx="1">
                  <c:v>China</c:v>
                </c:pt>
                <c:pt idx="2">
                  <c:v>Japan</c:v>
                </c:pt>
                <c:pt idx="3">
                  <c:v>India</c:v>
                </c:pt>
                <c:pt idx="4">
                  <c:v>RAsia</c:v>
                </c:pt>
                <c:pt idx="5">
                  <c:v>Canada</c:v>
                </c:pt>
                <c:pt idx="6">
                  <c:v>USA</c:v>
                </c:pt>
                <c:pt idx="7">
                  <c:v>RNAmerica</c:v>
                </c:pt>
                <c:pt idx="8">
                  <c:v>LatinAmer</c:v>
                </c:pt>
                <c:pt idx="9">
                  <c:v>NATO</c:v>
                </c:pt>
                <c:pt idx="10">
                  <c:v>REurope</c:v>
                </c:pt>
                <c:pt idx="11">
                  <c:v>Russia</c:v>
                </c:pt>
                <c:pt idx="12">
                  <c:v>RFSU</c:v>
                </c:pt>
                <c:pt idx="13">
                  <c:v>Ukraine</c:v>
                </c:pt>
                <c:pt idx="14">
                  <c:v>MidEast</c:v>
                </c:pt>
                <c:pt idx="15">
                  <c:v>Africa</c:v>
                </c:pt>
              </c:strCache>
            </c:strRef>
          </c:cat>
          <c:val>
            <c:numRef>
              <c:f>Sheet1!$B$3:$Q$3</c:f>
              <c:numCache>
                <c:formatCode>General</c:formatCode>
                <c:ptCount val="16"/>
                <c:pt idx="0">
                  <c:v>3.4405000000000001</c:v>
                </c:pt>
                <c:pt idx="1">
                  <c:v>5.16E-2</c:v>
                </c:pt>
                <c:pt idx="2">
                  <c:v>0.53590000000000004</c:v>
                </c:pt>
                <c:pt idx="3">
                  <c:v>0.79979999999999996</c:v>
                </c:pt>
                <c:pt idx="4">
                  <c:v>1.0087999999999999</c:v>
                </c:pt>
                <c:pt idx="5">
                  <c:v>3.4388999999999998</c:v>
                </c:pt>
                <c:pt idx="6">
                  <c:v>1.2784</c:v>
                </c:pt>
                <c:pt idx="7">
                  <c:v>1.0747</c:v>
                </c:pt>
                <c:pt idx="8">
                  <c:v>2.0009999999999999</c:v>
                </c:pt>
                <c:pt idx="9">
                  <c:v>4.3662999999999998</c:v>
                </c:pt>
                <c:pt idx="10">
                  <c:v>3.2814999999999999</c:v>
                </c:pt>
                <c:pt idx="11">
                  <c:v>-36.601500000000001</c:v>
                </c:pt>
                <c:pt idx="12">
                  <c:v>4.0072999999999999</c:v>
                </c:pt>
                <c:pt idx="13">
                  <c:v>3.2183000000000002</c:v>
                </c:pt>
                <c:pt idx="14">
                  <c:v>2.8831000000000002</c:v>
                </c:pt>
                <c:pt idx="15">
                  <c:v>1.1128</c:v>
                </c:pt>
              </c:numCache>
            </c:numRef>
          </c:val>
          <c:extLst>
            <c:ext xmlns:c16="http://schemas.microsoft.com/office/drawing/2014/chart" uri="{C3380CC4-5D6E-409C-BE32-E72D297353CC}">
              <c16:uniqueId val="{00000000-1DBE-41ED-B0B2-0A264C96EC2E}"/>
            </c:ext>
          </c:extLst>
        </c:ser>
        <c:ser>
          <c:idx val="1"/>
          <c:order val="1"/>
          <c:tx>
            <c:strRef>
              <c:f>Sheet1!$A$25</c:f>
              <c:strCache>
                <c:ptCount val="1"/>
                <c:pt idx="0">
                  <c:v>FerrousMetal</c:v>
                </c:pt>
              </c:strCache>
            </c:strRef>
          </c:tx>
          <c:spPr>
            <a:solidFill>
              <a:schemeClr val="accent2"/>
            </a:solidFill>
            <a:ln>
              <a:noFill/>
            </a:ln>
            <a:effectLst/>
          </c:spPr>
          <c:invertIfNegative val="0"/>
          <c:cat>
            <c:strRef>
              <c:f>Sheet1!$B$1:$Q$1</c:f>
              <c:strCache>
                <c:ptCount val="16"/>
                <c:pt idx="0">
                  <c:v>Oceania</c:v>
                </c:pt>
                <c:pt idx="1">
                  <c:v>China</c:v>
                </c:pt>
                <c:pt idx="2">
                  <c:v>Japan</c:v>
                </c:pt>
                <c:pt idx="3">
                  <c:v>India</c:v>
                </c:pt>
                <c:pt idx="4">
                  <c:v>RAsia</c:v>
                </c:pt>
                <c:pt idx="5">
                  <c:v>Canada</c:v>
                </c:pt>
                <c:pt idx="6">
                  <c:v>USA</c:v>
                </c:pt>
                <c:pt idx="7">
                  <c:v>RNAmerica</c:v>
                </c:pt>
                <c:pt idx="8">
                  <c:v>LatinAmer</c:v>
                </c:pt>
                <c:pt idx="9">
                  <c:v>NATO</c:v>
                </c:pt>
                <c:pt idx="10">
                  <c:v>REurope</c:v>
                </c:pt>
                <c:pt idx="11">
                  <c:v>Russia</c:v>
                </c:pt>
                <c:pt idx="12">
                  <c:v>RFSU</c:v>
                </c:pt>
                <c:pt idx="13">
                  <c:v>Ukraine</c:v>
                </c:pt>
                <c:pt idx="14">
                  <c:v>MidEast</c:v>
                </c:pt>
                <c:pt idx="15">
                  <c:v>Africa</c:v>
                </c:pt>
              </c:strCache>
            </c:strRef>
          </c:cat>
          <c:val>
            <c:numRef>
              <c:f>Sheet1!$B$25:$Q$25</c:f>
              <c:numCache>
                <c:formatCode>General</c:formatCode>
                <c:ptCount val="16"/>
                <c:pt idx="0">
                  <c:v>0.17299999999999999</c:v>
                </c:pt>
                <c:pt idx="1">
                  <c:v>0.17699999999999999</c:v>
                </c:pt>
                <c:pt idx="2">
                  <c:v>0.46089999999999998</c:v>
                </c:pt>
                <c:pt idx="3">
                  <c:v>0.31659999999999999</c:v>
                </c:pt>
                <c:pt idx="4">
                  <c:v>1.0289999999999999</c:v>
                </c:pt>
                <c:pt idx="5">
                  <c:v>1.7835000000000001</c:v>
                </c:pt>
                <c:pt idx="6">
                  <c:v>0.87439999999999996</c:v>
                </c:pt>
                <c:pt idx="7">
                  <c:v>1.1761999999999999</c:v>
                </c:pt>
                <c:pt idx="8">
                  <c:v>0.63019999999999998</c:v>
                </c:pt>
                <c:pt idx="9">
                  <c:v>1.3049999999999999</c:v>
                </c:pt>
                <c:pt idx="10">
                  <c:v>1.9845999999999999</c:v>
                </c:pt>
                <c:pt idx="11">
                  <c:v>-16.2501</c:v>
                </c:pt>
                <c:pt idx="12">
                  <c:v>3.1009000000000002</c:v>
                </c:pt>
                <c:pt idx="13">
                  <c:v>-1.7911999999999999</c:v>
                </c:pt>
                <c:pt idx="14">
                  <c:v>0.91420000000000001</c:v>
                </c:pt>
                <c:pt idx="15">
                  <c:v>1.5988</c:v>
                </c:pt>
              </c:numCache>
            </c:numRef>
          </c:val>
          <c:extLst>
            <c:ext xmlns:c16="http://schemas.microsoft.com/office/drawing/2014/chart" uri="{C3380CC4-5D6E-409C-BE32-E72D297353CC}">
              <c16:uniqueId val="{00000001-1DBE-41ED-B0B2-0A264C96EC2E}"/>
            </c:ext>
          </c:extLst>
        </c:ser>
        <c:dLbls>
          <c:showLegendKey val="0"/>
          <c:showVal val="0"/>
          <c:showCatName val="0"/>
          <c:showSerName val="0"/>
          <c:showPercent val="0"/>
          <c:showBubbleSize val="0"/>
        </c:dLbls>
        <c:gapWidth val="219"/>
        <c:overlap val="-27"/>
        <c:axId val="610644559"/>
        <c:axId val="610663279"/>
      </c:barChart>
      <c:catAx>
        <c:axId val="610644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663279"/>
        <c:crosses val="autoZero"/>
        <c:auto val="1"/>
        <c:lblAlgn val="ctr"/>
        <c:lblOffset val="100"/>
        <c:noMultiLvlLbl val="0"/>
      </c:catAx>
      <c:valAx>
        <c:axId val="610663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r>
                  <a:rPr lang="en-US" baseline="0"/>
                  <a:t> Change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0644559"/>
        <c:crosses val="autoZero"/>
        <c:crossBetween val="between"/>
      </c:valAx>
      <c:spPr>
        <a:noFill/>
        <a:ln>
          <a:noFill/>
        </a:ln>
        <a:effectLst/>
      </c:spPr>
    </c:plotArea>
    <c:legend>
      <c:legendPos val="b"/>
      <c:layout>
        <c:manualLayout>
          <c:xMode val="edge"/>
          <c:yMode val="edge"/>
          <c:x val="0.37574133755051936"/>
          <c:y val="0.83795309969759246"/>
          <c:w val="0.19155636315841068"/>
          <c:h val="7.8125546806649182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Sheet1!$M$1</c:f>
              <c:strCache>
                <c:ptCount val="1"/>
                <c:pt idx="0">
                  <c:v>Russia</c:v>
                </c:pt>
              </c:strCache>
            </c:strRef>
          </c:tx>
          <c:spPr>
            <a:solidFill>
              <a:schemeClr val="accent1"/>
            </a:solidFill>
            <a:ln>
              <a:noFill/>
            </a:ln>
            <a:effectLst/>
          </c:spPr>
          <c:invertIfNegative val="0"/>
          <c:cat>
            <c:strRef>
              <c:f>Sheet1!$A$2:$A$45</c:f>
              <c:strCache>
                <c:ptCount val="44"/>
                <c:pt idx="0">
                  <c:v>PaddyRice</c:v>
                </c:pt>
                <c:pt idx="1">
                  <c:v>GrainsCrops</c:v>
                </c:pt>
                <c:pt idx="2">
                  <c:v>VegSugCrops</c:v>
                </c:pt>
                <c:pt idx="3">
                  <c:v>OilSeeds</c:v>
                </c:pt>
                <c:pt idx="4">
                  <c:v>PlantCrops</c:v>
                </c:pt>
                <c:pt idx="5">
                  <c:v>MeatLstk</c:v>
                </c:pt>
                <c:pt idx="6">
                  <c:v>Rawmilk</c:v>
                </c:pt>
                <c:pt idx="7">
                  <c:v>Forestry</c:v>
                </c:pt>
                <c:pt idx="8">
                  <c:v>Fishing</c:v>
                </c:pt>
                <c:pt idx="9">
                  <c:v>Coal</c:v>
                </c:pt>
                <c:pt idx="10">
                  <c:v>Oil</c:v>
                </c:pt>
                <c:pt idx="11">
                  <c:v>Gas</c:v>
                </c:pt>
                <c:pt idx="12">
                  <c:v>Extraction</c:v>
                </c:pt>
                <c:pt idx="13">
                  <c:v>OthMeatLstk</c:v>
                </c:pt>
                <c:pt idx="14">
                  <c:v>VegOilFats</c:v>
                </c:pt>
                <c:pt idx="15">
                  <c:v>ProcFood</c:v>
                </c:pt>
                <c:pt idx="16">
                  <c:v>TextWapp</c:v>
                </c:pt>
                <c:pt idx="17">
                  <c:v>WoodProd</c:v>
                </c:pt>
                <c:pt idx="18">
                  <c:v>PaperProd</c:v>
                </c:pt>
                <c:pt idx="19">
                  <c:v>PetrCoalProd</c:v>
                </c:pt>
                <c:pt idx="20">
                  <c:v>ChemRubber</c:v>
                </c:pt>
                <c:pt idx="21">
                  <c:v>BPhaProd</c:v>
                </c:pt>
                <c:pt idx="22">
                  <c:v>MetalProd</c:v>
                </c:pt>
                <c:pt idx="23">
                  <c:v>FerrousMetal</c:v>
                </c:pt>
                <c:pt idx="24">
                  <c:v>ELE</c:v>
                </c:pt>
                <c:pt idx="25">
                  <c:v>Elequip</c:v>
                </c:pt>
                <c:pt idx="26">
                  <c:v>OtherMaf</c:v>
                </c:pt>
                <c:pt idx="27">
                  <c:v>VehicleMaf</c:v>
                </c:pt>
                <c:pt idx="28">
                  <c:v>Electricity</c:v>
                </c:pt>
                <c:pt idx="29">
                  <c:v>GasDistri</c:v>
                </c:pt>
                <c:pt idx="30">
                  <c:v>Water</c:v>
                </c:pt>
                <c:pt idx="31">
                  <c:v>Construction</c:v>
                </c:pt>
                <c:pt idx="32">
                  <c:v>Trade</c:v>
                </c:pt>
                <c:pt idx="33">
                  <c:v>Tourism</c:v>
                </c:pt>
                <c:pt idx="34">
                  <c:v>TransportNec</c:v>
                </c:pt>
                <c:pt idx="35">
                  <c:v>WTP</c:v>
                </c:pt>
                <c:pt idx="36">
                  <c:v>ATP</c:v>
                </c:pt>
                <c:pt idx="37">
                  <c:v>Warehousing</c:v>
                </c:pt>
                <c:pt idx="38">
                  <c:v>Communi</c:v>
                </c:pt>
                <c:pt idx="39">
                  <c:v>OthServices</c:v>
                </c:pt>
                <c:pt idx="40">
                  <c:v>PublicAdm</c:v>
                </c:pt>
                <c:pt idx="41">
                  <c:v>Education</c:v>
                </c:pt>
                <c:pt idx="42">
                  <c:v>Health</c:v>
                </c:pt>
                <c:pt idx="43">
                  <c:v>Dwellings</c:v>
                </c:pt>
              </c:strCache>
            </c:strRef>
          </c:cat>
          <c:val>
            <c:numRef>
              <c:f>Sheet1!$M$2:$M$45</c:f>
              <c:numCache>
                <c:formatCode>General</c:formatCode>
                <c:ptCount val="44"/>
                <c:pt idx="0">
                  <c:v>13.7143</c:v>
                </c:pt>
                <c:pt idx="1">
                  <c:v>-36.601500000000001</c:v>
                </c:pt>
                <c:pt idx="2">
                  <c:v>6.1791999999999998</c:v>
                </c:pt>
                <c:pt idx="3">
                  <c:v>6.2744999999999997</c:v>
                </c:pt>
                <c:pt idx="4">
                  <c:v>16.7407</c:v>
                </c:pt>
                <c:pt idx="5">
                  <c:v>2.2006000000000001</c:v>
                </c:pt>
                <c:pt idx="6">
                  <c:v>2.4493</c:v>
                </c:pt>
                <c:pt idx="7">
                  <c:v>1.8213999999999999</c:v>
                </c:pt>
                <c:pt idx="8">
                  <c:v>0.63229999999999997</c:v>
                </c:pt>
                <c:pt idx="9">
                  <c:v>0.67720000000000002</c:v>
                </c:pt>
                <c:pt idx="10">
                  <c:v>0.73729999999999996</c:v>
                </c:pt>
                <c:pt idx="11">
                  <c:v>0.12870000000000001</c:v>
                </c:pt>
                <c:pt idx="12">
                  <c:v>-15.670400000000001</c:v>
                </c:pt>
                <c:pt idx="13">
                  <c:v>1.8384</c:v>
                </c:pt>
                <c:pt idx="14">
                  <c:v>-14.391999999999999</c:v>
                </c:pt>
                <c:pt idx="15">
                  <c:v>2.0266999999999999</c:v>
                </c:pt>
                <c:pt idx="16">
                  <c:v>4.4653999999999998</c:v>
                </c:pt>
                <c:pt idx="17">
                  <c:v>2.8</c:v>
                </c:pt>
                <c:pt idx="18">
                  <c:v>3.0728</c:v>
                </c:pt>
                <c:pt idx="19">
                  <c:v>0.45900000000000002</c:v>
                </c:pt>
                <c:pt idx="20">
                  <c:v>2.5657999999999999</c:v>
                </c:pt>
                <c:pt idx="21">
                  <c:v>3.2078000000000002</c:v>
                </c:pt>
                <c:pt idx="22">
                  <c:v>-4.6943000000000001</c:v>
                </c:pt>
                <c:pt idx="23">
                  <c:v>-16.2501</c:v>
                </c:pt>
                <c:pt idx="24">
                  <c:v>5.3968999999999996</c:v>
                </c:pt>
                <c:pt idx="25">
                  <c:v>4.5564999999999998</c:v>
                </c:pt>
                <c:pt idx="26">
                  <c:v>2.9245000000000001</c:v>
                </c:pt>
                <c:pt idx="27">
                  <c:v>3.4668999999999999</c:v>
                </c:pt>
                <c:pt idx="28">
                  <c:v>-0.79820000000000002</c:v>
                </c:pt>
                <c:pt idx="29">
                  <c:v>0.46899999999999997</c:v>
                </c:pt>
                <c:pt idx="30">
                  <c:v>0.36</c:v>
                </c:pt>
                <c:pt idx="31">
                  <c:v>-0.33</c:v>
                </c:pt>
                <c:pt idx="32">
                  <c:v>0.1045</c:v>
                </c:pt>
                <c:pt idx="33">
                  <c:v>0.57889999999999997</c:v>
                </c:pt>
                <c:pt idx="34">
                  <c:v>0.27279999999999999</c:v>
                </c:pt>
                <c:pt idx="35">
                  <c:v>0.95520000000000005</c:v>
                </c:pt>
                <c:pt idx="36">
                  <c:v>1.2265999999999999</c:v>
                </c:pt>
                <c:pt idx="37">
                  <c:v>0.4466</c:v>
                </c:pt>
                <c:pt idx="38">
                  <c:v>0.86570000000000003</c:v>
                </c:pt>
                <c:pt idx="39">
                  <c:v>1.0981000000000001</c:v>
                </c:pt>
                <c:pt idx="40">
                  <c:v>0.35470000000000002</c:v>
                </c:pt>
                <c:pt idx="41">
                  <c:v>0.44379999999999997</c:v>
                </c:pt>
                <c:pt idx="42">
                  <c:v>0.30880000000000002</c:v>
                </c:pt>
                <c:pt idx="43">
                  <c:v>0.30819999999999997</c:v>
                </c:pt>
              </c:numCache>
            </c:numRef>
          </c:val>
          <c:extLst>
            <c:ext xmlns:c16="http://schemas.microsoft.com/office/drawing/2014/chart" uri="{C3380CC4-5D6E-409C-BE32-E72D297353CC}">
              <c16:uniqueId val="{00000000-9E56-4EC2-8031-73505CABF093}"/>
            </c:ext>
          </c:extLst>
        </c:ser>
        <c:dLbls>
          <c:showLegendKey val="0"/>
          <c:showVal val="0"/>
          <c:showCatName val="0"/>
          <c:showSerName val="0"/>
          <c:showPercent val="0"/>
          <c:showBubbleSize val="0"/>
        </c:dLbls>
        <c:gapWidth val="219"/>
        <c:overlap val="-27"/>
        <c:axId val="2030807055"/>
        <c:axId val="2030819119"/>
      </c:barChart>
      <c:catAx>
        <c:axId val="203080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0819119"/>
        <c:crosses val="autoZero"/>
        <c:auto val="1"/>
        <c:lblAlgn val="ctr"/>
        <c:lblOffset val="100"/>
        <c:noMultiLvlLbl val="0"/>
      </c:catAx>
      <c:valAx>
        <c:axId val="20308191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Change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08070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1"/>
            <a:ext cx="3013340" cy="466417"/>
          </a:xfrm>
          <a:prstGeom prst="rect">
            <a:avLst/>
          </a:prstGeom>
          <a:noFill/>
          <a:ln w="9525">
            <a:noFill/>
            <a:miter lim="800000"/>
            <a:headEnd/>
            <a:tailEnd/>
          </a:ln>
          <a:effectLst/>
        </p:spPr>
        <p:txBody>
          <a:bodyPr vert="horz" wrap="square" lIns="92777" tIns="46390" rIns="92777" bIns="46390" numCol="1" anchor="t" anchorCtr="0" compatLnSpc="1">
            <a:prstTxWarp prst="textNoShape">
              <a:avLst/>
            </a:prstTxWarp>
          </a:bodyPr>
          <a:lstStyle>
            <a:lvl1pPr defTabSz="927867" eaLnBrk="0" hangingPunct="0">
              <a:defRPr sz="1200">
                <a:latin typeface="Times" pitchFamily="18" charset="0"/>
                <a:ea typeface="+mn-ea"/>
                <a:cs typeface="+mn-cs"/>
              </a:defRPr>
            </a:lvl1pPr>
          </a:lstStyle>
          <a:p>
            <a:pPr>
              <a:defRPr/>
            </a:pPr>
            <a:endParaRPr lang="en-US"/>
          </a:p>
        </p:txBody>
      </p:sp>
      <p:sp>
        <p:nvSpPr>
          <p:cNvPr id="55299" name="Rectangle 3"/>
          <p:cNvSpPr>
            <a:spLocks noGrp="1" noChangeArrowheads="1"/>
          </p:cNvSpPr>
          <p:nvPr>
            <p:ph type="dt" sz="quarter" idx="1"/>
          </p:nvPr>
        </p:nvSpPr>
        <p:spPr bwMode="auto">
          <a:xfrm>
            <a:off x="3939909" y="1"/>
            <a:ext cx="3013340" cy="466417"/>
          </a:xfrm>
          <a:prstGeom prst="rect">
            <a:avLst/>
          </a:prstGeom>
          <a:noFill/>
          <a:ln w="9525">
            <a:noFill/>
            <a:miter lim="800000"/>
            <a:headEnd/>
            <a:tailEnd/>
          </a:ln>
          <a:effectLst/>
        </p:spPr>
        <p:txBody>
          <a:bodyPr vert="horz" wrap="square" lIns="92777" tIns="46390" rIns="92777" bIns="46390" numCol="1" anchor="t" anchorCtr="0" compatLnSpc="1">
            <a:prstTxWarp prst="textNoShape">
              <a:avLst/>
            </a:prstTxWarp>
          </a:bodyPr>
          <a:lstStyle>
            <a:lvl1pPr algn="r" defTabSz="927867" eaLnBrk="0" hangingPunct="0">
              <a:defRPr sz="1200">
                <a:latin typeface="Times" pitchFamily="18" charset="0"/>
                <a:ea typeface="+mn-ea"/>
                <a:cs typeface="+mn-cs"/>
              </a:defRPr>
            </a:lvl1pPr>
          </a:lstStyle>
          <a:p>
            <a:pPr>
              <a:defRPr/>
            </a:pPr>
            <a:endParaRPr lang="en-US"/>
          </a:p>
        </p:txBody>
      </p:sp>
      <p:sp>
        <p:nvSpPr>
          <p:cNvPr id="55300" name="Rectangle 4"/>
          <p:cNvSpPr>
            <a:spLocks noGrp="1" noChangeArrowheads="1"/>
          </p:cNvSpPr>
          <p:nvPr>
            <p:ph type="ftr" sz="quarter" idx="2"/>
          </p:nvPr>
        </p:nvSpPr>
        <p:spPr bwMode="auto">
          <a:xfrm>
            <a:off x="0" y="8841081"/>
            <a:ext cx="3013340" cy="466417"/>
          </a:xfrm>
          <a:prstGeom prst="rect">
            <a:avLst/>
          </a:prstGeom>
          <a:noFill/>
          <a:ln w="9525">
            <a:noFill/>
            <a:miter lim="800000"/>
            <a:headEnd/>
            <a:tailEnd/>
          </a:ln>
          <a:effectLst/>
        </p:spPr>
        <p:txBody>
          <a:bodyPr vert="horz" wrap="square" lIns="92777" tIns="46390" rIns="92777" bIns="46390" numCol="1" anchor="b" anchorCtr="0" compatLnSpc="1">
            <a:prstTxWarp prst="textNoShape">
              <a:avLst/>
            </a:prstTxWarp>
          </a:bodyPr>
          <a:lstStyle>
            <a:lvl1pPr defTabSz="927867" eaLnBrk="0" hangingPunct="0">
              <a:defRPr sz="1200">
                <a:latin typeface="Times" pitchFamily="18" charset="0"/>
                <a:ea typeface="+mn-ea"/>
                <a:cs typeface="+mn-cs"/>
              </a:defRPr>
            </a:lvl1pPr>
          </a:lstStyle>
          <a:p>
            <a:pPr>
              <a:defRPr/>
            </a:pPr>
            <a:endParaRPr lang="en-US"/>
          </a:p>
        </p:txBody>
      </p:sp>
      <p:sp>
        <p:nvSpPr>
          <p:cNvPr id="55301" name="Rectangle 5"/>
          <p:cNvSpPr>
            <a:spLocks noGrp="1" noChangeArrowheads="1"/>
          </p:cNvSpPr>
          <p:nvPr>
            <p:ph type="sldNum" sz="quarter" idx="3"/>
          </p:nvPr>
        </p:nvSpPr>
        <p:spPr bwMode="auto">
          <a:xfrm>
            <a:off x="3939909" y="8841081"/>
            <a:ext cx="3013340" cy="466417"/>
          </a:xfrm>
          <a:prstGeom prst="rect">
            <a:avLst/>
          </a:prstGeom>
          <a:noFill/>
          <a:ln w="9525">
            <a:noFill/>
            <a:miter lim="800000"/>
            <a:headEnd/>
            <a:tailEnd/>
          </a:ln>
          <a:effectLst/>
        </p:spPr>
        <p:txBody>
          <a:bodyPr vert="horz" wrap="square" lIns="92777" tIns="46390" rIns="92777" bIns="46390" numCol="1" anchor="b" anchorCtr="0" compatLnSpc="1">
            <a:prstTxWarp prst="textNoShape">
              <a:avLst/>
            </a:prstTxWarp>
          </a:bodyPr>
          <a:lstStyle>
            <a:lvl1pPr algn="r" defTabSz="927134" eaLnBrk="0" hangingPunct="0">
              <a:defRPr sz="1200">
                <a:latin typeface="Times" panose="02020603050405020304" pitchFamily="18" charset="0"/>
              </a:defRPr>
            </a:lvl1pPr>
          </a:lstStyle>
          <a:p>
            <a:fld id="{2E50ABB8-960E-4568-B225-C6C7411C50A9}" type="slidenum">
              <a:rPr lang="en-US"/>
              <a:pPr/>
              <a:t>‹#›</a:t>
            </a:fld>
            <a:endParaRPr lang="en-US"/>
          </a:p>
        </p:txBody>
      </p:sp>
    </p:spTree>
    <p:extLst>
      <p:ext uri="{BB962C8B-B14F-4D97-AF65-F5344CB8AC3E}">
        <p14:creationId xmlns:p14="http://schemas.microsoft.com/office/powerpoint/2010/main" val="308565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1"/>
            <a:ext cx="3013340" cy="466417"/>
          </a:xfrm>
          <a:prstGeom prst="rect">
            <a:avLst/>
          </a:prstGeom>
          <a:noFill/>
          <a:ln w="9525">
            <a:noFill/>
            <a:miter lim="800000"/>
            <a:headEnd/>
            <a:tailEnd/>
          </a:ln>
          <a:effectLst/>
        </p:spPr>
        <p:txBody>
          <a:bodyPr vert="horz" wrap="square" lIns="92777" tIns="46390" rIns="92777" bIns="46390" numCol="1" anchor="t" anchorCtr="0" compatLnSpc="1">
            <a:prstTxWarp prst="textNoShape">
              <a:avLst/>
            </a:prstTxWarp>
          </a:bodyPr>
          <a:lstStyle>
            <a:lvl1pPr defTabSz="927867" eaLnBrk="0" hangingPunct="0">
              <a:defRPr sz="1200">
                <a:latin typeface="Times" pitchFamily="18" charset="0"/>
                <a:ea typeface="+mn-ea"/>
                <a:cs typeface="+mn-cs"/>
              </a:defRPr>
            </a:lvl1pPr>
          </a:lstStyle>
          <a:p>
            <a:pPr>
              <a:defRPr/>
            </a:pPr>
            <a:endParaRPr lang="en-US"/>
          </a:p>
        </p:txBody>
      </p:sp>
      <p:sp>
        <p:nvSpPr>
          <p:cNvPr id="62467" name="Rectangle 3"/>
          <p:cNvSpPr>
            <a:spLocks noGrp="1" noChangeArrowheads="1"/>
          </p:cNvSpPr>
          <p:nvPr>
            <p:ph type="dt" idx="1"/>
          </p:nvPr>
        </p:nvSpPr>
        <p:spPr bwMode="auto">
          <a:xfrm>
            <a:off x="3939909" y="1"/>
            <a:ext cx="3013340" cy="466417"/>
          </a:xfrm>
          <a:prstGeom prst="rect">
            <a:avLst/>
          </a:prstGeom>
          <a:noFill/>
          <a:ln w="9525">
            <a:noFill/>
            <a:miter lim="800000"/>
            <a:headEnd/>
            <a:tailEnd/>
          </a:ln>
          <a:effectLst/>
        </p:spPr>
        <p:txBody>
          <a:bodyPr vert="horz" wrap="square" lIns="92777" tIns="46390" rIns="92777" bIns="46390" numCol="1" anchor="t" anchorCtr="0" compatLnSpc="1">
            <a:prstTxWarp prst="textNoShape">
              <a:avLst/>
            </a:prstTxWarp>
          </a:bodyPr>
          <a:lstStyle>
            <a:lvl1pPr algn="r" defTabSz="927867" eaLnBrk="0" hangingPunct="0">
              <a:defRPr sz="1200">
                <a:latin typeface="Times" pitchFamily="18"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9350" y="700088"/>
            <a:ext cx="4656138"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696120" y="4423746"/>
            <a:ext cx="5562599" cy="4186531"/>
          </a:xfrm>
          <a:prstGeom prst="rect">
            <a:avLst/>
          </a:prstGeom>
          <a:noFill/>
          <a:ln w="9525">
            <a:noFill/>
            <a:miter lim="800000"/>
            <a:headEnd/>
            <a:tailEnd/>
          </a:ln>
          <a:effectLst/>
        </p:spPr>
        <p:txBody>
          <a:bodyPr vert="horz" wrap="square" lIns="92777" tIns="46390" rIns="92777" bIns="463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841081"/>
            <a:ext cx="3013340" cy="466417"/>
          </a:xfrm>
          <a:prstGeom prst="rect">
            <a:avLst/>
          </a:prstGeom>
          <a:noFill/>
          <a:ln w="9525">
            <a:noFill/>
            <a:miter lim="800000"/>
            <a:headEnd/>
            <a:tailEnd/>
          </a:ln>
          <a:effectLst/>
        </p:spPr>
        <p:txBody>
          <a:bodyPr vert="horz" wrap="square" lIns="92777" tIns="46390" rIns="92777" bIns="46390" numCol="1" anchor="b" anchorCtr="0" compatLnSpc="1">
            <a:prstTxWarp prst="textNoShape">
              <a:avLst/>
            </a:prstTxWarp>
          </a:bodyPr>
          <a:lstStyle>
            <a:lvl1pPr defTabSz="927867" eaLnBrk="0" hangingPunct="0">
              <a:defRPr sz="1200">
                <a:latin typeface="Times" pitchFamily="18" charset="0"/>
                <a:ea typeface="+mn-ea"/>
                <a:cs typeface="+mn-cs"/>
              </a:defRPr>
            </a:lvl1pPr>
          </a:lstStyle>
          <a:p>
            <a:pPr>
              <a:defRPr/>
            </a:pPr>
            <a:endParaRPr lang="en-US"/>
          </a:p>
        </p:txBody>
      </p:sp>
      <p:sp>
        <p:nvSpPr>
          <p:cNvPr id="62471" name="Rectangle 7"/>
          <p:cNvSpPr>
            <a:spLocks noGrp="1" noChangeArrowheads="1"/>
          </p:cNvSpPr>
          <p:nvPr>
            <p:ph type="sldNum" sz="quarter" idx="5"/>
          </p:nvPr>
        </p:nvSpPr>
        <p:spPr bwMode="auto">
          <a:xfrm>
            <a:off x="3939909" y="8841081"/>
            <a:ext cx="3013340" cy="466417"/>
          </a:xfrm>
          <a:prstGeom prst="rect">
            <a:avLst/>
          </a:prstGeom>
          <a:noFill/>
          <a:ln w="9525">
            <a:noFill/>
            <a:miter lim="800000"/>
            <a:headEnd/>
            <a:tailEnd/>
          </a:ln>
          <a:effectLst/>
        </p:spPr>
        <p:txBody>
          <a:bodyPr vert="horz" wrap="square" lIns="92777" tIns="46390" rIns="92777" bIns="46390" numCol="1" anchor="b" anchorCtr="0" compatLnSpc="1">
            <a:prstTxWarp prst="textNoShape">
              <a:avLst/>
            </a:prstTxWarp>
          </a:bodyPr>
          <a:lstStyle>
            <a:lvl1pPr algn="r" defTabSz="927134" eaLnBrk="0" hangingPunct="0">
              <a:defRPr sz="1200">
                <a:latin typeface="Times" panose="02020603050405020304" pitchFamily="18" charset="0"/>
              </a:defRPr>
            </a:lvl1pPr>
          </a:lstStyle>
          <a:p>
            <a:fld id="{AF3E1869-0543-4827-A438-C99B9A0727E0}" type="slidenum">
              <a:rPr lang="en-US"/>
              <a:pPr/>
              <a:t>‹#›</a:t>
            </a:fld>
            <a:endParaRPr lang="en-US"/>
          </a:p>
        </p:txBody>
      </p:sp>
    </p:spTree>
    <p:extLst>
      <p:ext uri="{BB962C8B-B14F-4D97-AF65-F5344CB8AC3E}">
        <p14:creationId xmlns:p14="http://schemas.microsoft.com/office/powerpoint/2010/main" val="1998477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9A73B-0181-48FD-A722-4238D77A6301}" type="slidenum">
              <a:rPr lang="en-US" smtClean="0"/>
              <a:pPr/>
              <a:t>1</a:t>
            </a:fld>
            <a:endParaRPr lang="en-US"/>
          </a:p>
        </p:txBody>
      </p:sp>
    </p:spTree>
    <p:extLst>
      <p:ext uri="{BB962C8B-B14F-4D97-AF65-F5344CB8AC3E}">
        <p14:creationId xmlns:p14="http://schemas.microsoft.com/office/powerpoint/2010/main" val="3991998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9A73B-0181-48FD-A722-4238D77A6301}" type="slidenum">
              <a:rPr lang="en-US" smtClean="0"/>
              <a:pPr/>
              <a:t>2</a:t>
            </a:fld>
            <a:endParaRPr lang="en-US"/>
          </a:p>
        </p:txBody>
      </p:sp>
    </p:spTree>
    <p:extLst>
      <p:ext uri="{BB962C8B-B14F-4D97-AF65-F5344CB8AC3E}">
        <p14:creationId xmlns:p14="http://schemas.microsoft.com/office/powerpoint/2010/main" val="14922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9A73B-0181-48FD-A722-4238D77A6301}" type="slidenum">
              <a:rPr lang="en-US" smtClean="0"/>
              <a:pPr/>
              <a:t>11</a:t>
            </a:fld>
            <a:endParaRPr lang="en-US"/>
          </a:p>
        </p:txBody>
      </p:sp>
    </p:spTree>
    <p:extLst>
      <p:ext uri="{BB962C8B-B14F-4D97-AF65-F5344CB8AC3E}">
        <p14:creationId xmlns:p14="http://schemas.microsoft.com/office/powerpoint/2010/main" val="389621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9A73B-0181-48FD-A722-4238D77A6301}" type="slidenum">
              <a:rPr lang="en-US" smtClean="0"/>
              <a:pPr/>
              <a:t>13</a:t>
            </a:fld>
            <a:endParaRPr lang="en-US"/>
          </a:p>
        </p:txBody>
      </p:sp>
    </p:spTree>
    <p:extLst>
      <p:ext uri="{BB962C8B-B14F-4D97-AF65-F5344CB8AC3E}">
        <p14:creationId xmlns:p14="http://schemas.microsoft.com/office/powerpoint/2010/main" val="142919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can be updated to show the 17 regions in the analysis if needed.</a:t>
            </a:r>
          </a:p>
        </p:txBody>
      </p:sp>
      <p:sp>
        <p:nvSpPr>
          <p:cNvPr id="4" name="Slide Number Placeholder 3"/>
          <p:cNvSpPr>
            <a:spLocks noGrp="1"/>
          </p:cNvSpPr>
          <p:nvPr>
            <p:ph type="sldNum" sz="quarter" idx="5"/>
          </p:nvPr>
        </p:nvSpPr>
        <p:spPr/>
        <p:txBody>
          <a:bodyPr/>
          <a:lstStyle/>
          <a:p>
            <a:fld id="{AF3E1869-0543-4827-A438-C99B9A0727E0}" type="slidenum">
              <a:rPr lang="en-US" smtClean="0"/>
              <a:pPr/>
              <a:t>21</a:t>
            </a:fld>
            <a:endParaRPr lang="en-US"/>
          </a:p>
        </p:txBody>
      </p:sp>
    </p:spTree>
    <p:extLst>
      <p:ext uri="{BB962C8B-B14F-4D97-AF65-F5344CB8AC3E}">
        <p14:creationId xmlns:p14="http://schemas.microsoft.com/office/powerpoint/2010/main" val="3009989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59882"/>
            <a:ext cx="7791855" cy="1143000"/>
          </a:xfrm>
        </p:spPr>
        <p:txBody>
          <a:bodyPr/>
          <a:lstStyle/>
          <a:p>
            <a:r>
              <a:rPr lang="en-US" dirty="0"/>
              <a:t>Click to edit Master title style</a:t>
            </a:r>
          </a:p>
        </p:txBody>
      </p:sp>
      <p:sp>
        <p:nvSpPr>
          <p:cNvPr id="3" name="Content Placeholder 2"/>
          <p:cNvSpPr>
            <a:spLocks noGrp="1"/>
          </p:cNvSpPr>
          <p:nvPr>
            <p:ph idx="1"/>
          </p:nvPr>
        </p:nvSpPr>
        <p:spPr>
          <a:xfrm>
            <a:off x="914399" y="1984443"/>
            <a:ext cx="7791855" cy="44446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638167" y="6533274"/>
            <a:ext cx="445267" cy="261610"/>
          </a:xfrm>
          <a:prstGeom prst="rect">
            <a:avLst/>
          </a:prstGeom>
          <a:noFill/>
        </p:spPr>
        <p:txBody>
          <a:bodyPr wrap="square" rtlCol="0">
            <a:spAutoFit/>
          </a:bodyPr>
          <a:lstStyle/>
          <a:p>
            <a:pPr algn="ctr"/>
            <a:fld id="{778969FF-4E9B-41A4-9F17-6839D08C1DC7}" type="slidenum">
              <a:rPr lang="en-US" sz="1100" smtClean="0"/>
              <a:pPr algn="ctr"/>
              <a:t>‹#›</a:t>
            </a:fld>
            <a:endParaRPr lang="en-US" sz="1100" dirty="0"/>
          </a:p>
        </p:txBody>
      </p:sp>
    </p:spTree>
    <p:extLst>
      <p:ext uri="{BB962C8B-B14F-4D97-AF65-F5344CB8AC3E}">
        <p14:creationId xmlns:p14="http://schemas.microsoft.com/office/powerpoint/2010/main" val="285933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9356" y="679337"/>
            <a:ext cx="7747172" cy="1143000"/>
          </a:xfrm>
        </p:spPr>
        <p:txBody>
          <a:bodyPr/>
          <a:lstStyle/>
          <a:p>
            <a:r>
              <a:rPr lang="en-US" dirty="0"/>
              <a:t>Click to edit Master title style</a:t>
            </a:r>
          </a:p>
        </p:txBody>
      </p:sp>
      <p:sp>
        <p:nvSpPr>
          <p:cNvPr id="3" name="Content Placeholder 2"/>
          <p:cNvSpPr>
            <a:spLocks noGrp="1"/>
          </p:cNvSpPr>
          <p:nvPr>
            <p:ph sz="half" idx="1"/>
          </p:nvPr>
        </p:nvSpPr>
        <p:spPr>
          <a:xfrm>
            <a:off x="1219200" y="2362200"/>
            <a:ext cx="35052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362200"/>
            <a:ext cx="35052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p:cNvSpPr txBox="1"/>
          <p:nvPr userDrawn="1"/>
        </p:nvSpPr>
        <p:spPr>
          <a:xfrm>
            <a:off x="8638167" y="6533274"/>
            <a:ext cx="445267" cy="261610"/>
          </a:xfrm>
          <a:prstGeom prst="rect">
            <a:avLst/>
          </a:prstGeom>
          <a:noFill/>
        </p:spPr>
        <p:txBody>
          <a:bodyPr wrap="square" rtlCol="0">
            <a:spAutoFit/>
          </a:bodyPr>
          <a:lstStyle/>
          <a:p>
            <a:pPr algn="ctr"/>
            <a:fld id="{778969FF-4E9B-41A4-9F17-6839D08C1DC7}" type="slidenum">
              <a:rPr lang="en-US" sz="1100" smtClean="0"/>
              <a:pPr algn="ctr"/>
              <a:t>‹#›</a:t>
            </a:fld>
            <a:endParaRPr lang="en-US" sz="1100" dirty="0"/>
          </a:p>
        </p:txBody>
      </p:sp>
    </p:spTree>
    <p:extLst>
      <p:ext uri="{BB962C8B-B14F-4D97-AF65-F5344CB8AC3E}">
        <p14:creationId xmlns:p14="http://schemas.microsoft.com/office/powerpoint/2010/main" val="428127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24128" y="659882"/>
            <a:ext cx="7782127" cy="1143000"/>
          </a:xfrm>
        </p:spPr>
        <p:txBody>
          <a:bodyPr/>
          <a:lstStyle/>
          <a:p>
            <a:r>
              <a:rPr lang="en-US"/>
              <a:t>Click to edit Master title style</a:t>
            </a:r>
          </a:p>
        </p:txBody>
      </p:sp>
      <p:sp>
        <p:nvSpPr>
          <p:cNvPr id="5" name="TextBox 4"/>
          <p:cNvSpPr txBox="1"/>
          <p:nvPr userDrawn="1"/>
        </p:nvSpPr>
        <p:spPr>
          <a:xfrm>
            <a:off x="8638167" y="6533274"/>
            <a:ext cx="445267" cy="261610"/>
          </a:xfrm>
          <a:prstGeom prst="rect">
            <a:avLst/>
          </a:prstGeom>
          <a:noFill/>
        </p:spPr>
        <p:txBody>
          <a:bodyPr wrap="square" rtlCol="0">
            <a:spAutoFit/>
          </a:bodyPr>
          <a:lstStyle/>
          <a:p>
            <a:pPr algn="ctr"/>
            <a:fld id="{778969FF-4E9B-41A4-9F17-6839D08C1DC7}" type="slidenum">
              <a:rPr lang="en-US" sz="1100" smtClean="0"/>
              <a:pPr algn="ctr"/>
              <a:t>‹#›</a:t>
            </a:fld>
            <a:endParaRPr lang="en-US" sz="1100" dirty="0"/>
          </a:p>
        </p:txBody>
      </p:sp>
    </p:spTree>
    <p:extLst>
      <p:ext uri="{BB962C8B-B14F-4D97-AF65-F5344CB8AC3E}">
        <p14:creationId xmlns:p14="http://schemas.microsoft.com/office/powerpoint/2010/main" val="35034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218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9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8130"/>
            <a:ext cx="7782128" cy="1470025"/>
          </a:xfrm>
        </p:spPr>
        <p:txBody>
          <a:bodyPr/>
          <a:lstStyle/>
          <a:p>
            <a:r>
              <a:rPr lang="en-US" dirty="0"/>
              <a:t>Click to edit Master title style</a:t>
            </a:r>
          </a:p>
        </p:txBody>
      </p:sp>
      <p:sp>
        <p:nvSpPr>
          <p:cNvPr id="3" name="Subtitle 2"/>
          <p:cNvSpPr>
            <a:spLocks noGrp="1"/>
          </p:cNvSpPr>
          <p:nvPr>
            <p:ph type="subTitle" idx="1"/>
          </p:nvPr>
        </p:nvSpPr>
        <p:spPr>
          <a:xfrm>
            <a:off x="914400" y="3886200"/>
            <a:ext cx="778212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50751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1912" y="659882"/>
            <a:ext cx="7550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831912" y="1984443"/>
            <a:ext cx="7550088" cy="444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7"/>
          <p:cNvSpPr>
            <a:spLocks noChangeArrowheads="1"/>
          </p:cNvSpPr>
          <p:nvPr userDrawn="1"/>
        </p:nvSpPr>
        <p:spPr bwMode="auto">
          <a:xfrm>
            <a:off x="0" y="0"/>
            <a:ext cx="532563" cy="6858000"/>
          </a:xfrm>
          <a:prstGeom prst="rect">
            <a:avLst/>
          </a:prstGeom>
          <a:solidFill>
            <a:srgbClr val="98002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solidFill>
                <a:schemeClr val="accent2"/>
              </a:solidFill>
              <a:latin typeface="Times" panose="02020603050405020304" pitchFamily="18" charset="0"/>
            </a:endParaRPr>
          </a:p>
        </p:txBody>
      </p:sp>
      <p:sp>
        <p:nvSpPr>
          <p:cNvPr id="17" name="Rectangle 8"/>
          <p:cNvSpPr>
            <a:spLocks noChangeArrowheads="1"/>
          </p:cNvSpPr>
          <p:nvPr userDrawn="1"/>
        </p:nvSpPr>
        <p:spPr bwMode="auto">
          <a:xfrm>
            <a:off x="0" y="0"/>
            <a:ext cx="5645641" cy="482321"/>
          </a:xfrm>
          <a:prstGeom prst="rect">
            <a:avLst/>
          </a:prstGeom>
          <a:solidFill>
            <a:srgbClr val="9800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atin typeface="Times" panose="02020603050405020304" pitchFamily="18" charset="0"/>
            </a:endParaRPr>
          </a:p>
        </p:txBody>
      </p:sp>
      <p:pic>
        <p:nvPicPr>
          <p:cNvPr id="18" name="Picture 12"/>
          <p:cNvPicPr>
            <a:picLocks noChangeAspect="1" noChangeArrowheads="1"/>
          </p:cNvPicPr>
          <p:nvPr userDrawn="1"/>
        </p:nvPicPr>
        <p:blipFill>
          <a:blip r:embed="rId8">
            <a:extLst>
              <a:ext uri="{28A0092B-C50C-407E-A947-70E740481C1C}">
                <a14:useLocalDpi xmlns:a14="http://schemas.microsoft.com/office/drawing/2010/main" val="0"/>
              </a:ext>
            </a:extLst>
          </a:blip>
          <a:srcRect r="51086"/>
          <a:stretch>
            <a:fillRect/>
          </a:stretch>
        </p:blipFill>
        <p:spPr bwMode="auto">
          <a:xfrm>
            <a:off x="1" y="609600"/>
            <a:ext cx="54033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4" descr="CREATElogosmall"/>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b="11005"/>
          <a:stretch>
            <a:fillRect/>
          </a:stretch>
        </p:blipFill>
        <p:spPr bwMode="auto">
          <a:xfrm>
            <a:off x="6662052" y="0"/>
            <a:ext cx="1567544" cy="482321"/>
          </a:xfrm>
          <a:prstGeom prst="rect">
            <a:avLst/>
          </a:prstGeom>
          <a:solidFill>
            <a:srgbClr val="A5073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8" descr="PrimShield-Mono_SmallUseShield_GoldOnCard.jpg"/>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446191" y="0"/>
            <a:ext cx="1205803" cy="48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402540DC-4E18-D645-F32D-0CD5FA23C014}"/>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6724933" y="593302"/>
            <a:ext cx="1219200" cy="4267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raphical user interface, text, application, Word&#10;&#10;Description automatically generated">
            <a:extLst>
              <a:ext uri="{FF2B5EF4-FFF2-40B4-BE49-F238E27FC236}">
                <a16:creationId xmlns:a16="http://schemas.microsoft.com/office/drawing/2014/main" id="{96A6B38A-AF53-902F-DF09-7CF2D0A0F194}"/>
              </a:ext>
            </a:extLst>
          </p:cNvPr>
          <p:cNvPicPr>
            <a:picLocks noChangeAspect="1"/>
          </p:cNvPicPr>
          <p:nvPr userDrawn="1"/>
        </p:nvPicPr>
        <p:blipFill>
          <a:blip r:embed="rId12"/>
          <a:srcRect l="28046" t="10527" r="29646" b="50000"/>
          <a:stretch>
            <a:fillRect/>
          </a:stretch>
        </p:blipFill>
        <p:spPr bwMode="auto">
          <a:xfrm>
            <a:off x="8030484" y="470626"/>
            <a:ext cx="959271" cy="63152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49" r:id="rId4"/>
    <p:sldLayoutId id="2147483658" r:id="rId5"/>
    <p:sldLayoutId id="2147483660" r:id="rId6"/>
  </p:sldLayoutIdLst>
  <p:hf hdr="0" dt="0"/>
  <p:txStyles>
    <p:titleStyle>
      <a:lvl1pPr algn="l" rtl="0" eaLnBrk="0" fontAlgn="base" hangingPunct="0">
        <a:spcBef>
          <a:spcPct val="0"/>
        </a:spcBef>
        <a:spcAft>
          <a:spcPct val="0"/>
        </a:spcAft>
        <a:defRPr sz="3600" b="1">
          <a:solidFill>
            <a:srgbClr val="980021"/>
          </a:solidFill>
          <a:latin typeface="+mj-lt"/>
          <a:ea typeface="MS PGothic" panose="020B0600070205080204" pitchFamily="34" charset="-128"/>
          <a:cs typeface="Century Gothic"/>
        </a:defRPr>
      </a:lvl1pPr>
      <a:lvl2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2pPr>
      <a:lvl3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3pPr>
      <a:lvl4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4pPr>
      <a:lvl5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5pPr>
      <a:lvl6pPr marL="457200" algn="l" rtl="0" fontAlgn="base">
        <a:spcBef>
          <a:spcPct val="0"/>
        </a:spcBef>
        <a:spcAft>
          <a:spcPct val="0"/>
        </a:spcAft>
        <a:defRPr sz="3600" b="1">
          <a:solidFill>
            <a:srgbClr val="980021"/>
          </a:solidFill>
          <a:latin typeface="Arial" charset="0"/>
        </a:defRPr>
      </a:lvl6pPr>
      <a:lvl7pPr marL="914400" algn="l" rtl="0" fontAlgn="base">
        <a:spcBef>
          <a:spcPct val="0"/>
        </a:spcBef>
        <a:spcAft>
          <a:spcPct val="0"/>
        </a:spcAft>
        <a:defRPr sz="3600" b="1">
          <a:solidFill>
            <a:srgbClr val="980021"/>
          </a:solidFill>
          <a:latin typeface="Arial" charset="0"/>
        </a:defRPr>
      </a:lvl7pPr>
      <a:lvl8pPr marL="1371600" algn="l" rtl="0" fontAlgn="base">
        <a:spcBef>
          <a:spcPct val="0"/>
        </a:spcBef>
        <a:spcAft>
          <a:spcPct val="0"/>
        </a:spcAft>
        <a:defRPr sz="3600" b="1">
          <a:solidFill>
            <a:srgbClr val="980021"/>
          </a:solidFill>
          <a:latin typeface="Arial" charset="0"/>
        </a:defRPr>
      </a:lvl8pPr>
      <a:lvl9pPr marL="1828800" algn="l" rtl="0" fontAlgn="base">
        <a:spcBef>
          <a:spcPct val="0"/>
        </a:spcBef>
        <a:spcAft>
          <a:spcPct val="0"/>
        </a:spcAft>
        <a:defRPr sz="3600" b="1">
          <a:solidFill>
            <a:srgbClr val="980021"/>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S PGothic" panose="020B0600070205080204" pitchFamily="34" charset="-128"/>
          <a:cs typeface="Century Gothic"/>
        </a:defRPr>
      </a:lvl1pPr>
      <a:lvl2pPr marL="742950" indent="-28575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Century Gothic"/>
        </a:defRPr>
      </a:lvl2pPr>
      <a:lvl3pPr marL="1143000" indent="-2286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Century Gothic"/>
        </a:defRPr>
      </a:lvl3pPr>
      <a:lvl4pPr marL="16002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Century Gothic"/>
        </a:defRPr>
      </a:lvl4pPr>
      <a:lvl5pPr marL="20574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Century Gothic"/>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a:xfrm>
            <a:off x="642110" y="1349829"/>
            <a:ext cx="7859779" cy="1220553"/>
          </a:xfrm>
          <a:prstGeom prst="rect">
            <a:avLst/>
          </a:prstGeom>
        </p:spPr>
        <p:txBody>
          <a:bodyPr/>
          <a:lstStyle>
            <a:lvl1pPr marL="342900" indent="-342900" algn="l" rtl="0" eaLnBrk="0" fontAlgn="base" hangingPunct="0">
              <a:spcBef>
                <a:spcPct val="20000"/>
              </a:spcBef>
              <a:spcAft>
                <a:spcPct val="0"/>
              </a:spcAft>
              <a:buChar char="•"/>
              <a:defRPr sz="3600">
                <a:solidFill>
                  <a:schemeClr val="tx1"/>
                </a:solidFill>
                <a:latin typeface="+mn-lt"/>
                <a:ea typeface="MS PGothic" panose="020B0600070205080204" pitchFamily="34" charset="-128"/>
                <a:cs typeface="Century Gothic"/>
              </a:defRPr>
            </a:lvl1pPr>
            <a:lvl2pPr marL="742950" indent="-28575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Century Gothic"/>
              </a:defRPr>
            </a:lvl2pPr>
            <a:lvl3pPr marL="1143000" indent="-2286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Century Gothic"/>
              </a:defRPr>
            </a:lvl3pPr>
            <a:lvl4pPr marL="16002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Century Gothic"/>
              </a:defRPr>
            </a:lvl4pPr>
            <a:lvl5pPr marL="20574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Century Gothic"/>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lvl="0" indent="0" algn="ctr">
              <a:buNone/>
            </a:pPr>
            <a:r>
              <a:rPr lang="en-US" sz="2500" b="1" dirty="0">
                <a:effectLst>
                  <a:outerShdw blurRad="38100" dist="38100" dir="2700000" algn="tl">
                    <a:srgbClr val="000000">
                      <a:alpha val="43137"/>
                    </a:srgbClr>
                  </a:outerShdw>
                </a:effectLst>
              </a:rPr>
              <a:t>Macroeconomic Impacts on the U.S. of Maritime Supply-Chain Shocks Associated with the                                War in Ukraine</a:t>
            </a:r>
            <a:endParaRPr lang="en-US" sz="2500" b="1" kern="0" dirty="0">
              <a:solidFill>
                <a:srgbClr val="000000"/>
              </a:solidFill>
              <a:effectLst>
                <a:outerShdw blurRad="38100" dist="38100" dir="2700000" algn="tl">
                  <a:srgbClr val="000000">
                    <a:alpha val="43137"/>
                  </a:srgbClr>
                </a:outerShdw>
              </a:effectLst>
              <a:latin typeface="+mj-lt"/>
            </a:endParaRPr>
          </a:p>
        </p:txBody>
      </p:sp>
      <p:sp>
        <p:nvSpPr>
          <p:cNvPr id="5" name="Title 1"/>
          <p:cNvSpPr txBox="1">
            <a:spLocks/>
          </p:cNvSpPr>
          <p:nvPr/>
        </p:nvSpPr>
        <p:spPr>
          <a:xfrm>
            <a:off x="685798" y="5118866"/>
            <a:ext cx="7772400" cy="865127"/>
          </a:xfrm>
          <a:prstGeom prst="rect">
            <a:avLst/>
          </a:prstGeom>
        </p:spPr>
        <p:txBody>
          <a:bodyPr/>
          <a:lstStyle>
            <a:lvl1pPr algn="l" rtl="0" eaLnBrk="0" fontAlgn="base" hangingPunct="0">
              <a:spcBef>
                <a:spcPct val="0"/>
              </a:spcBef>
              <a:spcAft>
                <a:spcPct val="0"/>
              </a:spcAft>
              <a:defRPr sz="3600" b="1">
                <a:solidFill>
                  <a:srgbClr val="980021"/>
                </a:solidFill>
                <a:latin typeface="+mj-lt"/>
                <a:ea typeface="MS PGothic" panose="020B0600070205080204" pitchFamily="34" charset="-128"/>
                <a:cs typeface="Century Gothic"/>
              </a:defRPr>
            </a:lvl1pPr>
            <a:lvl2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2pPr>
            <a:lvl3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3pPr>
            <a:lvl4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4pPr>
            <a:lvl5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5pPr>
            <a:lvl6pPr marL="457200" algn="l" rtl="0" fontAlgn="base">
              <a:spcBef>
                <a:spcPct val="0"/>
              </a:spcBef>
              <a:spcAft>
                <a:spcPct val="0"/>
              </a:spcAft>
              <a:defRPr sz="3600" b="1">
                <a:solidFill>
                  <a:srgbClr val="980021"/>
                </a:solidFill>
                <a:latin typeface="Arial" charset="0"/>
              </a:defRPr>
            </a:lvl6pPr>
            <a:lvl7pPr marL="914400" algn="l" rtl="0" fontAlgn="base">
              <a:spcBef>
                <a:spcPct val="0"/>
              </a:spcBef>
              <a:spcAft>
                <a:spcPct val="0"/>
              </a:spcAft>
              <a:defRPr sz="3600" b="1">
                <a:solidFill>
                  <a:srgbClr val="980021"/>
                </a:solidFill>
                <a:latin typeface="Arial" charset="0"/>
              </a:defRPr>
            </a:lvl7pPr>
            <a:lvl8pPr marL="1371600" algn="l" rtl="0" fontAlgn="base">
              <a:spcBef>
                <a:spcPct val="0"/>
              </a:spcBef>
              <a:spcAft>
                <a:spcPct val="0"/>
              </a:spcAft>
              <a:defRPr sz="3600" b="1">
                <a:solidFill>
                  <a:srgbClr val="980021"/>
                </a:solidFill>
                <a:latin typeface="Arial" charset="0"/>
              </a:defRPr>
            </a:lvl8pPr>
            <a:lvl9pPr marL="1828800" algn="l" rtl="0" fontAlgn="base">
              <a:spcBef>
                <a:spcPct val="0"/>
              </a:spcBef>
              <a:spcAft>
                <a:spcPct val="0"/>
              </a:spcAft>
              <a:defRPr sz="3600" b="1">
                <a:solidFill>
                  <a:srgbClr val="980021"/>
                </a:solidFill>
                <a:latin typeface="Arial" charset="0"/>
              </a:defRPr>
            </a:lvl9pPr>
          </a:lstStyle>
          <a:p>
            <a:pPr algn="ctr"/>
            <a:r>
              <a:rPr lang="en-US" sz="1600" b="0" kern="0" dirty="0"/>
              <a:t>The 97th Annual Conference of the Western Economic Association International, Portland, Oregon</a:t>
            </a:r>
          </a:p>
        </p:txBody>
      </p:sp>
      <p:sp>
        <p:nvSpPr>
          <p:cNvPr id="7" name="TextBox 6">
            <a:extLst>
              <a:ext uri="{FF2B5EF4-FFF2-40B4-BE49-F238E27FC236}">
                <a16:creationId xmlns:a16="http://schemas.microsoft.com/office/drawing/2014/main" id="{36B59532-1603-4534-8488-403A89195DBE}"/>
              </a:ext>
            </a:extLst>
          </p:cNvPr>
          <p:cNvSpPr txBox="1"/>
          <p:nvPr/>
        </p:nvSpPr>
        <p:spPr>
          <a:xfrm>
            <a:off x="1671143" y="3029016"/>
            <a:ext cx="5801710" cy="1631216"/>
          </a:xfrm>
          <a:prstGeom prst="rect">
            <a:avLst/>
          </a:prstGeom>
          <a:noFill/>
        </p:spPr>
        <p:txBody>
          <a:bodyPr wrap="square">
            <a:spAutoFit/>
          </a:bodyPr>
          <a:lstStyle/>
          <a:p>
            <a:pPr lvl="1" algn="ctr"/>
            <a:r>
              <a:rPr lang="en-US" sz="2000" dirty="0"/>
              <a:t>Adam Rose, University of Southern California</a:t>
            </a:r>
          </a:p>
          <a:p>
            <a:pPr lvl="1" algn="ctr"/>
            <a:r>
              <a:rPr lang="en-US" sz="2000" dirty="0"/>
              <a:t>Zhenhua Chen, Ohio State University</a:t>
            </a:r>
          </a:p>
          <a:p>
            <a:pPr lvl="1" algn="ctr"/>
            <a:r>
              <a:rPr lang="en-US" sz="2000" dirty="0"/>
              <a:t>Fred Roberts, Rutgers University</a:t>
            </a:r>
          </a:p>
          <a:p>
            <a:pPr lvl="1" algn="ctr"/>
            <a:r>
              <a:rPr lang="en-US" sz="2000" dirty="0"/>
              <a:t>Dan Wei, University of Southern California</a:t>
            </a:r>
          </a:p>
          <a:p>
            <a:pPr lvl="1" algn="ctr"/>
            <a:r>
              <a:rPr lang="en-US" sz="2000" dirty="0"/>
              <a:t>Andrew Tucci, U.S. Coast Guard (ret)</a:t>
            </a:r>
          </a:p>
        </p:txBody>
      </p:sp>
      <p:sp>
        <p:nvSpPr>
          <p:cNvPr id="8" name="TextBox 7">
            <a:extLst>
              <a:ext uri="{FF2B5EF4-FFF2-40B4-BE49-F238E27FC236}">
                <a16:creationId xmlns:a16="http://schemas.microsoft.com/office/drawing/2014/main" id="{B9639C2F-B700-4740-9552-8F71ABA565A3}"/>
              </a:ext>
            </a:extLst>
          </p:cNvPr>
          <p:cNvSpPr txBox="1"/>
          <p:nvPr/>
        </p:nvSpPr>
        <p:spPr>
          <a:xfrm>
            <a:off x="3389358" y="5832813"/>
            <a:ext cx="2365281" cy="400110"/>
          </a:xfrm>
          <a:prstGeom prst="rect">
            <a:avLst/>
          </a:prstGeom>
          <a:noFill/>
        </p:spPr>
        <p:txBody>
          <a:bodyPr wrap="square">
            <a:spAutoFit/>
          </a:bodyPr>
          <a:lstStyle/>
          <a:p>
            <a:pPr lvl="1"/>
            <a:r>
              <a:rPr lang="en-US" sz="2000" dirty="0"/>
              <a:t>July 2, 2022</a:t>
            </a:r>
          </a:p>
        </p:txBody>
      </p:sp>
    </p:spTree>
    <p:extLst>
      <p:ext uri="{BB962C8B-B14F-4D97-AF65-F5344CB8AC3E}">
        <p14:creationId xmlns:p14="http://schemas.microsoft.com/office/powerpoint/2010/main" val="848968306"/>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A2A4-0FAE-BE85-6B77-8417BBBC0F1D}"/>
              </a:ext>
            </a:extLst>
          </p:cNvPr>
          <p:cNvSpPr>
            <a:spLocks noGrp="1"/>
          </p:cNvSpPr>
          <p:nvPr>
            <p:ph type="title"/>
          </p:nvPr>
        </p:nvSpPr>
        <p:spPr>
          <a:xfrm>
            <a:off x="681717" y="865343"/>
            <a:ext cx="8213272" cy="994172"/>
          </a:xfrm>
        </p:spPr>
        <p:txBody>
          <a:bodyPr>
            <a:normAutofit/>
          </a:bodyPr>
          <a:lstStyle/>
          <a:p>
            <a:r>
              <a:rPr lang="en-US" sz="3000" dirty="0"/>
              <a:t>Ukraine and Russia Metal Exports in 2020</a:t>
            </a:r>
          </a:p>
        </p:txBody>
      </p:sp>
      <p:graphicFrame>
        <p:nvGraphicFramePr>
          <p:cNvPr id="3" name="Table 2">
            <a:extLst>
              <a:ext uri="{FF2B5EF4-FFF2-40B4-BE49-F238E27FC236}">
                <a16:creationId xmlns:a16="http://schemas.microsoft.com/office/drawing/2014/main" id="{48B39BCD-90CD-FBBB-072B-13413F2A7CD3}"/>
              </a:ext>
            </a:extLst>
          </p:cNvPr>
          <p:cNvGraphicFramePr>
            <a:graphicFrameLocks noGrp="1"/>
          </p:cNvGraphicFramePr>
          <p:nvPr>
            <p:extLst>
              <p:ext uri="{D42A27DB-BD31-4B8C-83A1-F6EECF244321}">
                <p14:modId xmlns:p14="http://schemas.microsoft.com/office/powerpoint/2010/main" val="2042876638"/>
              </p:ext>
            </p:extLst>
          </p:nvPr>
        </p:nvGraphicFramePr>
        <p:xfrm>
          <a:off x="681717" y="1859515"/>
          <a:ext cx="8213272" cy="3454817"/>
        </p:xfrm>
        <a:graphic>
          <a:graphicData uri="http://schemas.openxmlformats.org/drawingml/2006/table">
            <a:tbl>
              <a:tblPr firstRow="1" firstCol="1" bandRow="1">
                <a:tableStyleId>{5C22544A-7EE6-4342-B048-85BDC9FD1C3A}</a:tableStyleId>
              </a:tblPr>
              <a:tblGrid>
                <a:gridCol w="816056">
                  <a:extLst>
                    <a:ext uri="{9D8B030D-6E8A-4147-A177-3AD203B41FA5}">
                      <a16:colId xmlns:a16="http://schemas.microsoft.com/office/drawing/2014/main" val="3129074530"/>
                    </a:ext>
                  </a:extLst>
                </a:gridCol>
                <a:gridCol w="2420939">
                  <a:extLst>
                    <a:ext uri="{9D8B030D-6E8A-4147-A177-3AD203B41FA5}">
                      <a16:colId xmlns:a16="http://schemas.microsoft.com/office/drawing/2014/main" val="2011676398"/>
                    </a:ext>
                  </a:extLst>
                </a:gridCol>
                <a:gridCol w="1027757">
                  <a:extLst>
                    <a:ext uri="{9D8B030D-6E8A-4147-A177-3AD203B41FA5}">
                      <a16:colId xmlns:a16="http://schemas.microsoft.com/office/drawing/2014/main" val="888651406"/>
                    </a:ext>
                  </a:extLst>
                </a:gridCol>
                <a:gridCol w="1106815">
                  <a:extLst>
                    <a:ext uri="{9D8B030D-6E8A-4147-A177-3AD203B41FA5}">
                      <a16:colId xmlns:a16="http://schemas.microsoft.com/office/drawing/2014/main" val="1453424256"/>
                    </a:ext>
                  </a:extLst>
                </a:gridCol>
                <a:gridCol w="869641">
                  <a:extLst>
                    <a:ext uri="{9D8B030D-6E8A-4147-A177-3AD203B41FA5}">
                      <a16:colId xmlns:a16="http://schemas.microsoft.com/office/drawing/2014/main" val="2139162363"/>
                    </a:ext>
                  </a:extLst>
                </a:gridCol>
                <a:gridCol w="1027757">
                  <a:extLst>
                    <a:ext uri="{9D8B030D-6E8A-4147-A177-3AD203B41FA5}">
                      <a16:colId xmlns:a16="http://schemas.microsoft.com/office/drawing/2014/main" val="28276817"/>
                    </a:ext>
                  </a:extLst>
                </a:gridCol>
                <a:gridCol w="944307">
                  <a:extLst>
                    <a:ext uri="{9D8B030D-6E8A-4147-A177-3AD203B41FA5}">
                      <a16:colId xmlns:a16="http://schemas.microsoft.com/office/drawing/2014/main" val="1937029581"/>
                    </a:ext>
                  </a:extLst>
                </a:gridCol>
              </a:tblGrid>
              <a:tr h="939256">
                <a:tc>
                  <a:txBody>
                    <a:bodyPr/>
                    <a:lstStyle/>
                    <a:p>
                      <a:pPr marL="0" marR="0" algn="l">
                        <a:lnSpc>
                          <a:spcPct val="107000"/>
                        </a:lnSpc>
                        <a:spcBef>
                          <a:spcPts val="0"/>
                        </a:spcBef>
                        <a:spcAft>
                          <a:spcPts val="0"/>
                        </a:spcAft>
                      </a:pPr>
                      <a:r>
                        <a:rPr lang="en-US" sz="1400" dirty="0">
                          <a:solidFill>
                            <a:schemeClr val="tx1"/>
                          </a:solidFill>
                          <a:effectLst/>
                        </a:rPr>
                        <a:t>HS Code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l">
                        <a:lnSpc>
                          <a:spcPct val="107000"/>
                        </a:lnSpc>
                        <a:spcBef>
                          <a:spcPts val="0"/>
                        </a:spcBef>
                        <a:spcAft>
                          <a:spcPts val="0"/>
                        </a:spcAft>
                      </a:pPr>
                      <a:r>
                        <a:rPr lang="en-US" sz="1400" dirty="0">
                          <a:solidFill>
                            <a:schemeClr val="tx1"/>
                          </a:solidFill>
                          <a:effectLst/>
                        </a:rPr>
                        <a:t>Commodity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solidFill>
                            <a:schemeClr val="tx1"/>
                          </a:solidFill>
                          <a:effectLst/>
                        </a:rPr>
                        <a:t>Ukraine Export Value </a:t>
                      </a:r>
                    </a:p>
                    <a:p>
                      <a:pPr marL="0" marR="0" algn="ctr">
                        <a:lnSpc>
                          <a:spcPct val="107000"/>
                        </a:lnSpc>
                        <a:spcBef>
                          <a:spcPts val="0"/>
                        </a:spcBef>
                        <a:spcAft>
                          <a:spcPts val="0"/>
                        </a:spcAft>
                      </a:pPr>
                      <a:r>
                        <a:rPr lang="en-US" sz="1400" dirty="0">
                          <a:solidFill>
                            <a:schemeClr val="tx1"/>
                          </a:solidFill>
                          <a:effectLst/>
                        </a:rPr>
                        <a:t>(M$)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solidFill>
                            <a:schemeClr val="tx1"/>
                          </a:solidFill>
                          <a:effectLst/>
                        </a:rPr>
                        <a:t>Ukraine Percentage of World Total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a:solidFill>
                            <a:schemeClr val="tx1"/>
                          </a:solidFill>
                          <a:effectLst/>
                        </a:rPr>
                        <a:t>Russia Export Value (M$)</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solidFill>
                            <a:schemeClr val="tx1"/>
                          </a:solidFill>
                          <a:effectLst/>
                        </a:rPr>
                        <a:t>Russia Percentage of World Total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solidFill>
                            <a:schemeClr val="tx1"/>
                          </a:solidFill>
                          <a:effectLst/>
                        </a:rPr>
                        <a:t>Global Export Value (M$)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848244911"/>
                  </a:ext>
                </a:extLst>
              </a:tr>
              <a:tr h="468386">
                <a:tc>
                  <a:txBody>
                    <a:bodyPr/>
                    <a:lstStyle/>
                    <a:p>
                      <a:pPr marL="0" marR="0" algn="r">
                        <a:lnSpc>
                          <a:spcPct val="107000"/>
                        </a:lnSpc>
                        <a:spcBef>
                          <a:spcPts val="0"/>
                        </a:spcBef>
                        <a:spcAft>
                          <a:spcPts val="0"/>
                        </a:spcAft>
                      </a:pPr>
                      <a:r>
                        <a:rPr lang="en-US" sz="1400">
                          <a:solidFill>
                            <a:schemeClr val="tx1"/>
                          </a:solidFill>
                          <a:effectLst/>
                        </a:rPr>
                        <a:t>7110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Platinum, unwrought or in semi-manufactured forms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dirty="0">
                          <a:solidFill>
                            <a:schemeClr val="tx1"/>
                          </a:solidFill>
                          <a:effectLst/>
                        </a:rPr>
                        <a:t>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dirty="0">
                          <a:solidFill>
                            <a:schemeClr val="tx1"/>
                          </a:solidFill>
                          <a:effectLst/>
                        </a:rPr>
                        <a:t>0.0%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dirty="0">
                          <a:solidFill>
                            <a:schemeClr val="tx1"/>
                          </a:solidFill>
                          <a:effectLst/>
                        </a:rPr>
                        <a:t>7,842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12.3%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dirty="0">
                          <a:solidFill>
                            <a:schemeClr val="tx1"/>
                          </a:solidFill>
                          <a:effectLst/>
                        </a:rPr>
                        <a:t>63,637</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708550614"/>
                  </a:ext>
                </a:extLst>
              </a:tr>
              <a:tr h="228881">
                <a:tc>
                  <a:txBody>
                    <a:bodyPr/>
                    <a:lstStyle/>
                    <a:p>
                      <a:pPr marL="0" marR="0" algn="r">
                        <a:lnSpc>
                          <a:spcPct val="107000"/>
                        </a:lnSpc>
                        <a:spcBef>
                          <a:spcPts val="0"/>
                        </a:spcBef>
                        <a:spcAft>
                          <a:spcPts val="0"/>
                        </a:spcAft>
                      </a:pPr>
                      <a:r>
                        <a:rPr lang="en-US" sz="1400">
                          <a:solidFill>
                            <a:schemeClr val="tx1"/>
                          </a:solidFill>
                          <a:effectLst/>
                        </a:rPr>
                        <a:t>72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Iron and steel</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7,687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2.4%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16,006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317,569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5709966"/>
                  </a:ext>
                </a:extLst>
              </a:tr>
              <a:tr h="228881">
                <a:tc>
                  <a:txBody>
                    <a:bodyPr/>
                    <a:lstStyle/>
                    <a:p>
                      <a:pPr marL="0" marR="0" algn="r">
                        <a:lnSpc>
                          <a:spcPct val="107000"/>
                        </a:lnSpc>
                        <a:spcBef>
                          <a:spcPts val="0"/>
                        </a:spcBef>
                        <a:spcAft>
                          <a:spcPts val="0"/>
                        </a:spcAft>
                      </a:pPr>
                      <a:r>
                        <a:rPr lang="en-US" sz="1400">
                          <a:solidFill>
                            <a:schemeClr val="tx1"/>
                          </a:solidFill>
                          <a:effectLst/>
                        </a:rPr>
                        <a:t>74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Copper and articles thereof</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86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5,647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148,571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156018731"/>
                  </a:ext>
                </a:extLst>
              </a:tr>
              <a:tr h="228881">
                <a:tc>
                  <a:txBody>
                    <a:bodyPr/>
                    <a:lstStyle/>
                    <a:p>
                      <a:pPr marL="0" marR="0" algn="r">
                        <a:lnSpc>
                          <a:spcPct val="107000"/>
                        </a:lnSpc>
                        <a:spcBef>
                          <a:spcPts val="0"/>
                        </a:spcBef>
                        <a:spcAft>
                          <a:spcPts val="0"/>
                        </a:spcAft>
                      </a:pPr>
                      <a:r>
                        <a:rPr lang="en-US" sz="1400">
                          <a:solidFill>
                            <a:schemeClr val="tx1"/>
                          </a:solidFill>
                          <a:effectLst/>
                        </a:rPr>
                        <a:t>75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Nickel and articles thereof</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3,024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13.8%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21,939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877723234"/>
                  </a:ext>
                </a:extLst>
              </a:tr>
              <a:tr h="228881">
                <a:tc>
                  <a:txBody>
                    <a:bodyPr/>
                    <a:lstStyle/>
                    <a:p>
                      <a:pPr marL="0" marR="0" algn="r">
                        <a:lnSpc>
                          <a:spcPct val="107000"/>
                        </a:lnSpc>
                        <a:spcBef>
                          <a:spcPts val="0"/>
                        </a:spcBef>
                        <a:spcAft>
                          <a:spcPts val="0"/>
                        </a:spcAft>
                      </a:pPr>
                      <a:r>
                        <a:rPr lang="en-US" sz="1400">
                          <a:solidFill>
                            <a:schemeClr val="tx1"/>
                          </a:solidFill>
                          <a:effectLst/>
                        </a:rPr>
                        <a:t>76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Aluminum and articles thereof</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108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5,464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160,684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81153893"/>
                  </a:ext>
                </a:extLst>
              </a:tr>
              <a:tr h="228881">
                <a:tc>
                  <a:txBody>
                    <a:bodyPr/>
                    <a:lstStyle/>
                    <a:p>
                      <a:pPr marL="0" marR="0" algn="r">
                        <a:lnSpc>
                          <a:spcPct val="107000"/>
                        </a:lnSpc>
                        <a:spcBef>
                          <a:spcPts val="0"/>
                        </a:spcBef>
                        <a:spcAft>
                          <a:spcPts val="0"/>
                        </a:spcAft>
                      </a:pPr>
                      <a:r>
                        <a:rPr lang="en-US" sz="1400">
                          <a:solidFill>
                            <a:schemeClr val="tx1"/>
                          </a:solidFill>
                          <a:effectLst/>
                        </a:rPr>
                        <a:t>78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Lead and articles thereof</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25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174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2.9%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6,095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29153302"/>
                  </a:ext>
                </a:extLst>
              </a:tr>
              <a:tr h="228881">
                <a:tc>
                  <a:txBody>
                    <a:bodyPr/>
                    <a:lstStyle/>
                    <a:p>
                      <a:pPr marL="0" marR="0" algn="r">
                        <a:lnSpc>
                          <a:spcPct val="107000"/>
                        </a:lnSpc>
                        <a:spcBef>
                          <a:spcPts val="0"/>
                        </a:spcBef>
                        <a:spcAft>
                          <a:spcPts val="0"/>
                        </a:spcAft>
                      </a:pPr>
                      <a:r>
                        <a:rPr lang="en-US" sz="1400">
                          <a:solidFill>
                            <a:schemeClr val="tx1"/>
                          </a:solidFill>
                          <a:effectLst/>
                        </a:rPr>
                        <a:t>79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Zinc and articles thereof</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14,648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796284621"/>
                  </a:ext>
                </a:extLst>
              </a:tr>
              <a:tr h="228881">
                <a:tc>
                  <a:txBody>
                    <a:bodyPr/>
                    <a:lstStyle/>
                    <a:p>
                      <a:pPr marL="0" marR="0" algn="r">
                        <a:lnSpc>
                          <a:spcPct val="107000"/>
                        </a:lnSpc>
                        <a:spcBef>
                          <a:spcPts val="0"/>
                        </a:spcBef>
                        <a:spcAft>
                          <a:spcPts val="0"/>
                        </a:spcAft>
                      </a:pPr>
                      <a:r>
                        <a:rPr lang="en-US" sz="1400">
                          <a:solidFill>
                            <a:schemeClr val="tx1"/>
                          </a:solidFill>
                          <a:effectLst/>
                        </a:rPr>
                        <a:t>80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Tin; articles thereof</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4,226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4086236175"/>
                  </a:ext>
                </a:extLst>
              </a:tr>
              <a:tr h="228881">
                <a:tc>
                  <a:txBody>
                    <a:bodyPr/>
                    <a:lstStyle/>
                    <a:p>
                      <a:pPr marL="0" marR="0" algn="r">
                        <a:lnSpc>
                          <a:spcPct val="107000"/>
                        </a:lnSpc>
                        <a:spcBef>
                          <a:spcPts val="0"/>
                        </a:spcBef>
                        <a:spcAft>
                          <a:spcPts val="0"/>
                        </a:spcAft>
                      </a:pPr>
                      <a:r>
                        <a:rPr lang="en-US" sz="1400" dirty="0">
                          <a:solidFill>
                            <a:schemeClr val="tx1"/>
                          </a:solidFill>
                          <a:effectLst/>
                        </a:rPr>
                        <a:t>81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nSpc>
                          <a:spcPct val="107000"/>
                        </a:lnSpc>
                        <a:spcBef>
                          <a:spcPts val="0"/>
                        </a:spcBef>
                        <a:spcAft>
                          <a:spcPts val="0"/>
                        </a:spcAft>
                      </a:pPr>
                      <a:r>
                        <a:rPr lang="en-US" sz="1400">
                          <a:solidFill>
                            <a:schemeClr val="tx1"/>
                          </a:solidFill>
                          <a:effectLst/>
                        </a:rPr>
                        <a:t>Metals; and articles thereof</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a:solidFill>
                            <a:schemeClr val="tx1"/>
                          </a:solidFill>
                          <a:effectLst/>
                        </a:rPr>
                        <a:t>63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a:solidFill>
                            <a:schemeClr val="tx1"/>
                          </a:solidFill>
                          <a:effectLst/>
                        </a:rPr>
                        <a:t>0.4%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a:solidFill>
                            <a:schemeClr val="tx1"/>
                          </a:solidFill>
                          <a:effectLst/>
                        </a:rPr>
                        <a:t>709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a:solidFill>
                            <a:schemeClr val="tx1"/>
                          </a:solidFill>
                          <a:effectLst/>
                        </a:rPr>
                        <a:t>5.0%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tc>
                  <a:txBody>
                    <a:bodyPr/>
                    <a:lstStyle/>
                    <a:p>
                      <a:pPr marL="0" marR="0" algn="r">
                        <a:lnSpc>
                          <a:spcPct val="107000"/>
                        </a:lnSpc>
                        <a:spcBef>
                          <a:spcPts val="0"/>
                        </a:spcBef>
                        <a:spcAft>
                          <a:spcPts val="0"/>
                        </a:spcAft>
                      </a:pPr>
                      <a:r>
                        <a:rPr lang="en-US" sz="1400" dirty="0">
                          <a:solidFill>
                            <a:schemeClr val="tx1"/>
                          </a:solidFill>
                          <a:effectLst/>
                        </a:rPr>
                        <a:t>14,312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b"/>
                </a:tc>
                <a:extLst>
                  <a:ext uri="{0D108BD9-81ED-4DB2-BD59-A6C34878D82A}">
                    <a16:rowId xmlns:a16="http://schemas.microsoft.com/office/drawing/2014/main" val="252767709"/>
                  </a:ext>
                </a:extLst>
              </a:tr>
            </a:tbl>
          </a:graphicData>
        </a:graphic>
      </p:graphicFrame>
      <p:sp>
        <p:nvSpPr>
          <p:cNvPr id="5" name="TextBox 4">
            <a:extLst>
              <a:ext uri="{FF2B5EF4-FFF2-40B4-BE49-F238E27FC236}">
                <a16:creationId xmlns:a16="http://schemas.microsoft.com/office/drawing/2014/main" id="{B53D44CC-4DAD-D16C-CCF8-E4604BC3712E}"/>
              </a:ext>
            </a:extLst>
          </p:cNvPr>
          <p:cNvSpPr txBox="1"/>
          <p:nvPr/>
        </p:nvSpPr>
        <p:spPr>
          <a:xfrm>
            <a:off x="681717" y="5456626"/>
            <a:ext cx="8360229" cy="611706"/>
          </a:xfrm>
          <a:prstGeom prst="rect">
            <a:avLst/>
          </a:prstGeom>
          <a:noFill/>
        </p:spPr>
        <p:txBody>
          <a:bodyPr wrap="square" rtlCol="0">
            <a:spAutoFit/>
          </a:bodyPr>
          <a:lstStyle/>
          <a:p>
            <a:r>
              <a:rPr lang="en-US" sz="1125" dirty="0"/>
              <a:t>Note: Since there are more than 100 4-digit level metal commodities, data are presented at 2-digit HS level in the table (except for Platinum).</a:t>
            </a:r>
          </a:p>
          <a:p>
            <a:r>
              <a:rPr lang="en-US" sz="1125" dirty="0"/>
              <a:t>Source: United Nations Statistics Division (2022). </a:t>
            </a:r>
          </a:p>
        </p:txBody>
      </p:sp>
    </p:spTree>
    <p:extLst>
      <p:ext uri="{BB962C8B-B14F-4D97-AF65-F5344CB8AC3E}">
        <p14:creationId xmlns:p14="http://schemas.microsoft.com/office/powerpoint/2010/main" val="208622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6750" y="659882"/>
            <a:ext cx="7791855" cy="886907"/>
          </a:xfrm>
        </p:spPr>
        <p:txBody>
          <a:bodyPr/>
          <a:lstStyle/>
          <a:p>
            <a:pPr algn="ctr"/>
            <a:r>
              <a:rPr lang="en-US" dirty="0">
                <a:effectLst>
                  <a:outerShdw blurRad="38100" dist="38100" dir="2700000" algn="tl">
                    <a:srgbClr val="000000">
                      <a:alpha val="43137"/>
                    </a:srgbClr>
                  </a:outerShdw>
                </a:effectLst>
              </a:rPr>
              <a:t>GTAP Model</a:t>
            </a:r>
          </a:p>
        </p:txBody>
      </p:sp>
      <p:sp>
        <p:nvSpPr>
          <p:cNvPr id="3" name="Content Placeholder 2"/>
          <p:cNvSpPr>
            <a:spLocks noGrp="1"/>
          </p:cNvSpPr>
          <p:nvPr>
            <p:ph idx="1"/>
          </p:nvPr>
        </p:nvSpPr>
        <p:spPr>
          <a:xfrm>
            <a:off x="756750" y="1678383"/>
            <a:ext cx="8216336" cy="4848447"/>
          </a:xfrm>
        </p:spPr>
        <p:txBody>
          <a:bodyPr/>
          <a:lstStyle/>
          <a:p>
            <a:pPr marL="0" indent="0">
              <a:buNone/>
            </a:pPr>
            <a:r>
              <a:rPr lang="en-US" sz="2400" b="1" dirty="0"/>
              <a:t>The standard GTAP Model is a multi-region, multi-sector, computable general equilibrium model, with perfect competition and constant returns to scale</a:t>
            </a:r>
          </a:p>
          <a:p>
            <a:pPr marL="0" indent="0">
              <a:buNone/>
            </a:pPr>
            <a:endParaRPr lang="en-US" sz="1000" b="1" dirty="0"/>
          </a:p>
          <a:p>
            <a:pPr marL="0" indent="0">
              <a:buNone/>
            </a:pPr>
            <a:r>
              <a:rPr lang="en-US" sz="2400" b="1" dirty="0"/>
              <a:t>Some unique features of the model include:</a:t>
            </a:r>
          </a:p>
          <a:p>
            <a:r>
              <a:rPr lang="en-US" sz="1800" b="1" dirty="0"/>
              <a:t>The treatment of private household preferences using the non-homothetic CDE functional form.</a:t>
            </a:r>
          </a:p>
          <a:p>
            <a:r>
              <a:rPr lang="en-US" sz="1800" b="1" dirty="0"/>
              <a:t>The explicit treatment of international trade and transport margins. Bilateral trade is handled via the </a:t>
            </a:r>
            <a:r>
              <a:rPr lang="en-US" sz="1800" b="1" dirty="0" err="1"/>
              <a:t>Armington</a:t>
            </a:r>
            <a:r>
              <a:rPr lang="en-US" sz="1800" b="1" dirty="0"/>
              <a:t> assumption.</a:t>
            </a:r>
          </a:p>
          <a:p>
            <a:r>
              <a:rPr lang="en-US" sz="1800" b="1" dirty="0"/>
              <a:t>A global banking sector which intermediates between global savings and consumption.</a:t>
            </a:r>
          </a:p>
          <a:p>
            <a:r>
              <a:rPr lang="en-US" sz="1800" b="1" dirty="0"/>
              <a:t>Provides a wide range of closure options, including unemployment, tax revenue replacement and fixed trade balance closures</a:t>
            </a:r>
          </a:p>
          <a:p>
            <a:pPr marL="0" indent="0">
              <a:buNone/>
            </a:pPr>
            <a:endParaRPr lang="en-US" sz="1600" b="1" dirty="0"/>
          </a:p>
          <a:p>
            <a:pPr marL="0" indent="0">
              <a:buNone/>
            </a:pPr>
            <a:endParaRPr lang="en-US" sz="2400" b="1" dirty="0"/>
          </a:p>
        </p:txBody>
      </p:sp>
      <p:pic>
        <p:nvPicPr>
          <p:cNvPr id="5" name="Picture 2" descr="GTAP - Wikipedia">
            <a:extLst>
              <a:ext uri="{FF2B5EF4-FFF2-40B4-BE49-F238E27FC236}">
                <a16:creationId xmlns:a16="http://schemas.microsoft.com/office/drawing/2014/main" id="{660F3CB1-F1E7-439D-83C5-B69B0B397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451" y="751249"/>
            <a:ext cx="2483635" cy="927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369817"/>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D00DB-E309-4957-9A35-F1954F1AFCD5}"/>
              </a:ext>
            </a:extLst>
          </p:cNvPr>
          <p:cNvSpPr>
            <a:spLocks noGrp="1"/>
          </p:cNvSpPr>
          <p:nvPr>
            <p:ph sz="half" idx="1"/>
          </p:nvPr>
        </p:nvSpPr>
        <p:spPr>
          <a:xfrm>
            <a:off x="836837" y="1619390"/>
            <a:ext cx="4469931" cy="3733800"/>
          </a:xfrm>
        </p:spPr>
        <p:txBody>
          <a:bodyPr/>
          <a:lstStyle/>
          <a:p>
            <a:r>
              <a:rPr lang="en-US" sz="1600" dirty="0">
                <a:latin typeface="+mj-lt"/>
              </a:rPr>
              <a:t>P</a:t>
            </a:r>
            <a:r>
              <a:rPr lang="en-US" sz="1600" b="0" i="0" u="none" strike="noStrike" baseline="0" dirty="0">
                <a:latin typeface="+mj-lt"/>
              </a:rPr>
              <a:t>ossibility of a non-diagonal ‘make’ matrix.</a:t>
            </a:r>
          </a:p>
          <a:p>
            <a:r>
              <a:rPr lang="en-US" sz="1600" dirty="0">
                <a:latin typeface="+mj-lt"/>
              </a:rPr>
              <a:t>Imperfect substitution is enabled through a substitution elasticity</a:t>
            </a:r>
          </a:p>
          <a:p>
            <a:pPr algn="l"/>
            <a:r>
              <a:rPr lang="en-US" sz="1600" dirty="0">
                <a:latin typeface="+mj-lt"/>
              </a:rPr>
              <a:t>P</a:t>
            </a:r>
            <a:r>
              <a:rPr lang="en-US" sz="1600" b="0" i="0" u="none" strike="noStrike" baseline="0" dirty="0">
                <a:latin typeface="+mj-lt"/>
              </a:rPr>
              <a:t>roduction structure is based on a sequence of nested Constant Elasticity of Substitution (CES) functions</a:t>
            </a:r>
          </a:p>
          <a:p>
            <a:pPr algn="l"/>
            <a:endParaRPr lang="en-US" sz="2000" b="0" i="0" u="none" strike="noStrike" baseline="0" dirty="0">
              <a:latin typeface="+mj-lt"/>
            </a:endParaRPr>
          </a:p>
          <a:p>
            <a:pPr algn="l"/>
            <a:endParaRPr lang="en-US" sz="2000" dirty="0">
              <a:latin typeface="+mj-lt"/>
            </a:endParaRPr>
          </a:p>
        </p:txBody>
      </p:sp>
      <p:pic>
        <p:nvPicPr>
          <p:cNvPr id="6" name="Picture 5">
            <a:extLst>
              <a:ext uri="{FF2B5EF4-FFF2-40B4-BE49-F238E27FC236}">
                <a16:creationId xmlns:a16="http://schemas.microsoft.com/office/drawing/2014/main" id="{AF9A2A97-3613-4FDD-B8B9-8BCAA3F8A8B6}"/>
              </a:ext>
            </a:extLst>
          </p:cNvPr>
          <p:cNvPicPr>
            <a:picLocks noChangeAspect="1"/>
          </p:cNvPicPr>
          <p:nvPr/>
        </p:nvPicPr>
        <p:blipFill>
          <a:blip r:embed="rId2"/>
          <a:stretch>
            <a:fillRect/>
          </a:stretch>
        </p:blipFill>
        <p:spPr>
          <a:xfrm>
            <a:off x="5606218" y="675857"/>
            <a:ext cx="3355182" cy="3265712"/>
          </a:xfrm>
          <a:prstGeom prst="rect">
            <a:avLst/>
          </a:prstGeom>
        </p:spPr>
      </p:pic>
      <p:sp>
        <p:nvSpPr>
          <p:cNvPr id="8" name="TextBox 7">
            <a:extLst>
              <a:ext uri="{FF2B5EF4-FFF2-40B4-BE49-F238E27FC236}">
                <a16:creationId xmlns:a16="http://schemas.microsoft.com/office/drawing/2014/main" id="{797F7CA4-9883-4647-B4DE-7DF2511B371B}"/>
              </a:ext>
            </a:extLst>
          </p:cNvPr>
          <p:cNvSpPr txBox="1"/>
          <p:nvPr/>
        </p:nvSpPr>
        <p:spPr>
          <a:xfrm>
            <a:off x="5930661" y="3995349"/>
            <a:ext cx="5207763" cy="307777"/>
          </a:xfrm>
          <a:prstGeom prst="rect">
            <a:avLst/>
          </a:prstGeom>
          <a:noFill/>
        </p:spPr>
        <p:txBody>
          <a:bodyPr wrap="square">
            <a:spAutoFit/>
          </a:bodyPr>
          <a:lstStyle/>
          <a:p>
            <a:r>
              <a:rPr lang="en-US" sz="1400" b="0" i="0" u="none" strike="noStrike" baseline="0" dirty="0">
                <a:latin typeface="+mj-lt"/>
              </a:rPr>
              <a:t>Circular flows in a regional economy</a:t>
            </a:r>
            <a:endParaRPr lang="en-US" sz="1400" dirty="0">
              <a:latin typeface="+mj-lt"/>
            </a:endParaRPr>
          </a:p>
        </p:txBody>
      </p:sp>
      <p:sp>
        <p:nvSpPr>
          <p:cNvPr id="2" name="Title 1">
            <a:extLst>
              <a:ext uri="{FF2B5EF4-FFF2-40B4-BE49-F238E27FC236}">
                <a16:creationId xmlns:a16="http://schemas.microsoft.com/office/drawing/2014/main" id="{78A06F17-9AD7-42A6-9E32-067794C5BC4D}"/>
              </a:ext>
            </a:extLst>
          </p:cNvPr>
          <p:cNvSpPr>
            <a:spLocks noGrp="1"/>
          </p:cNvSpPr>
          <p:nvPr>
            <p:ph type="title"/>
          </p:nvPr>
        </p:nvSpPr>
        <p:spPr>
          <a:xfrm>
            <a:off x="931430" y="466352"/>
            <a:ext cx="4469932" cy="1143000"/>
          </a:xfrm>
        </p:spPr>
        <p:txBody>
          <a:bodyPr/>
          <a:lstStyle/>
          <a:p>
            <a:r>
              <a:rPr lang="en-US" sz="3200" dirty="0"/>
              <a:t>Modeling Structure </a:t>
            </a:r>
          </a:p>
        </p:txBody>
      </p:sp>
      <p:sp>
        <p:nvSpPr>
          <p:cNvPr id="9" name="TextBox 8">
            <a:extLst>
              <a:ext uri="{FF2B5EF4-FFF2-40B4-BE49-F238E27FC236}">
                <a16:creationId xmlns:a16="http://schemas.microsoft.com/office/drawing/2014/main" id="{F06FAB7B-1380-4813-A908-7F74A4874032}"/>
              </a:ext>
            </a:extLst>
          </p:cNvPr>
          <p:cNvSpPr txBox="1"/>
          <p:nvPr/>
        </p:nvSpPr>
        <p:spPr>
          <a:xfrm>
            <a:off x="753593" y="4549287"/>
            <a:ext cx="7628407" cy="2062103"/>
          </a:xfrm>
          <a:prstGeom prst="rect">
            <a:avLst/>
          </a:prstGeom>
          <a:noFill/>
        </p:spPr>
        <p:txBody>
          <a:bodyPr wrap="square">
            <a:spAutoFit/>
          </a:bodyPr>
          <a:lstStyle/>
          <a:p>
            <a:pPr marL="342900" indent="-342900">
              <a:buFont typeface="Arial" panose="020B0604020202020204" pitchFamily="34" charset="0"/>
              <a:buChar char="•"/>
            </a:pPr>
            <a:r>
              <a:rPr lang="en-US" sz="1600" dirty="0">
                <a:latin typeface="+mj-lt"/>
              </a:rPr>
              <a:t>The model has a single representative household for each region. The household receives all gross factor payments net of the capital depreciation allowance, plus the receipts from all indirect taxes</a:t>
            </a:r>
          </a:p>
          <a:p>
            <a:pPr marL="342900" indent="-342900" algn="l">
              <a:buFont typeface="Arial" panose="020B0604020202020204" pitchFamily="34" charset="0"/>
              <a:buChar char="•"/>
            </a:pPr>
            <a:r>
              <a:rPr lang="en-US" sz="1600" dirty="0">
                <a:latin typeface="+mj-lt"/>
              </a:rPr>
              <a:t>Regional income is distributed across three categories—private consumption, public expenditures and saving.</a:t>
            </a:r>
          </a:p>
          <a:p>
            <a:pPr marL="342900" indent="-342900" algn="l">
              <a:buFont typeface="Arial" panose="020B0604020202020204" pitchFamily="34" charset="0"/>
              <a:buChar char="•"/>
            </a:pPr>
            <a:r>
              <a:rPr lang="en-US" sz="1600" dirty="0">
                <a:latin typeface="+mj-lt"/>
              </a:rPr>
              <a:t>The top-level utility function of expenditure is specified in Cobb-Douglas format</a:t>
            </a:r>
          </a:p>
          <a:p>
            <a:pPr marL="342900" indent="-342900" algn="l">
              <a:buFont typeface="Arial" panose="020B0604020202020204" pitchFamily="34" charset="0"/>
              <a:buChar char="•"/>
            </a:pPr>
            <a:r>
              <a:rPr lang="en-US" sz="1600" dirty="0">
                <a:latin typeface="+mj-lt"/>
              </a:rPr>
              <a:t>Consumption is specified differently for different agents (private – Constant-Differences-of-Elasticities; gov – CES/CD format)</a:t>
            </a:r>
          </a:p>
        </p:txBody>
      </p:sp>
      <p:sp>
        <p:nvSpPr>
          <p:cNvPr id="10" name="Title 1">
            <a:extLst>
              <a:ext uri="{FF2B5EF4-FFF2-40B4-BE49-F238E27FC236}">
                <a16:creationId xmlns:a16="http://schemas.microsoft.com/office/drawing/2014/main" id="{3EFA6EFB-B2C2-4562-A07F-97C53060A1A2}"/>
              </a:ext>
            </a:extLst>
          </p:cNvPr>
          <p:cNvSpPr txBox="1">
            <a:spLocks/>
          </p:cNvSpPr>
          <p:nvPr/>
        </p:nvSpPr>
        <p:spPr bwMode="auto">
          <a:xfrm>
            <a:off x="1061277" y="3577737"/>
            <a:ext cx="4469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980021"/>
                </a:solidFill>
                <a:latin typeface="+mj-lt"/>
                <a:ea typeface="MS PGothic" panose="020B0600070205080204" pitchFamily="34" charset="-128"/>
                <a:cs typeface="Century Gothic"/>
              </a:defRPr>
            </a:lvl1pPr>
            <a:lvl2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2pPr>
            <a:lvl3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3pPr>
            <a:lvl4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4pPr>
            <a:lvl5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5pPr>
            <a:lvl6pPr marL="457200" algn="l" rtl="0" fontAlgn="base">
              <a:spcBef>
                <a:spcPct val="0"/>
              </a:spcBef>
              <a:spcAft>
                <a:spcPct val="0"/>
              </a:spcAft>
              <a:defRPr sz="3600" b="1">
                <a:solidFill>
                  <a:srgbClr val="980021"/>
                </a:solidFill>
                <a:latin typeface="Arial" charset="0"/>
              </a:defRPr>
            </a:lvl6pPr>
            <a:lvl7pPr marL="914400" algn="l" rtl="0" fontAlgn="base">
              <a:spcBef>
                <a:spcPct val="0"/>
              </a:spcBef>
              <a:spcAft>
                <a:spcPct val="0"/>
              </a:spcAft>
              <a:defRPr sz="3600" b="1">
                <a:solidFill>
                  <a:srgbClr val="980021"/>
                </a:solidFill>
                <a:latin typeface="Arial" charset="0"/>
              </a:defRPr>
            </a:lvl7pPr>
            <a:lvl8pPr marL="1371600" algn="l" rtl="0" fontAlgn="base">
              <a:spcBef>
                <a:spcPct val="0"/>
              </a:spcBef>
              <a:spcAft>
                <a:spcPct val="0"/>
              </a:spcAft>
              <a:defRPr sz="3600" b="1">
                <a:solidFill>
                  <a:srgbClr val="980021"/>
                </a:solidFill>
                <a:latin typeface="Arial" charset="0"/>
              </a:defRPr>
            </a:lvl8pPr>
            <a:lvl9pPr marL="1828800" algn="l" rtl="0" fontAlgn="base">
              <a:spcBef>
                <a:spcPct val="0"/>
              </a:spcBef>
              <a:spcAft>
                <a:spcPct val="0"/>
              </a:spcAft>
              <a:defRPr sz="3600" b="1">
                <a:solidFill>
                  <a:srgbClr val="980021"/>
                </a:solidFill>
                <a:latin typeface="Arial" charset="0"/>
              </a:defRPr>
            </a:lvl9pPr>
          </a:lstStyle>
          <a:p>
            <a:r>
              <a:rPr lang="en-US" sz="2800" kern="0"/>
              <a:t>Other Components</a:t>
            </a:r>
            <a:endParaRPr lang="en-US" sz="2800" kern="0" dirty="0"/>
          </a:p>
        </p:txBody>
      </p:sp>
    </p:spTree>
    <p:extLst>
      <p:ext uri="{BB962C8B-B14F-4D97-AF65-F5344CB8AC3E}">
        <p14:creationId xmlns:p14="http://schemas.microsoft.com/office/powerpoint/2010/main" val="102393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4750" y="408240"/>
            <a:ext cx="8387250" cy="1143000"/>
          </a:xfrm>
        </p:spPr>
        <p:txBody>
          <a:bodyPr/>
          <a:lstStyle/>
          <a:p>
            <a:r>
              <a:rPr lang="en-US" altLang="zh-CN" sz="3200" dirty="0"/>
              <a:t>Scenarios and CGE Shocks</a:t>
            </a:r>
            <a:endParaRPr lang="en-US" sz="3200" dirty="0"/>
          </a:p>
        </p:txBody>
      </p:sp>
      <p:sp>
        <p:nvSpPr>
          <p:cNvPr id="2" name="Content Placeholder 1"/>
          <p:cNvSpPr>
            <a:spLocks noGrp="1"/>
          </p:cNvSpPr>
          <p:nvPr>
            <p:ph idx="1"/>
          </p:nvPr>
        </p:nvSpPr>
        <p:spPr>
          <a:xfrm>
            <a:off x="634750" y="1551240"/>
            <a:ext cx="8120419" cy="4898520"/>
          </a:xfrm>
        </p:spPr>
        <p:txBody>
          <a:bodyPr/>
          <a:lstStyle/>
          <a:p>
            <a:r>
              <a:rPr lang="en-US" sz="1800" dirty="0"/>
              <a:t>The simulations were implemented by the phantom tax shock mechanism to model the impact of the War on supply-chain disruption by restricting export volume from Ukraine and Russia, respectively, while maintaining zero profit and zero government revenue conditions through endogenizing the export tax or subsidy. </a:t>
            </a:r>
          </a:p>
          <a:p>
            <a:endParaRPr lang="en-US" sz="1800" dirty="0"/>
          </a:p>
          <a:p>
            <a:r>
              <a:rPr lang="en-US" sz="1800" dirty="0"/>
              <a:t>The simulations were implemented in four groups, with variations of lower-bound and upper-bound for the following cases, respectively: </a:t>
            </a:r>
          </a:p>
          <a:p>
            <a:pPr lvl="1"/>
            <a:r>
              <a:rPr lang="en-US" sz="1800" dirty="0"/>
              <a:t>Constraining the export volumes of five grain and metal products related sectors </a:t>
            </a:r>
            <a:r>
              <a:rPr lang="en-US" altLang="zh-CN" sz="1800" dirty="0"/>
              <a:t>from Ukraine</a:t>
            </a:r>
            <a:r>
              <a:rPr lang="en-US" sz="1800" dirty="0"/>
              <a:t> (goods exported from Ukraine to other regions/countries); </a:t>
            </a:r>
          </a:p>
          <a:p>
            <a:pPr lvl="1"/>
            <a:r>
              <a:rPr lang="en-US" sz="1800" dirty="0"/>
              <a:t>Constraining the export volumes of five grain and metal products related sectors </a:t>
            </a:r>
            <a:r>
              <a:rPr lang="en-US" altLang="zh-CN" sz="1800" dirty="0"/>
              <a:t>from Russia</a:t>
            </a:r>
            <a:r>
              <a:rPr lang="en-US" sz="1800" dirty="0"/>
              <a:t> (goods exported from Russia to other regions/countries);</a:t>
            </a:r>
          </a:p>
          <a:p>
            <a:pPr lvl="1"/>
            <a:endParaRPr lang="en-US" sz="1800" dirty="0"/>
          </a:p>
          <a:p>
            <a:r>
              <a:rPr lang="en-US" sz="1800" dirty="0"/>
              <a:t>The inputs of CGE simulation were based on Tables in Appendix 1</a:t>
            </a:r>
          </a:p>
        </p:txBody>
      </p:sp>
    </p:spTree>
    <p:extLst>
      <p:ext uri="{BB962C8B-B14F-4D97-AF65-F5344CB8AC3E}">
        <p14:creationId xmlns:p14="http://schemas.microsoft.com/office/powerpoint/2010/main" val="692348881"/>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F622-F4E1-4EBD-8D9D-85E2B5B5FA0B}"/>
              </a:ext>
            </a:extLst>
          </p:cNvPr>
          <p:cNvSpPr>
            <a:spLocks noGrp="1"/>
          </p:cNvSpPr>
          <p:nvPr>
            <p:ph type="title"/>
          </p:nvPr>
        </p:nvSpPr>
        <p:spPr>
          <a:xfrm>
            <a:off x="949357" y="667657"/>
            <a:ext cx="7747172" cy="1364869"/>
          </a:xfrm>
        </p:spPr>
        <p:txBody>
          <a:bodyPr/>
          <a:lstStyle/>
          <a:p>
            <a:pPr algn="ctr"/>
            <a:r>
              <a:rPr lang="en-US" sz="2400" b="0" dirty="0"/>
              <a:t>Real GDP Impacts of Export Reduction in Grains and Metal Commodities from the Ukraine-Russia War         </a:t>
            </a:r>
            <a:r>
              <a:rPr lang="en-US" sz="1800" b="0" dirty="0"/>
              <a:t>(in millions of 2014 U.S. dollars)</a:t>
            </a:r>
          </a:p>
        </p:txBody>
      </p:sp>
      <p:graphicFrame>
        <p:nvGraphicFramePr>
          <p:cNvPr id="5" name="Table 4">
            <a:extLst>
              <a:ext uri="{FF2B5EF4-FFF2-40B4-BE49-F238E27FC236}">
                <a16:creationId xmlns:a16="http://schemas.microsoft.com/office/drawing/2014/main" id="{E545B09D-B1CC-4065-B14D-4962170B7FAB}"/>
              </a:ext>
            </a:extLst>
          </p:cNvPr>
          <p:cNvGraphicFramePr>
            <a:graphicFrameLocks noGrp="1"/>
          </p:cNvGraphicFramePr>
          <p:nvPr>
            <p:extLst>
              <p:ext uri="{D42A27DB-BD31-4B8C-83A1-F6EECF244321}">
                <p14:modId xmlns:p14="http://schemas.microsoft.com/office/powerpoint/2010/main" val="949595181"/>
              </p:ext>
            </p:extLst>
          </p:nvPr>
        </p:nvGraphicFramePr>
        <p:xfrm>
          <a:off x="781970" y="2032526"/>
          <a:ext cx="8014019" cy="4499046"/>
        </p:xfrm>
        <a:graphic>
          <a:graphicData uri="http://schemas.openxmlformats.org/drawingml/2006/table">
            <a:tbl>
              <a:tblPr firstRow="1" firstCol="1" bandRow="1">
                <a:tableStyleId>{5C22544A-7EE6-4342-B048-85BDC9FD1C3A}</a:tableStyleId>
              </a:tblPr>
              <a:tblGrid>
                <a:gridCol w="1914395">
                  <a:extLst>
                    <a:ext uri="{9D8B030D-6E8A-4147-A177-3AD203B41FA5}">
                      <a16:colId xmlns:a16="http://schemas.microsoft.com/office/drawing/2014/main" val="801969387"/>
                    </a:ext>
                  </a:extLst>
                </a:gridCol>
                <a:gridCol w="715866">
                  <a:extLst>
                    <a:ext uri="{9D8B030D-6E8A-4147-A177-3AD203B41FA5}">
                      <a16:colId xmlns:a16="http://schemas.microsoft.com/office/drawing/2014/main" val="577854277"/>
                    </a:ext>
                  </a:extLst>
                </a:gridCol>
                <a:gridCol w="690849">
                  <a:extLst>
                    <a:ext uri="{9D8B030D-6E8A-4147-A177-3AD203B41FA5}">
                      <a16:colId xmlns:a16="http://schemas.microsoft.com/office/drawing/2014/main" val="2108607439"/>
                    </a:ext>
                  </a:extLst>
                </a:gridCol>
                <a:gridCol w="806889">
                  <a:extLst>
                    <a:ext uri="{9D8B030D-6E8A-4147-A177-3AD203B41FA5}">
                      <a16:colId xmlns:a16="http://schemas.microsoft.com/office/drawing/2014/main" val="549644283"/>
                    </a:ext>
                  </a:extLst>
                </a:gridCol>
                <a:gridCol w="727730">
                  <a:extLst>
                    <a:ext uri="{9D8B030D-6E8A-4147-A177-3AD203B41FA5}">
                      <a16:colId xmlns:a16="http://schemas.microsoft.com/office/drawing/2014/main" val="2205149959"/>
                    </a:ext>
                  </a:extLst>
                </a:gridCol>
                <a:gridCol w="113343">
                  <a:extLst>
                    <a:ext uri="{9D8B030D-6E8A-4147-A177-3AD203B41FA5}">
                      <a16:colId xmlns:a16="http://schemas.microsoft.com/office/drawing/2014/main" val="2230974279"/>
                    </a:ext>
                  </a:extLst>
                </a:gridCol>
                <a:gridCol w="813186">
                  <a:extLst>
                    <a:ext uri="{9D8B030D-6E8A-4147-A177-3AD203B41FA5}">
                      <a16:colId xmlns:a16="http://schemas.microsoft.com/office/drawing/2014/main" val="2446503447"/>
                    </a:ext>
                  </a:extLst>
                </a:gridCol>
                <a:gridCol w="728628">
                  <a:extLst>
                    <a:ext uri="{9D8B030D-6E8A-4147-A177-3AD203B41FA5}">
                      <a16:colId xmlns:a16="http://schemas.microsoft.com/office/drawing/2014/main" val="1955997005"/>
                    </a:ext>
                  </a:extLst>
                </a:gridCol>
                <a:gridCol w="774505">
                  <a:extLst>
                    <a:ext uri="{9D8B030D-6E8A-4147-A177-3AD203B41FA5}">
                      <a16:colId xmlns:a16="http://schemas.microsoft.com/office/drawing/2014/main" val="3440636182"/>
                    </a:ext>
                  </a:extLst>
                </a:gridCol>
                <a:gridCol w="728628">
                  <a:extLst>
                    <a:ext uri="{9D8B030D-6E8A-4147-A177-3AD203B41FA5}">
                      <a16:colId xmlns:a16="http://schemas.microsoft.com/office/drawing/2014/main" val="3273279948"/>
                    </a:ext>
                  </a:extLst>
                </a:gridCol>
              </a:tblGrid>
              <a:tr h="193349">
                <a:tc>
                  <a:txBody>
                    <a:bodyPr/>
                    <a:lstStyle/>
                    <a:p>
                      <a:pPr marL="0" marR="0">
                        <a:lnSpc>
                          <a:spcPct val="107000"/>
                        </a:lnSpc>
                        <a:spcBef>
                          <a:spcPts val="0"/>
                        </a:spcBef>
                        <a:spcAft>
                          <a:spcPts val="0"/>
                        </a:spcAft>
                      </a:pPr>
                      <a:r>
                        <a:rPr lang="en-US" sz="1300" dirty="0">
                          <a:solidFill>
                            <a:schemeClr val="tx1"/>
                          </a:solidFill>
                          <a:effectLst/>
                        </a:rPr>
                        <a:t>Scenario</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gridSpan="4">
                  <a:txBody>
                    <a:bodyPr/>
                    <a:lstStyle/>
                    <a:p>
                      <a:pPr marL="0" marR="0" algn="r">
                        <a:lnSpc>
                          <a:spcPct val="107000"/>
                        </a:lnSpc>
                        <a:spcBef>
                          <a:spcPts val="0"/>
                        </a:spcBef>
                        <a:spcAft>
                          <a:spcPts val="0"/>
                        </a:spcAft>
                      </a:pPr>
                      <a:r>
                        <a:rPr lang="en-US" sz="1300">
                          <a:solidFill>
                            <a:schemeClr val="tx1"/>
                          </a:solidFill>
                          <a:effectLst/>
                        </a:rPr>
                        <a:t>Export Reduction from Ukraine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gridSpan="4">
                  <a:txBody>
                    <a:bodyPr/>
                    <a:lstStyle/>
                    <a:p>
                      <a:pPr marL="0" marR="0" algn="r">
                        <a:lnSpc>
                          <a:spcPct val="107000"/>
                        </a:lnSpc>
                        <a:spcBef>
                          <a:spcPts val="0"/>
                        </a:spcBef>
                        <a:spcAft>
                          <a:spcPts val="0"/>
                        </a:spcAft>
                      </a:pPr>
                      <a:r>
                        <a:rPr lang="en-US" sz="1300">
                          <a:solidFill>
                            <a:schemeClr val="tx1"/>
                          </a:solidFill>
                          <a:effectLst/>
                        </a:rPr>
                        <a:t>Export Reduction from Russia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0596618"/>
                  </a:ext>
                </a:extLst>
              </a:tr>
              <a:tr h="193349">
                <a:tc>
                  <a:txBody>
                    <a:bodyPr/>
                    <a:lstStyle/>
                    <a:p>
                      <a:pPr marL="0" marR="0">
                        <a:lnSpc>
                          <a:spcPct val="107000"/>
                        </a:lnSpc>
                        <a:spcBef>
                          <a:spcPts val="0"/>
                        </a:spcBef>
                        <a:spcAft>
                          <a:spcPts val="0"/>
                        </a:spcAft>
                      </a:pPr>
                      <a:r>
                        <a:rPr lang="en-US" sz="1300">
                          <a:solidFill>
                            <a:schemeClr val="tx1"/>
                          </a:solidFill>
                          <a:effectLst/>
                        </a:rPr>
                        <a:t>Case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gridSpan="2">
                  <a:txBody>
                    <a:bodyPr/>
                    <a:lstStyle/>
                    <a:p>
                      <a:pPr marL="0" marR="0" algn="r">
                        <a:lnSpc>
                          <a:spcPct val="107000"/>
                        </a:lnSpc>
                        <a:spcBef>
                          <a:spcPts val="0"/>
                        </a:spcBef>
                        <a:spcAft>
                          <a:spcPts val="0"/>
                        </a:spcAft>
                      </a:pPr>
                      <a:r>
                        <a:rPr lang="en-US" sz="1300">
                          <a:solidFill>
                            <a:schemeClr val="tx1"/>
                          </a:solidFill>
                          <a:effectLst/>
                        </a:rPr>
                        <a:t>Lower-Bound</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hMerge="1">
                  <a:txBody>
                    <a:bodyPr/>
                    <a:lstStyle/>
                    <a:p>
                      <a:endParaRPr lang="en-US"/>
                    </a:p>
                  </a:txBody>
                  <a:tcPr/>
                </a:tc>
                <a:tc gridSpan="2">
                  <a:txBody>
                    <a:bodyPr/>
                    <a:lstStyle/>
                    <a:p>
                      <a:pPr marL="0" marR="0" algn="r">
                        <a:lnSpc>
                          <a:spcPct val="107000"/>
                        </a:lnSpc>
                        <a:spcBef>
                          <a:spcPts val="0"/>
                        </a:spcBef>
                        <a:spcAft>
                          <a:spcPts val="0"/>
                        </a:spcAft>
                      </a:pPr>
                      <a:r>
                        <a:rPr lang="en-US" sz="1300">
                          <a:solidFill>
                            <a:schemeClr val="tx1"/>
                          </a:solidFill>
                          <a:effectLst/>
                        </a:rPr>
                        <a:t>Upper-Bound</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hMerge="1">
                  <a:txBody>
                    <a:bodyPr/>
                    <a:lstStyle/>
                    <a:p>
                      <a:endParaRPr lang="en-US"/>
                    </a:p>
                  </a:txBody>
                  <a:tcP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gridSpan="2">
                  <a:txBody>
                    <a:bodyPr/>
                    <a:lstStyle/>
                    <a:p>
                      <a:pPr marL="0" marR="0" algn="r">
                        <a:lnSpc>
                          <a:spcPct val="107000"/>
                        </a:lnSpc>
                        <a:spcBef>
                          <a:spcPts val="0"/>
                        </a:spcBef>
                        <a:spcAft>
                          <a:spcPts val="0"/>
                        </a:spcAft>
                      </a:pPr>
                      <a:r>
                        <a:rPr lang="en-US" sz="1300">
                          <a:solidFill>
                            <a:schemeClr val="tx1"/>
                          </a:solidFill>
                          <a:effectLst/>
                        </a:rPr>
                        <a:t>Lower-Bound</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hMerge="1">
                  <a:txBody>
                    <a:bodyPr/>
                    <a:lstStyle/>
                    <a:p>
                      <a:endParaRPr lang="en-US"/>
                    </a:p>
                  </a:txBody>
                  <a:tcPr/>
                </a:tc>
                <a:tc gridSpan="2">
                  <a:txBody>
                    <a:bodyPr/>
                    <a:lstStyle/>
                    <a:p>
                      <a:pPr marL="0" marR="0" algn="r">
                        <a:lnSpc>
                          <a:spcPct val="107000"/>
                        </a:lnSpc>
                        <a:spcBef>
                          <a:spcPts val="0"/>
                        </a:spcBef>
                        <a:spcAft>
                          <a:spcPts val="0"/>
                        </a:spcAft>
                      </a:pPr>
                      <a:r>
                        <a:rPr lang="en-US" sz="1300">
                          <a:solidFill>
                            <a:schemeClr val="tx1"/>
                          </a:solidFill>
                          <a:effectLst/>
                        </a:rPr>
                        <a:t>Upper-Bound</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hMerge="1">
                  <a:txBody>
                    <a:bodyPr/>
                    <a:lstStyle/>
                    <a:p>
                      <a:endParaRPr lang="en-US"/>
                    </a:p>
                  </a:txBody>
                  <a:tcPr/>
                </a:tc>
                <a:extLst>
                  <a:ext uri="{0D108BD9-81ED-4DB2-BD59-A6C34878D82A}">
                    <a16:rowId xmlns:a16="http://schemas.microsoft.com/office/drawing/2014/main" val="1541355902"/>
                  </a:ext>
                </a:extLst>
              </a:tr>
              <a:tr h="305695">
                <a:tc>
                  <a:txBody>
                    <a:bodyPr/>
                    <a:lstStyle/>
                    <a:p>
                      <a:pPr marL="0" marR="0">
                        <a:lnSpc>
                          <a:spcPct val="107000"/>
                        </a:lnSpc>
                        <a:spcBef>
                          <a:spcPts val="0"/>
                        </a:spcBef>
                        <a:spcAft>
                          <a:spcPts val="0"/>
                        </a:spcAft>
                      </a:pPr>
                      <a:r>
                        <a:rPr lang="en-US" sz="1300" dirty="0">
                          <a:solidFill>
                            <a:schemeClr val="tx1"/>
                          </a:solidFill>
                          <a:effectLst/>
                        </a:rPr>
                        <a:t>Region</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quantity change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percent change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quantity change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percent change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quantity change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percent change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quantity change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percent change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694195826"/>
                  </a:ext>
                </a:extLst>
              </a:tr>
              <a:tr h="193349">
                <a:tc>
                  <a:txBody>
                    <a:bodyPr/>
                    <a:lstStyle/>
                    <a:p>
                      <a:pPr marL="0" marR="0">
                        <a:lnSpc>
                          <a:spcPct val="107000"/>
                        </a:lnSpc>
                        <a:spcBef>
                          <a:spcPts val="0"/>
                        </a:spcBef>
                        <a:spcAft>
                          <a:spcPts val="0"/>
                        </a:spcAft>
                      </a:pPr>
                      <a:r>
                        <a:rPr lang="en-US" sz="1300">
                          <a:solidFill>
                            <a:schemeClr val="tx1"/>
                          </a:solidFill>
                          <a:effectLst/>
                        </a:rPr>
                        <a:t>USA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-26</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-58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2606869727"/>
                  </a:ext>
                </a:extLst>
              </a:tr>
              <a:tr h="193349">
                <a:tc>
                  <a:txBody>
                    <a:bodyPr/>
                    <a:lstStyle/>
                    <a:p>
                      <a:pPr marL="0" marR="0">
                        <a:lnSpc>
                          <a:spcPct val="107000"/>
                        </a:lnSpc>
                        <a:spcBef>
                          <a:spcPts val="0"/>
                        </a:spcBef>
                        <a:spcAft>
                          <a:spcPts val="0"/>
                        </a:spcAft>
                      </a:pPr>
                      <a:r>
                        <a:rPr lang="en-US" sz="1300">
                          <a:solidFill>
                            <a:schemeClr val="tx1"/>
                          </a:solidFill>
                          <a:effectLst/>
                        </a:rPr>
                        <a:t>Rest of North America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-5.5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-9.1</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-24.3</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-0.0019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-53.5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-0.0041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4108501671"/>
                  </a:ext>
                </a:extLst>
              </a:tr>
              <a:tr h="193349">
                <a:tc>
                  <a:txBody>
                    <a:bodyPr/>
                    <a:lstStyle/>
                    <a:p>
                      <a:pPr marL="0" marR="0">
                        <a:lnSpc>
                          <a:spcPct val="107000"/>
                        </a:lnSpc>
                        <a:spcBef>
                          <a:spcPts val="0"/>
                        </a:spcBef>
                        <a:spcAft>
                          <a:spcPts val="0"/>
                        </a:spcAft>
                      </a:pPr>
                      <a:r>
                        <a:rPr lang="en-US" sz="1300">
                          <a:solidFill>
                            <a:schemeClr val="tx1"/>
                          </a:solidFill>
                          <a:effectLst/>
                        </a:rPr>
                        <a:t>China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-138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-0.0013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-429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27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43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3620214950"/>
                  </a:ext>
                </a:extLst>
              </a:tr>
              <a:tr h="193349">
                <a:tc>
                  <a:txBody>
                    <a:bodyPr/>
                    <a:lstStyle/>
                    <a:p>
                      <a:pPr marL="0" marR="0">
                        <a:lnSpc>
                          <a:spcPct val="107000"/>
                        </a:lnSpc>
                        <a:spcBef>
                          <a:spcPts val="0"/>
                        </a:spcBef>
                        <a:spcAft>
                          <a:spcPts val="0"/>
                        </a:spcAft>
                      </a:pPr>
                      <a:r>
                        <a:rPr lang="en-US" sz="1300">
                          <a:solidFill>
                            <a:schemeClr val="tx1"/>
                          </a:solidFill>
                          <a:effectLst/>
                        </a:rPr>
                        <a:t>Japan</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22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83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0.0018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171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0.0037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904059430"/>
                  </a:ext>
                </a:extLst>
              </a:tr>
              <a:tr h="193349">
                <a:tc>
                  <a:txBody>
                    <a:bodyPr/>
                    <a:lstStyle/>
                    <a:p>
                      <a:pPr marL="0" marR="0">
                        <a:lnSpc>
                          <a:spcPct val="107000"/>
                        </a:lnSpc>
                        <a:spcBef>
                          <a:spcPts val="0"/>
                        </a:spcBef>
                        <a:spcAft>
                          <a:spcPts val="0"/>
                        </a:spcAft>
                      </a:pPr>
                      <a:r>
                        <a:rPr lang="en-US" sz="1300">
                          <a:solidFill>
                            <a:schemeClr val="tx1"/>
                          </a:solidFill>
                          <a:effectLst/>
                        </a:rPr>
                        <a:t>India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188.5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0.0092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403.9</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0.0198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27.3</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0.0013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46.3</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0.0023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249563314"/>
                  </a:ext>
                </a:extLst>
              </a:tr>
              <a:tr h="193349">
                <a:tc>
                  <a:txBody>
                    <a:bodyPr/>
                    <a:lstStyle/>
                    <a:p>
                      <a:pPr marL="0" marR="0">
                        <a:lnSpc>
                          <a:spcPct val="107000"/>
                        </a:lnSpc>
                        <a:spcBef>
                          <a:spcPts val="0"/>
                        </a:spcBef>
                        <a:spcAft>
                          <a:spcPts val="0"/>
                        </a:spcAft>
                      </a:pPr>
                      <a:r>
                        <a:rPr lang="en-US" sz="1300">
                          <a:solidFill>
                            <a:schemeClr val="tx1"/>
                          </a:solidFill>
                          <a:effectLst/>
                        </a:rPr>
                        <a:t>Rest of Asia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-414.5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-0.0081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-906.5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-0.0178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-228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-0.0045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-503</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-0.0099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410715683"/>
                  </a:ext>
                </a:extLst>
              </a:tr>
              <a:tr h="193349">
                <a:tc>
                  <a:txBody>
                    <a:bodyPr/>
                    <a:lstStyle/>
                    <a:p>
                      <a:pPr marL="0" marR="0">
                        <a:lnSpc>
                          <a:spcPct val="107000"/>
                        </a:lnSpc>
                        <a:spcBef>
                          <a:spcPts val="0"/>
                        </a:spcBef>
                        <a:spcAft>
                          <a:spcPts val="0"/>
                        </a:spcAft>
                      </a:pPr>
                      <a:r>
                        <a:rPr lang="en-US" sz="1300">
                          <a:solidFill>
                            <a:schemeClr val="tx1"/>
                          </a:solidFill>
                          <a:effectLst/>
                        </a:rPr>
                        <a:t>Canada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13.4</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34.9</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4.8</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13</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1216546781"/>
                  </a:ext>
                </a:extLst>
              </a:tr>
              <a:tr h="193349">
                <a:tc>
                  <a:txBody>
                    <a:bodyPr/>
                    <a:lstStyle/>
                    <a:p>
                      <a:pPr marL="0" marR="0">
                        <a:lnSpc>
                          <a:spcPct val="107000"/>
                        </a:lnSpc>
                        <a:spcBef>
                          <a:spcPts val="0"/>
                        </a:spcBef>
                        <a:spcAft>
                          <a:spcPts val="0"/>
                        </a:spcAft>
                      </a:pPr>
                      <a:r>
                        <a:rPr lang="en-US" sz="1300">
                          <a:solidFill>
                            <a:schemeClr val="tx1"/>
                          </a:solidFill>
                          <a:effectLst/>
                        </a:rPr>
                        <a:t>Latin America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48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114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0.0022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54.5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0.0011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116</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0.0023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2265365552"/>
                  </a:ext>
                </a:extLst>
              </a:tr>
              <a:tr h="193349">
                <a:tc>
                  <a:txBody>
                    <a:bodyPr/>
                    <a:lstStyle/>
                    <a:p>
                      <a:pPr marL="0" marR="0">
                        <a:lnSpc>
                          <a:spcPct val="107000"/>
                        </a:lnSpc>
                        <a:spcBef>
                          <a:spcPts val="0"/>
                        </a:spcBef>
                        <a:spcAft>
                          <a:spcPts val="0"/>
                        </a:spcAft>
                      </a:pPr>
                      <a:r>
                        <a:rPr lang="en-US" sz="1300">
                          <a:solidFill>
                            <a:schemeClr val="tx1"/>
                          </a:solidFill>
                          <a:effectLst/>
                        </a:rPr>
                        <a:t>Oceania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48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0.0028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125.8</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0.0074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33.9</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73.9</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0.0043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4159517718"/>
                  </a:ext>
                </a:extLst>
              </a:tr>
              <a:tr h="462478">
                <a:tc>
                  <a:txBody>
                    <a:bodyPr/>
                    <a:lstStyle/>
                    <a:p>
                      <a:pPr marL="0" marR="0">
                        <a:lnSpc>
                          <a:spcPct val="107000"/>
                        </a:lnSpc>
                        <a:spcBef>
                          <a:spcPts val="0"/>
                        </a:spcBef>
                        <a:spcAft>
                          <a:spcPts val="0"/>
                        </a:spcAft>
                      </a:pPr>
                      <a:r>
                        <a:rPr lang="en-US" sz="1300">
                          <a:solidFill>
                            <a:schemeClr val="tx1"/>
                          </a:solidFill>
                          <a:effectLst/>
                        </a:rPr>
                        <a:t>NATO countries (except US and Canada)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-34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-122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40</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2</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772066522"/>
                  </a:ext>
                </a:extLst>
              </a:tr>
              <a:tr h="193349">
                <a:tc>
                  <a:txBody>
                    <a:bodyPr/>
                    <a:lstStyle/>
                    <a:p>
                      <a:pPr marL="0" marR="0">
                        <a:lnSpc>
                          <a:spcPct val="107000"/>
                        </a:lnSpc>
                        <a:spcBef>
                          <a:spcPts val="0"/>
                        </a:spcBef>
                        <a:spcAft>
                          <a:spcPts val="0"/>
                        </a:spcAft>
                      </a:pPr>
                      <a:r>
                        <a:rPr lang="en-US" sz="1300">
                          <a:solidFill>
                            <a:schemeClr val="tx1"/>
                          </a:solidFill>
                          <a:effectLst/>
                        </a:rPr>
                        <a:t>Rest of Europe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23.5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45.8</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0.0019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20</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3023890898"/>
                  </a:ext>
                </a:extLst>
              </a:tr>
              <a:tr h="193349">
                <a:tc>
                  <a:txBody>
                    <a:bodyPr/>
                    <a:lstStyle/>
                    <a:p>
                      <a:pPr marL="0" marR="0">
                        <a:lnSpc>
                          <a:spcPct val="107000"/>
                        </a:lnSpc>
                        <a:spcBef>
                          <a:spcPts val="0"/>
                        </a:spcBef>
                        <a:spcAft>
                          <a:spcPts val="0"/>
                        </a:spcAft>
                      </a:pPr>
                      <a:r>
                        <a:rPr lang="en-US" sz="1300" dirty="0">
                          <a:solidFill>
                            <a:schemeClr val="tx1"/>
                          </a:solidFill>
                          <a:effectLst/>
                        </a:rPr>
                        <a:t>Russia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-144.8</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-0.0071</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-366.9</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-0.0181</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 </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68.9</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0.0034</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-2440.1</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-0.1201</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3517902923"/>
                  </a:ext>
                </a:extLst>
              </a:tr>
              <a:tr h="193349">
                <a:tc>
                  <a:txBody>
                    <a:bodyPr/>
                    <a:lstStyle/>
                    <a:p>
                      <a:pPr marL="0" marR="0">
                        <a:lnSpc>
                          <a:spcPct val="107000"/>
                        </a:lnSpc>
                        <a:spcBef>
                          <a:spcPts val="0"/>
                        </a:spcBef>
                        <a:spcAft>
                          <a:spcPts val="0"/>
                        </a:spcAft>
                      </a:pPr>
                      <a:r>
                        <a:rPr lang="en-US" sz="1300">
                          <a:solidFill>
                            <a:schemeClr val="tx1"/>
                          </a:solidFill>
                          <a:effectLst/>
                        </a:rPr>
                        <a:t>RFSU</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-51.1</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-0.0095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-116.4</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-0.0216</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-43.7</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-0.0081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-93.5</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-0.0174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1094490676"/>
                  </a:ext>
                </a:extLst>
              </a:tr>
              <a:tr h="193349">
                <a:tc>
                  <a:txBody>
                    <a:bodyPr/>
                    <a:lstStyle/>
                    <a:p>
                      <a:pPr marL="0" marR="0">
                        <a:lnSpc>
                          <a:spcPct val="107000"/>
                        </a:lnSpc>
                        <a:spcBef>
                          <a:spcPts val="0"/>
                        </a:spcBef>
                        <a:spcAft>
                          <a:spcPts val="0"/>
                        </a:spcAft>
                      </a:pPr>
                      <a:r>
                        <a:rPr lang="en-US" sz="1300">
                          <a:solidFill>
                            <a:schemeClr val="tx1"/>
                          </a:solidFill>
                          <a:effectLst/>
                        </a:rPr>
                        <a:t>Ukraine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-1596.1</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-1.211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-7301.93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-5.54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8.0</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0.0061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5.3</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3961566011"/>
                  </a:ext>
                </a:extLst>
              </a:tr>
              <a:tr h="193349">
                <a:tc>
                  <a:txBody>
                    <a:bodyPr/>
                    <a:lstStyle/>
                    <a:p>
                      <a:pPr marL="0" marR="0">
                        <a:lnSpc>
                          <a:spcPct val="107000"/>
                        </a:lnSpc>
                        <a:spcBef>
                          <a:spcPts val="0"/>
                        </a:spcBef>
                        <a:spcAft>
                          <a:spcPts val="0"/>
                        </a:spcAft>
                      </a:pPr>
                      <a:r>
                        <a:rPr lang="en-US" sz="1300">
                          <a:solidFill>
                            <a:schemeClr val="tx1"/>
                          </a:solidFill>
                          <a:effectLst/>
                        </a:rPr>
                        <a:t>Mid-East</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34.75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0.0013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-73.8</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-0.0027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-156</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-0.0056</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2542390644"/>
                  </a:ext>
                </a:extLst>
              </a:tr>
              <a:tr h="193349">
                <a:tc>
                  <a:txBody>
                    <a:bodyPr/>
                    <a:lstStyle/>
                    <a:p>
                      <a:pPr marL="0" marR="0">
                        <a:lnSpc>
                          <a:spcPct val="107000"/>
                        </a:lnSpc>
                        <a:spcBef>
                          <a:spcPts val="0"/>
                        </a:spcBef>
                        <a:spcAft>
                          <a:spcPts val="0"/>
                        </a:spcAft>
                      </a:pPr>
                      <a:r>
                        <a:rPr lang="en-US" sz="1300">
                          <a:solidFill>
                            <a:schemeClr val="tx1"/>
                          </a:solidFill>
                          <a:effectLst/>
                        </a:rPr>
                        <a:t>Africa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-0.0006</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-18.5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-0.0008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-62.8</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-0.0025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-135.8</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-0.0055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2175388729"/>
                  </a:ext>
                </a:extLst>
              </a:tr>
              <a:tr h="193349">
                <a:tc>
                  <a:txBody>
                    <a:bodyPr/>
                    <a:lstStyle/>
                    <a:p>
                      <a:pPr marL="0" marR="0">
                        <a:lnSpc>
                          <a:spcPct val="107000"/>
                        </a:lnSpc>
                        <a:spcBef>
                          <a:spcPts val="0"/>
                        </a:spcBef>
                        <a:spcAft>
                          <a:spcPts val="0"/>
                        </a:spcAft>
                      </a:pPr>
                      <a:r>
                        <a:rPr lang="en-US" sz="1300" dirty="0">
                          <a:solidFill>
                            <a:schemeClr val="tx1"/>
                          </a:solidFill>
                          <a:effectLst/>
                        </a:rPr>
                        <a:t>Rest of World</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0.002</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0.0011</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0.004</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0.0024</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 </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0.005</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a:solidFill>
                            <a:schemeClr val="tx1"/>
                          </a:solidFill>
                          <a:effectLst/>
                        </a:rPr>
                        <a:t>0.0028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0.010</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tc>
                  <a:txBody>
                    <a:bodyPr/>
                    <a:lstStyle/>
                    <a:p>
                      <a:pPr marL="0" marR="0" algn="r">
                        <a:lnSpc>
                          <a:spcPct val="107000"/>
                        </a:lnSpc>
                        <a:spcBef>
                          <a:spcPts val="0"/>
                        </a:spcBef>
                        <a:spcAft>
                          <a:spcPts val="0"/>
                        </a:spcAft>
                      </a:pPr>
                      <a:r>
                        <a:rPr lang="en-US" sz="1300" dirty="0">
                          <a:solidFill>
                            <a:schemeClr val="tx1"/>
                          </a:solidFill>
                          <a:effectLst/>
                        </a:rPr>
                        <a:t>0.0059</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844598938"/>
                  </a:ext>
                </a:extLst>
              </a:tr>
            </a:tbl>
          </a:graphicData>
        </a:graphic>
      </p:graphicFrame>
      <p:sp>
        <p:nvSpPr>
          <p:cNvPr id="6" name="Title 1">
            <a:extLst>
              <a:ext uri="{FF2B5EF4-FFF2-40B4-BE49-F238E27FC236}">
                <a16:creationId xmlns:a16="http://schemas.microsoft.com/office/drawing/2014/main" id="{0D18F251-0CAA-4DD3-882F-1A6D973C000F}"/>
              </a:ext>
            </a:extLst>
          </p:cNvPr>
          <p:cNvSpPr txBox="1">
            <a:spLocks/>
          </p:cNvSpPr>
          <p:nvPr/>
        </p:nvSpPr>
        <p:spPr bwMode="auto">
          <a:xfrm>
            <a:off x="697745" y="431977"/>
            <a:ext cx="4469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980021"/>
                </a:solidFill>
                <a:latin typeface="+mj-lt"/>
                <a:ea typeface="MS PGothic" panose="020B0600070205080204" pitchFamily="34" charset="-128"/>
                <a:cs typeface="Century Gothic"/>
              </a:defRPr>
            </a:lvl1pPr>
            <a:lvl2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2pPr>
            <a:lvl3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3pPr>
            <a:lvl4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4pPr>
            <a:lvl5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5pPr>
            <a:lvl6pPr marL="457200" algn="l" rtl="0" fontAlgn="base">
              <a:spcBef>
                <a:spcPct val="0"/>
              </a:spcBef>
              <a:spcAft>
                <a:spcPct val="0"/>
              </a:spcAft>
              <a:defRPr sz="3600" b="1">
                <a:solidFill>
                  <a:srgbClr val="980021"/>
                </a:solidFill>
                <a:latin typeface="Arial" charset="0"/>
              </a:defRPr>
            </a:lvl6pPr>
            <a:lvl7pPr marL="914400" algn="l" rtl="0" fontAlgn="base">
              <a:spcBef>
                <a:spcPct val="0"/>
              </a:spcBef>
              <a:spcAft>
                <a:spcPct val="0"/>
              </a:spcAft>
              <a:defRPr sz="3600" b="1">
                <a:solidFill>
                  <a:srgbClr val="980021"/>
                </a:solidFill>
                <a:latin typeface="Arial" charset="0"/>
              </a:defRPr>
            </a:lvl7pPr>
            <a:lvl8pPr marL="1371600" algn="l" rtl="0" fontAlgn="base">
              <a:spcBef>
                <a:spcPct val="0"/>
              </a:spcBef>
              <a:spcAft>
                <a:spcPct val="0"/>
              </a:spcAft>
              <a:defRPr sz="3600" b="1">
                <a:solidFill>
                  <a:srgbClr val="980021"/>
                </a:solidFill>
                <a:latin typeface="Arial" charset="0"/>
              </a:defRPr>
            </a:lvl8pPr>
            <a:lvl9pPr marL="1828800" algn="l" rtl="0" fontAlgn="base">
              <a:spcBef>
                <a:spcPct val="0"/>
              </a:spcBef>
              <a:spcAft>
                <a:spcPct val="0"/>
              </a:spcAft>
              <a:defRPr sz="3600" b="1">
                <a:solidFill>
                  <a:srgbClr val="980021"/>
                </a:solidFill>
                <a:latin typeface="Arial" charset="0"/>
              </a:defRPr>
            </a:lvl9pPr>
          </a:lstStyle>
          <a:p>
            <a:endParaRPr lang="en-US" sz="3200" kern="0" dirty="0"/>
          </a:p>
        </p:txBody>
      </p:sp>
    </p:spTree>
    <p:extLst>
      <p:ext uri="{BB962C8B-B14F-4D97-AF65-F5344CB8AC3E}">
        <p14:creationId xmlns:p14="http://schemas.microsoft.com/office/powerpoint/2010/main" val="117918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F622-F4E1-4EBD-8D9D-85E2B5B5FA0B}"/>
              </a:ext>
            </a:extLst>
          </p:cNvPr>
          <p:cNvSpPr>
            <a:spLocks noGrp="1"/>
          </p:cNvSpPr>
          <p:nvPr>
            <p:ph type="title"/>
          </p:nvPr>
        </p:nvSpPr>
        <p:spPr>
          <a:xfrm>
            <a:off x="922380" y="1095547"/>
            <a:ext cx="7747172" cy="1143000"/>
          </a:xfrm>
        </p:spPr>
        <p:txBody>
          <a:bodyPr/>
          <a:lstStyle/>
          <a:p>
            <a:pPr algn="ctr"/>
            <a:r>
              <a:rPr lang="en-US" sz="1800" b="0" dirty="0"/>
              <a:t>Impacts on Economic Welfare due to Grain and Metal Export Reductions from the Ukraine-Russia War (in millions of 2014 U.S. dollars)</a:t>
            </a:r>
          </a:p>
        </p:txBody>
      </p:sp>
      <p:sp>
        <p:nvSpPr>
          <p:cNvPr id="6" name="Title 1">
            <a:extLst>
              <a:ext uri="{FF2B5EF4-FFF2-40B4-BE49-F238E27FC236}">
                <a16:creationId xmlns:a16="http://schemas.microsoft.com/office/drawing/2014/main" id="{0D18F251-0CAA-4DD3-882F-1A6D973C000F}"/>
              </a:ext>
            </a:extLst>
          </p:cNvPr>
          <p:cNvSpPr txBox="1">
            <a:spLocks/>
          </p:cNvSpPr>
          <p:nvPr/>
        </p:nvSpPr>
        <p:spPr bwMode="auto">
          <a:xfrm>
            <a:off x="704051" y="463508"/>
            <a:ext cx="4469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980021"/>
                </a:solidFill>
                <a:latin typeface="+mj-lt"/>
                <a:ea typeface="MS PGothic" panose="020B0600070205080204" pitchFamily="34" charset="-128"/>
                <a:cs typeface="Century Gothic"/>
              </a:defRPr>
            </a:lvl1pPr>
            <a:lvl2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2pPr>
            <a:lvl3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3pPr>
            <a:lvl4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4pPr>
            <a:lvl5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5pPr>
            <a:lvl6pPr marL="457200" algn="l" rtl="0" fontAlgn="base">
              <a:spcBef>
                <a:spcPct val="0"/>
              </a:spcBef>
              <a:spcAft>
                <a:spcPct val="0"/>
              </a:spcAft>
              <a:defRPr sz="3600" b="1">
                <a:solidFill>
                  <a:srgbClr val="980021"/>
                </a:solidFill>
                <a:latin typeface="Arial" charset="0"/>
              </a:defRPr>
            </a:lvl6pPr>
            <a:lvl7pPr marL="914400" algn="l" rtl="0" fontAlgn="base">
              <a:spcBef>
                <a:spcPct val="0"/>
              </a:spcBef>
              <a:spcAft>
                <a:spcPct val="0"/>
              </a:spcAft>
              <a:defRPr sz="3600" b="1">
                <a:solidFill>
                  <a:srgbClr val="980021"/>
                </a:solidFill>
                <a:latin typeface="Arial" charset="0"/>
              </a:defRPr>
            </a:lvl7pPr>
            <a:lvl8pPr marL="1371600" algn="l" rtl="0" fontAlgn="base">
              <a:spcBef>
                <a:spcPct val="0"/>
              </a:spcBef>
              <a:spcAft>
                <a:spcPct val="0"/>
              </a:spcAft>
              <a:defRPr sz="3600" b="1">
                <a:solidFill>
                  <a:srgbClr val="980021"/>
                </a:solidFill>
                <a:latin typeface="Arial" charset="0"/>
              </a:defRPr>
            </a:lvl8pPr>
            <a:lvl9pPr marL="1828800" algn="l" rtl="0" fontAlgn="base">
              <a:spcBef>
                <a:spcPct val="0"/>
              </a:spcBef>
              <a:spcAft>
                <a:spcPct val="0"/>
              </a:spcAft>
              <a:defRPr sz="3600" b="1">
                <a:solidFill>
                  <a:srgbClr val="98002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980021"/>
                </a:solidFill>
                <a:effectLst/>
                <a:uLnTx/>
                <a:uFillTx/>
                <a:latin typeface="Arial"/>
                <a:ea typeface="MS PGothic" panose="020B0600070205080204" pitchFamily="34" charset="-128"/>
              </a:rPr>
              <a:t>CGE Results</a:t>
            </a:r>
          </a:p>
        </p:txBody>
      </p:sp>
      <p:graphicFrame>
        <p:nvGraphicFramePr>
          <p:cNvPr id="3" name="Table 2">
            <a:extLst>
              <a:ext uri="{FF2B5EF4-FFF2-40B4-BE49-F238E27FC236}">
                <a16:creationId xmlns:a16="http://schemas.microsoft.com/office/drawing/2014/main" id="{06D4C4A2-F9B6-4BCD-9553-8B5ABB01274A}"/>
              </a:ext>
            </a:extLst>
          </p:cNvPr>
          <p:cNvGraphicFramePr>
            <a:graphicFrameLocks noGrp="1"/>
          </p:cNvGraphicFramePr>
          <p:nvPr>
            <p:extLst>
              <p:ext uri="{D42A27DB-BD31-4B8C-83A1-F6EECF244321}">
                <p14:modId xmlns:p14="http://schemas.microsoft.com/office/powerpoint/2010/main" val="782310414"/>
              </p:ext>
            </p:extLst>
          </p:nvPr>
        </p:nvGraphicFramePr>
        <p:xfrm>
          <a:off x="922380" y="2110771"/>
          <a:ext cx="7801124" cy="4507625"/>
        </p:xfrm>
        <a:graphic>
          <a:graphicData uri="http://schemas.openxmlformats.org/drawingml/2006/table">
            <a:tbl>
              <a:tblPr firstRow="1" firstCol="1" bandRow="1">
                <a:tableStyleId>{5C22544A-7EE6-4342-B048-85BDC9FD1C3A}</a:tableStyleId>
              </a:tblPr>
              <a:tblGrid>
                <a:gridCol w="2308496">
                  <a:extLst>
                    <a:ext uri="{9D8B030D-6E8A-4147-A177-3AD203B41FA5}">
                      <a16:colId xmlns:a16="http://schemas.microsoft.com/office/drawing/2014/main" val="3054265280"/>
                    </a:ext>
                  </a:extLst>
                </a:gridCol>
                <a:gridCol w="1153364">
                  <a:extLst>
                    <a:ext uri="{9D8B030D-6E8A-4147-A177-3AD203B41FA5}">
                      <a16:colId xmlns:a16="http://schemas.microsoft.com/office/drawing/2014/main" val="2708479278"/>
                    </a:ext>
                  </a:extLst>
                </a:gridCol>
                <a:gridCol w="1512463">
                  <a:extLst>
                    <a:ext uri="{9D8B030D-6E8A-4147-A177-3AD203B41FA5}">
                      <a16:colId xmlns:a16="http://schemas.microsoft.com/office/drawing/2014/main" val="2855266984"/>
                    </a:ext>
                  </a:extLst>
                </a:gridCol>
                <a:gridCol w="199892">
                  <a:extLst>
                    <a:ext uri="{9D8B030D-6E8A-4147-A177-3AD203B41FA5}">
                      <a16:colId xmlns:a16="http://schemas.microsoft.com/office/drawing/2014/main" val="1943045987"/>
                    </a:ext>
                  </a:extLst>
                </a:gridCol>
                <a:gridCol w="1194050">
                  <a:extLst>
                    <a:ext uri="{9D8B030D-6E8A-4147-A177-3AD203B41FA5}">
                      <a16:colId xmlns:a16="http://schemas.microsoft.com/office/drawing/2014/main" val="2463912383"/>
                    </a:ext>
                  </a:extLst>
                </a:gridCol>
                <a:gridCol w="1432859">
                  <a:extLst>
                    <a:ext uri="{9D8B030D-6E8A-4147-A177-3AD203B41FA5}">
                      <a16:colId xmlns:a16="http://schemas.microsoft.com/office/drawing/2014/main" val="831765939"/>
                    </a:ext>
                  </a:extLst>
                </a:gridCol>
              </a:tblGrid>
              <a:tr h="215493">
                <a:tc>
                  <a:txBody>
                    <a:bodyPr/>
                    <a:lstStyle/>
                    <a:p>
                      <a:pPr marL="0" marR="0">
                        <a:lnSpc>
                          <a:spcPct val="107000"/>
                        </a:lnSpc>
                        <a:spcBef>
                          <a:spcPts val="0"/>
                        </a:spcBef>
                        <a:spcAft>
                          <a:spcPts val="0"/>
                        </a:spcAft>
                      </a:pPr>
                      <a:r>
                        <a:rPr lang="en-US" sz="1300">
                          <a:solidFill>
                            <a:schemeClr val="tx1"/>
                          </a:solidFill>
                          <a:effectLst/>
                        </a:rPr>
                        <a:t>Scenario</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gridSpan="2">
                  <a:txBody>
                    <a:bodyPr/>
                    <a:lstStyle/>
                    <a:p>
                      <a:pPr marL="0" marR="0" algn="r">
                        <a:lnSpc>
                          <a:spcPct val="107000"/>
                        </a:lnSpc>
                        <a:spcBef>
                          <a:spcPts val="0"/>
                        </a:spcBef>
                        <a:spcAft>
                          <a:spcPts val="0"/>
                        </a:spcAft>
                      </a:pPr>
                      <a:r>
                        <a:rPr lang="en-US" sz="1300">
                          <a:solidFill>
                            <a:schemeClr val="tx1"/>
                          </a:solidFill>
                          <a:effectLst/>
                        </a:rPr>
                        <a:t>Ukraine Export Reduction Shock</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hMerge="1">
                  <a:txBody>
                    <a:bodyPr/>
                    <a:lstStyle/>
                    <a:p>
                      <a:endParaRPr lang="en-US"/>
                    </a:p>
                  </a:txBody>
                  <a:tcPr/>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gridSpan="2">
                  <a:txBody>
                    <a:bodyPr/>
                    <a:lstStyle/>
                    <a:p>
                      <a:pPr marL="0" marR="0" algn="r">
                        <a:lnSpc>
                          <a:spcPct val="107000"/>
                        </a:lnSpc>
                        <a:spcBef>
                          <a:spcPts val="0"/>
                        </a:spcBef>
                        <a:spcAft>
                          <a:spcPts val="0"/>
                        </a:spcAft>
                      </a:pPr>
                      <a:r>
                        <a:rPr lang="en-US" sz="1300">
                          <a:solidFill>
                            <a:schemeClr val="tx1"/>
                          </a:solidFill>
                          <a:effectLst/>
                        </a:rPr>
                        <a:t>Russia Export Reduction Shock</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hMerge="1">
                  <a:txBody>
                    <a:bodyPr/>
                    <a:lstStyle/>
                    <a:p>
                      <a:endParaRPr lang="en-US"/>
                    </a:p>
                  </a:txBody>
                  <a:tcPr/>
                </a:tc>
                <a:extLst>
                  <a:ext uri="{0D108BD9-81ED-4DB2-BD59-A6C34878D82A}">
                    <a16:rowId xmlns:a16="http://schemas.microsoft.com/office/drawing/2014/main" val="848946667"/>
                  </a:ext>
                </a:extLst>
              </a:tr>
              <a:tr h="215493">
                <a:tc>
                  <a:txBody>
                    <a:bodyPr/>
                    <a:lstStyle/>
                    <a:p>
                      <a:pPr marL="0" marR="0">
                        <a:lnSpc>
                          <a:spcPct val="107000"/>
                        </a:lnSpc>
                        <a:spcBef>
                          <a:spcPts val="0"/>
                        </a:spcBef>
                        <a:spcAft>
                          <a:spcPts val="0"/>
                        </a:spcAft>
                      </a:pPr>
                      <a:r>
                        <a:rPr lang="en-US" sz="1300">
                          <a:solidFill>
                            <a:schemeClr val="tx1"/>
                          </a:solidFill>
                          <a:effectLst/>
                        </a:rPr>
                        <a:t>Case</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Lower-Bound</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Upper-Bound</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Lower-Bound</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Upper-Bound</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233994501"/>
                  </a:ext>
                </a:extLst>
              </a:tr>
              <a:tr h="215493">
                <a:tc>
                  <a:txBody>
                    <a:bodyPr/>
                    <a:lstStyle/>
                    <a:p>
                      <a:pPr marL="0" marR="0">
                        <a:lnSpc>
                          <a:spcPct val="107000"/>
                        </a:lnSpc>
                        <a:spcBef>
                          <a:spcPts val="0"/>
                        </a:spcBef>
                        <a:spcAft>
                          <a:spcPts val="0"/>
                        </a:spcAft>
                      </a:pPr>
                      <a:r>
                        <a:rPr lang="en-US" sz="1300" dirty="0">
                          <a:solidFill>
                            <a:schemeClr val="tx1"/>
                          </a:solidFill>
                          <a:effectLst/>
                        </a:rPr>
                        <a:t>USA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307.41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712.63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-164.04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-336.03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2710603943"/>
                  </a:ext>
                </a:extLst>
              </a:tr>
              <a:tr h="215493">
                <a:tc>
                  <a:txBody>
                    <a:bodyPr/>
                    <a:lstStyle/>
                    <a:p>
                      <a:pPr marL="0" marR="0">
                        <a:lnSpc>
                          <a:spcPct val="107000"/>
                        </a:lnSpc>
                        <a:spcBef>
                          <a:spcPts val="0"/>
                        </a:spcBef>
                        <a:spcAft>
                          <a:spcPts val="0"/>
                        </a:spcAft>
                      </a:pPr>
                      <a:r>
                        <a:rPr lang="en-US" sz="1300" dirty="0">
                          <a:solidFill>
                            <a:schemeClr val="tx1"/>
                          </a:solidFill>
                          <a:effectLst/>
                        </a:rPr>
                        <a:t>Rest of North America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31.41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75.58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46.66</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90.66</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560265741"/>
                  </a:ext>
                </a:extLst>
              </a:tr>
              <a:tr h="215493">
                <a:tc>
                  <a:txBody>
                    <a:bodyPr/>
                    <a:lstStyle/>
                    <a:p>
                      <a:pPr marL="0" marR="0">
                        <a:lnSpc>
                          <a:spcPct val="107000"/>
                        </a:lnSpc>
                        <a:spcBef>
                          <a:spcPts val="0"/>
                        </a:spcBef>
                        <a:spcAft>
                          <a:spcPts val="0"/>
                        </a:spcAft>
                      </a:pPr>
                      <a:r>
                        <a:rPr lang="en-US" sz="1300" dirty="0">
                          <a:solidFill>
                            <a:schemeClr val="tx1"/>
                          </a:solidFill>
                          <a:effectLst/>
                        </a:rPr>
                        <a:t>China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-1136.17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-3266.39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-338.69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-790.15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746122383"/>
                  </a:ext>
                </a:extLst>
              </a:tr>
              <a:tr h="215493">
                <a:tc>
                  <a:txBody>
                    <a:bodyPr/>
                    <a:lstStyle/>
                    <a:p>
                      <a:pPr marL="0" marR="0">
                        <a:lnSpc>
                          <a:spcPct val="107000"/>
                        </a:lnSpc>
                        <a:spcBef>
                          <a:spcPts val="0"/>
                        </a:spcBef>
                        <a:spcAft>
                          <a:spcPts val="0"/>
                        </a:spcAft>
                      </a:pPr>
                      <a:r>
                        <a:rPr lang="en-US" sz="1300" dirty="0">
                          <a:solidFill>
                            <a:schemeClr val="tx1"/>
                          </a:solidFill>
                          <a:effectLst/>
                        </a:rPr>
                        <a:t>Japan</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60.03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12.64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685.53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1394.01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2152324828"/>
                  </a:ext>
                </a:extLst>
              </a:tr>
              <a:tr h="215493">
                <a:tc>
                  <a:txBody>
                    <a:bodyPr/>
                    <a:lstStyle/>
                    <a:p>
                      <a:pPr marL="0" marR="0">
                        <a:lnSpc>
                          <a:spcPct val="107000"/>
                        </a:lnSpc>
                        <a:spcBef>
                          <a:spcPts val="0"/>
                        </a:spcBef>
                        <a:spcAft>
                          <a:spcPts val="0"/>
                        </a:spcAft>
                      </a:pPr>
                      <a:r>
                        <a:rPr lang="en-US" sz="1300" dirty="0">
                          <a:solidFill>
                            <a:schemeClr val="tx1"/>
                          </a:solidFill>
                          <a:effectLst/>
                        </a:rPr>
                        <a:t>India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214.71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427.27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140.83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250.22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876610054"/>
                  </a:ext>
                </a:extLst>
              </a:tr>
              <a:tr h="215493">
                <a:tc>
                  <a:txBody>
                    <a:bodyPr/>
                    <a:lstStyle/>
                    <a:p>
                      <a:pPr marL="0" marR="0">
                        <a:lnSpc>
                          <a:spcPct val="107000"/>
                        </a:lnSpc>
                        <a:spcBef>
                          <a:spcPts val="0"/>
                        </a:spcBef>
                        <a:spcAft>
                          <a:spcPts val="0"/>
                        </a:spcAft>
                      </a:pPr>
                      <a:r>
                        <a:rPr lang="en-US" sz="1300" dirty="0">
                          <a:solidFill>
                            <a:schemeClr val="tx1"/>
                          </a:solidFill>
                          <a:effectLst/>
                        </a:rPr>
                        <a:t>Rest of Asia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-490.52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-1129.37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-383.24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-846.23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494553728"/>
                  </a:ext>
                </a:extLst>
              </a:tr>
              <a:tr h="215493">
                <a:tc>
                  <a:txBody>
                    <a:bodyPr/>
                    <a:lstStyle/>
                    <a:p>
                      <a:pPr marL="0" marR="0">
                        <a:lnSpc>
                          <a:spcPct val="107000"/>
                        </a:lnSpc>
                        <a:spcBef>
                          <a:spcPts val="0"/>
                        </a:spcBef>
                        <a:spcAft>
                          <a:spcPts val="0"/>
                        </a:spcAft>
                      </a:pPr>
                      <a:r>
                        <a:rPr lang="en-US" sz="1300" dirty="0">
                          <a:solidFill>
                            <a:schemeClr val="tx1"/>
                          </a:solidFill>
                          <a:effectLst/>
                        </a:rPr>
                        <a:t>Canada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91.82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236.22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-71.88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-117.75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579874415"/>
                  </a:ext>
                </a:extLst>
              </a:tr>
              <a:tr h="215493">
                <a:tc>
                  <a:txBody>
                    <a:bodyPr/>
                    <a:lstStyle/>
                    <a:p>
                      <a:pPr marL="0" marR="0">
                        <a:lnSpc>
                          <a:spcPct val="107000"/>
                        </a:lnSpc>
                        <a:spcBef>
                          <a:spcPts val="0"/>
                        </a:spcBef>
                        <a:spcAft>
                          <a:spcPts val="0"/>
                        </a:spcAft>
                      </a:pPr>
                      <a:r>
                        <a:rPr lang="en-US" sz="1300">
                          <a:solidFill>
                            <a:schemeClr val="tx1"/>
                          </a:solidFill>
                          <a:effectLst/>
                        </a:rPr>
                        <a:t>Latin America</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360.45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890.13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304.94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705.48</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563869826"/>
                  </a:ext>
                </a:extLst>
              </a:tr>
              <a:tr h="215493">
                <a:tc>
                  <a:txBody>
                    <a:bodyPr/>
                    <a:lstStyle/>
                    <a:p>
                      <a:pPr marL="0" marR="0">
                        <a:lnSpc>
                          <a:spcPct val="107000"/>
                        </a:lnSpc>
                        <a:spcBef>
                          <a:spcPts val="0"/>
                        </a:spcBef>
                        <a:spcAft>
                          <a:spcPts val="0"/>
                        </a:spcAft>
                      </a:pPr>
                      <a:r>
                        <a:rPr lang="en-US" sz="1300" dirty="0">
                          <a:solidFill>
                            <a:schemeClr val="tx1"/>
                          </a:solidFill>
                          <a:effectLst/>
                        </a:rPr>
                        <a:t>Oceania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276.19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739.55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148.93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342.31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2911444235"/>
                  </a:ext>
                </a:extLst>
              </a:tr>
              <a:tr h="340706">
                <a:tc>
                  <a:txBody>
                    <a:bodyPr/>
                    <a:lstStyle/>
                    <a:p>
                      <a:pPr marL="0" marR="0">
                        <a:lnSpc>
                          <a:spcPct val="107000"/>
                        </a:lnSpc>
                        <a:spcBef>
                          <a:spcPts val="0"/>
                        </a:spcBef>
                        <a:spcAft>
                          <a:spcPts val="0"/>
                        </a:spcAft>
                      </a:pPr>
                      <a:r>
                        <a:rPr lang="en-US" sz="1300" dirty="0">
                          <a:solidFill>
                            <a:schemeClr val="tx1"/>
                          </a:solidFill>
                          <a:effectLst/>
                        </a:rPr>
                        <a:t>NATO countries  (except US and Canada)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-424.95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-1151.15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-470.42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-1290.89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1098650560"/>
                  </a:ext>
                </a:extLst>
              </a:tr>
              <a:tr h="215493">
                <a:tc>
                  <a:txBody>
                    <a:bodyPr/>
                    <a:lstStyle/>
                    <a:p>
                      <a:pPr marL="0" marR="0">
                        <a:lnSpc>
                          <a:spcPct val="107000"/>
                        </a:lnSpc>
                        <a:spcBef>
                          <a:spcPts val="0"/>
                        </a:spcBef>
                        <a:spcAft>
                          <a:spcPts val="0"/>
                        </a:spcAft>
                      </a:pPr>
                      <a:r>
                        <a:rPr lang="en-US" sz="1300" dirty="0">
                          <a:solidFill>
                            <a:schemeClr val="tx1"/>
                          </a:solidFill>
                          <a:effectLst/>
                        </a:rPr>
                        <a:t>Rest of Europe</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55.80</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99.49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-64.99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-137.27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866237250"/>
                  </a:ext>
                </a:extLst>
              </a:tr>
              <a:tr h="215493">
                <a:tc>
                  <a:txBody>
                    <a:bodyPr/>
                    <a:lstStyle/>
                    <a:p>
                      <a:pPr marL="0" marR="0">
                        <a:lnSpc>
                          <a:spcPct val="107000"/>
                        </a:lnSpc>
                        <a:spcBef>
                          <a:spcPts val="0"/>
                        </a:spcBef>
                        <a:spcAft>
                          <a:spcPts val="0"/>
                        </a:spcAft>
                      </a:pPr>
                      <a:r>
                        <a:rPr lang="en-US" sz="1300" dirty="0">
                          <a:solidFill>
                            <a:schemeClr val="tx1"/>
                          </a:solidFill>
                          <a:effectLst/>
                        </a:rPr>
                        <a:t>Russia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dirty="0">
                          <a:solidFill>
                            <a:schemeClr val="tx1"/>
                          </a:solidFill>
                          <a:effectLst/>
                        </a:rPr>
                        <a:t>53.29</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dirty="0">
                          <a:solidFill>
                            <a:schemeClr val="tx1"/>
                          </a:solidFill>
                          <a:effectLst/>
                        </a:rPr>
                        <a:t>280.95</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dirty="0">
                          <a:solidFill>
                            <a:schemeClr val="tx1"/>
                          </a:solidFill>
                          <a:effectLst/>
                        </a:rPr>
                        <a:t> </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dirty="0">
                          <a:solidFill>
                            <a:schemeClr val="tx1"/>
                          </a:solidFill>
                          <a:effectLst/>
                        </a:rPr>
                        <a:t>2483.84</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dirty="0">
                          <a:solidFill>
                            <a:schemeClr val="tx1"/>
                          </a:solidFill>
                          <a:effectLst/>
                        </a:rPr>
                        <a:t>2781.13</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2910295723"/>
                  </a:ext>
                </a:extLst>
              </a:tr>
              <a:tr h="215493">
                <a:tc>
                  <a:txBody>
                    <a:bodyPr/>
                    <a:lstStyle/>
                    <a:p>
                      <a:pPr marL="0" marR="0">
                        <a:lnSpc>
                          <a:spcPct val="107000"/>
                        </a:lnSpc>
                        <a:spcBef>
                          <a:spcPts val="0"/>
                        </a:spcBef>
                        <a:spcAft>
                          <a:spcPts val="0"/>
                        </a:spcAft>
                      </a:pPr>
                      <a:r>
                        <a:rPr lang="en-US" sz="1300" dirty="0">
                          <a:solidFill>
                            <a:schemeClr val="tx1"/>
                          </a:solidFill>
                          <a:effectLst/>
                        </a:rPr>
                        <a:t>Rest of Former Soviet Union</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53.52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133.61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-225.77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-437.06</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2193497309"/>
                  </a:ext>
                </a:extLst>
              </a:tr>
              <a:tr h="215493">
                <a:tc>
                  <a:txBody>
                    <a:bodyPr/>
                    <a:lstStyle/>
                    <a:p>
                      <a:pPr marL="0" marR="0">
                        <a:lnSpc>
                          <a:spcPct val="107000"/>
                        </a:lnSpc>
                        <a:spcBef>
                          <a:spcPts val="0"/>
                        </a:spcBef>
                        <a:spcAft>
                          <a:spcPts val="0"/>
                        </a:spcAft>
                      </a:pPr>
                      <a:r>
                        <a:rPr lang="en-US" sz="1300" dirty="0">
                          <a:solidFill>
                            <a:schemeClr val="tx1"/>
                          </a:solidFill>
                          <a:effectLst/>
                        </a:rPr>
                        <a:t>Ukraine</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-741.04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-4110.67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dirty="0">
                          <a:solidFill>
                            <a:schemeClr val="tx1"/>
                          </a:solidFill>
                          <a:effectLst/>
                        </a:rPr>
                        <a:t>163.33</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299.29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90908767"/>
                  </a:ext>
                </a:extLst>
              </a:tr>
              <a:tr h="215493">
                <a:tc>
                  <a:txBody>
                    <a:bodyPr/>
                    <a:lstStyle/>
                    <a:p>
                      <a:pPr marL="0" marR="0">
                        <a:lnSpc>
                          <a:spcPct val="107000"/>
                        </a:lnSpc>
                        <a:spcBef>
                          <a:spcPts val="0"/>
                        </a:spcBef>
                        <a:spcAft>
                          <a:spcPts val="0"/>
                        </a:spcAft>
                      </a:pPr>
                      <a:r>
                        <a:rPr lang="en-US" sz="1300" dirty="0">
                          <a:solidFill>
                            <a:schemeClr val="tx1"/>
                          </a:solidFill>
                          <a:effectLst/>
                        </a:rPr>
                        <a:t>Mid-East</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-453.03</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-903.01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-1520.35</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-3115.49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2991854286"/>
                  </a:ext>
                </a:extLst>
              </a:tr>
              <a:tr h="215493">
                <a:tc>
                  <a:txBody>
                    <a:bodyPr/>
                    <a:lstStyle/>
                    <a:p>
                      <a:pPr marL="0" marR="0">
                        <a:lnSpc>
                          <a:spcPct val="107000"/>
                        </a:lnSpc>
                        <a:spcBef>
                          <a:spcPts val="0"/>
                        </a:spcBef>
                        <a:spcAft>
                          <a:spcPts val="0"/>
                        </a:spcAft>
                      </a:pPr>
                      <a:r>
                        <a:rPr lang="en-US" sz="1300" dirty="0">
                          <a:solidFill>
                            <a:schemeClr val="tx1"/>
                          </a:solidFill>
                          <a:effectLst/>
                        </a:rPr>
                        <a:t>Africa</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-289.21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-536.44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-825.67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-1712.44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833845270"/>
                  </a:ext>
                </a:extLst>
              </a:tr>
              <a:tr h="215493">
                <a:tc>
                  <a:txBody>
                    <a:bodyPr/>
                    <a:lstStyle/>
                    <a:p>
                      <a:pPr marL="0" marR="0">
                        <a:lnSpc>
                          <a:spcPct val="107000"/>
                        </a:lnSpc>
                        <a:spcBef>
                          <a:spcPts val="0"/>
                        </a:spcBef>
                        <a:spcAft>
                          <a:spcPts val="0"/>
                        </a:spcAft>
                      </a:pPr>
                      <a:r>
                        <a:rPr lang="en-US" sz="1300" dirty="0">
                          <a:solidFill>
                            <a:schemeClr val="tx1"/>
                          </a:solidFill>
                          <a:effectLst/>
                        </a:rPr>
                        <a:t>Rest of World</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0.00</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0.01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0.01</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0.02</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560270835"/>
                  </a:ext>
                </a:extLst>
              </a:tr>
              <a:tr h="215493">
                <a:tc>
                  <a:txBody>
                    <a:bodyPr/>
                    <a:lstStyle/>
                    <a:p>
                      <a:pPr marL="0" marR="0">
                        <a:lnSpc>
                          <a:spcPct val="107000"/>
                        </a:lnSpc>
                        <a:spcBef>
                          <a:spcPts val="0"/>
                        </a:spcBef>
                        <a:spcAft>
                          <a:spcPts val="0"/>
                        </a:spcAft>
                      </a:pPr>
                      <a:r>
                        <a:rPr lang="en-US" sz="1300" dirty="0">
                          <a:solidFill>
                            <a:schemeClr val="tx1"/>
                          </a:solidFill>
                          <a:effectLst/>
                        </a:rPr>
                        <a:t>Total EV</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-2030.27</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-7488.94</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nSpc>
                          <a:spcPct val="107000"/>
                        </a:lnSpc>
                        <a:spcBef>
                          <a:spcPts val="0"/>
                        </a:spcBef>
                        <a:spcAft>
                          <a:spcPts val="0"/>
                        </a:spcAft>
                      </a:pPr>
                      <a:r>
                        <a:rPr lang="en-US" sz="1300">
                          <a:solidFill>
                            <a:schemeClr val="tx1"/>
                          </a:solidFill>
                          <a:effectLst/>
                        </a:rPr>
                        <a:t> </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a:solidFill>
                            <a:schemeClr val="tx1"/>
                          </a:solidFill>
                          <a:effectLst/>
                        </a:rPr>
                        <a:t>-90.99</a:t>
                      </a:r>
                      <a:endParaRPr lang="en-US" sz="13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tc>
                  <a:txBody>
                    <a:bodyPr/>
                    <a:lstStyle/>
                    <a:p>
                      <a:pPr marL="0" marR="0" algn="r">
                        <a:lnSpc>
                          <a:spcPct val="107000"/>
                        </a:lnSpc>
                        <a:spcBef>
                          <a:spcPts val="0"/>
                        </a:spcBef>
                        <a:spcAft>
                          <a:spcPts val="0"/>
                        </a:spcAft>
                      </a:pPr>
                      <a:r>
                        <a:rPr lang="en-US" sz="1300" dirty="0">
                          <a:solidFill>
                            <a:schemeClr val="tx1"/>
                          </a:solidFill>
                          <a:effectLst/>
                        </a:rPr>
                        <a:t>-2920.18</a:t>
                      </a:r>
                      <a:endParaRPr lang="en-US" sz="13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18415" marR="18415" marT="0" marB="0" anchor="b"/>
                </a:tc>
                <a:extLst>
                  <a:ext uri="{0D108BD9-81ED-4DB2-BD59-A6C34878D82A}">
                    <a16:rowId xmlns:a16="http://schemas.microsoft.com/office/drawing/2014/main" val="3659386901"/>
                  </a:ext>
                </a:extLst>
              </a:tr>
            </a:tbl>
          </a:graphicData>
        </a:graphic>
      </p:graphicFrame>
    </p:spTree>
    <p:extLst>
      <p:ext uri="{BB962C8B-B14F-4D97-AF65-F5344CB8AC3E}">
        <p14:creationId xmlns:p14="http://schemas.microsoft.com/office/powerpoint/2010/main" val="301388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F622-F4E1-4EBD-8D9D-85E2B5B5FA0B}"/>
              </a:ext>
            </a:extLst>
          </p:cNvPr>
          <p:cNvSpPr>
            <a:spLocks noGrp="1"/>
          </p:cNvSpPr>
          <p:nvPr>
            <p:ph type="title"/>
          </p:nvPr>
        </p:nvSpPr>
        <p:spPr>
          <a:xfrm>
            <a:off x="911703" y="910459"/>
            <a:ext cx="7747171" cy="1143000"/>
          </a:xfrm>
        </p:spPr>
        <p:txBody>
          <a:bodyPr/>
          <a:lstStyle/>
          <a:p>
            <a:pPr algn="ctr"/>
            <a:r>
              <a:rPr lang="en-US" sz="1200" b="0" dirty="0"/>
              <a:t>Cascading Impacts on Different Trading Partners due to Grain and Metal Export Reductions from Russia (Upper-</a:t>
            </a:r>
            <a:r>
              <a:rPr lang="en-US" altLang="zh-CN" sz="1200" b="0" dirty="0"/>
              <a:t>Bound</a:t>
            </a:r>
            <a:r>
              <a:rPr lang="zh-CN" altLang="en-US" sz="1200" b="0" dirty="0"/>
              <a:t>）</a:t>
            </a:r>
            <a:endParaRPr lang="en-US" sz="1200" b="0" dirty="0"/>
          </a:p>
        </p:txBody>
      </p:sp>
      <p:sp>
        <p:nvSpPr>
          <p:cNvPr id="6" name="Title 1">
            <a:extLst>
              <a:ext uri="{FF2B5EF4-FFF2-40B4-BE49-F238E27FC236}">
                <a16:creationId xmlns:a16="http://schemas.microsoft.com/office/drawing/2014/main" id="{0D18F251-0CAA-4DD3-882F-1A6D973C000F}"/>
              </a:ext>
            </a:extLst>
          </p:cNvPr>
          <p:cNvSpPr txBox="1">
            <a:spLocks/>
          </p:cNvSpPr>
          <p:nvPr/>
        </p:nvSpPr>
        <p:spPr bwMode="auto">
          <a:xfrm>
            <a:off x="704051" y="463508"/>
            <a:ext cx="4469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980021"/>
                </a:solidFill>
                <a:latin typeface="+mj-lt"/>
                <a:ea typeface="MS PGothic" panose="020B0600070205080204" pitchFamily="34" charset="-128"/>
                <a:cs typeface="Century Gothic"/>
              </a:defRPr>
            </a:lvl1pPr>
            <a:lvl2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2pPr>
            <a:lvl3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3pPr>
            <a:lvl4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4pPr>
            <a:lvl5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5pPr>
            <a:lvl6pPr marL="457200" algn="l" rtl="0" fontAlgn="base">
              <a:spcBef>
                <a:spcPct val="0"/>
              </a:spcBef>
              <a:spcAft>
                <a:spcPct val="0"/>
              </a:spcAft>
              <a:defRPr sz="3600" b="1">
                <a:solidFill>
                  <a:srgbClr val="980021"/>
                </a:solidFill>
                <a:latin typeface="Arial" charset="0"/>
              </a:defRPr>
            </a:lvl6pPr>
            <a:lvl7pPr marL="914400" algn="l" rtl="0" fontAlgn="base">
              <a:spcBef>
                <a:spcPct val="0"/>
              </a:spcBef>
              <a:spcAft>
                <a:spcPct val="0"/>
              </a:spcAft>
              <a:defRPr sz="3600" b="1">
                <a:solidFill>
                  <a:srgbClr val="980021"/>
                </a:solidFill>
                <a:latin typeface="Arial" charset="0"/>
              </a:defRPr>
            </a:lvl7pPr>
            <a:lvl8pPr marL="1371600" algn="l" rtl="0" fontAlgn="base">
              <a:spcBef>
                <a:spcPct val="0"/>
              </a:spcBef>
              <a:spcAft>
                <a:spcPct val="0"/>
              </a:spcAft>
              <a:defRPr sz="3600" b="1">
                <a:solidFill>
                  <a:srgbClr val="980021"/>
                </a:solidFill>
                <a:latin typeface="Arial" charset="0"/>
              </a:defRPr>
            </a:lvl8pPr>
            <a:lvl9pPr marL="1828800" algn="l" rtl="0" fontAlgn="base">
              <a:spcBef>
                <a:spcPct val="0"/>
              </a:spcBef>
              <a:spcAft>
                <a:spcPct val="0"/>
              </a:spcAft>
              <a:defRPr sz="3600" b="1">
                <a:solidFill>
                  <a:srgbClr val="98002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980021"/>
              </a:solidFill>
              <a:effectLst/>
              <a:uLnTx/>
              <a:uFillTx/>
              <a:latin typeface="Arial"/>
              <a:ea typeface="MS PGothic" panose="020B0600070205080204" pitchFamily="34" charset="-128"/>
            </a:endParaRPr>
          </a:p>
        </p:txBody>
      </p:sp>
      <p:graphicFrame>
        <p:nvGraphicFramePr>
          <p:cNvPr id="7" name="Chart 6">
            <a:extLst>
              <a:ext uri="{FF2B5EF4-FFF2-40B4-BE49-F238E27FC236}">
                <a16:creationId xmlns:a16="http://schemas.microsoft.com/office/drawing/2014/main" id="{7142AE31-321B-4234-917A-CCB3A06837C0}"/>
              </a:ext>
            </a:extLst>
          </p:cNvPr>
          <p:cNvGraphicFramePr>
            <a:graphicFrameLocks/>
          </p:cNvGraphicFramePr>
          <p:nvPr>
            <p:extLst>
              <p:ext uri="{D42A27DB-BD31-4B8C-83A1-F6EECF244321}">
                <p14:modId xmlns:p14="http://schemas.microsoft.com/office/powerpoint/2010/main" val="422090519"/>
              </p:ext>
            </p:extLst>
          </p:nvPr>
        </p:nvGraphicFramePr>
        <p:xfrm>
          <a:off x="589249" y="1545809"/>
          <a:ext cx="7965501" cy="2394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F42266C4-CF0B-4C88-8EB6-4B067EF50C7B}"/>
              </a:ext>
            </a:extLst>
          </p:cNvPr>
          <p:cNvGraphicFramePr>
            <a:graphicFrameLocks/>
          </p:cNvGraphicFramePr>
          <p:nvPr>
            <p:extLst>
              <p:ext uri="{D42A27DB-BD31-4B8C-83A1-F6EECF244321}">
                <p14:modId xmlns:p14="http://schemas.microsoft.com/office/powerpoint/2010/main" val="2830775129"/>
              </p:ext>
            </p:extLst>
          </p:nvPr>
        </p:nvGraphicFramePr>
        <p:xfrm>
          <a:off x="704051" y="4114800"/>
          <a:ext cx="816247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F03FC428-81CC-42C2-957C-8D8ABA07113F}"/>
              </a:ext>
            </a:extLst>
          </p:cNvPr>
          <p:cNvSpPr txBox="1">
            <a:spLocks/>
          </p:cNvSpPr>
          <p:nvPr/>
        </p:nvSpPr>
        <p:spPr bwMode="auto">
          <a:xfrm>
            <a:off x="911703" y="3916154"/>
            <a:ext cx="7747172" cy="39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980021"/>
                </a:solidFill>
                <a:latin typeface="+mj-lt"/>
                <a:ea typeface="MS PGothic" panose="020B0600070205080204" pitchFamily="34" charset="-128"/>
                <a:cs typeface="Century Gothic"/>
              </a:defRPr>
            </a:lvl1pPr>
            <a:lvl2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2pPr>
            <a:lvl3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3pPr>
            <a:lvl4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4pPr>
            <a:lvl5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5pPr>
            <a:lvl6pPr marL="457200" algn="l" rtl="0" fontAlgn="base">
              <a:spcBef>
                <a:spcPct val="0"/>
              </a:spcBef>
              <a:spcAft>
                <a:spcPct val="0"/>
              </a:spcAft>
              <a:defRPr sz="3600" b="1">
                <a:solidFill>
                  <a:srgbClr val="980021"/>
                </a:solidFill>
                <a:latin typeface="Arial" charset="0"/>
              </a:defRPr>
            </a:lvl6pPr>
            <a:lvl7pPr marL="914400" algn="l" rtl="0" fontAlgn="base">
              <a:spcBef>
                <a:spcPct val="0"/>
              </a:spcBef>
              <a:spcAft>
                <a:spcPct val="0"/>
              </a:spcAft>
              <a:defRPr sz="3600" b="1">
                <a:solidFill>
                  <a:srgbClr val="980021"/>
                </a:solidFill>
                <a:latin typeface="Arial" charset="0"/>
              </a:defRPr>
            </a:lvl7pPr>
            <a:lvl8pPr marL="1371600" algn="l" rtl="0" fontAlgn="base">
              <a:spcBef>
                <a:spcPct val="0"/>
              </a:spcBef>
              <a:spcAft>
                <a:spcPct val="0"/>
              </a:spcAft>
              <a:defRPr sz="3600" b="1">
                <a:solidFill>
                  <a:srgbClr val="980021"/>
                </a:solidFill>
                <a:latin typeface="Arial" charset="0"/>
              </a:defRPr>
            </a:lvl8pPr>
            <a:lvl9pPr marL="1828800" algn="l" rtl="0" fontAlgn="base">
              <a:spcBef>
                <a:spcPct val="0"/>
              </a:spcBef>
              <a:spcAft>
                <a:spcPct val="0"/>
              </a:spcAft>
              <a:defRPr sz="3600" b="1">
                <a:solidFill>
                  <a:srgbClr val="980021"/>
                </a:solidFill>
                <a:latin typeface="Arial" charset="0"/>
              </a:defRPr>
            </a:lvl9pPr>
          </a:lstStyle>
          <a:p>
            <a:pPr algn="ctr"/>
            <a:r>
              <a:rPr lang="en-US" sz="1200" b="0" kern="0" dirty="0"/>
              <a:t>Cascading Impacts on Different Sectors due to Grain and Metal Export Reductions from Russia (Upper-Bound)</a:t>
            </a:r>
            <a:endParaRPr lang="en-US" sz="1200" b="0" kern="0" dirty="0">
              <a:latin typeface="MS PGothic" panose="020B0600070205080204" pitchFamily="34" charset="-128"/>
            </a:endParaRPr>
          </a:p>
        </p:txBody>
      </p:sp>
    </p:spTree>
    <p:extLst>
      <p:ext uri="{BB962C8B-B14F-4D97-AF65-F5344CB8AC3E}">
        <p14:creationId xmlns:p14="http://schemas.microsoft.com/office/powerpoint/2010/main" val="251326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7740-4C08-4FA9-8562-69662002922D}"/>
              </a:ext>
            </a:extLst>
          </p:cNvPr>
          <p:cNvSpPr>
            <a:spLocks noGrp="1"/>
          </p:cNvSpPr>
          <p:nvPr>
            <p:ph type="title"/>
          </p:nvPr>
        </p:nvSpPr>
        <p:spPr>
          <a:xfrm>
            <a:off x="841829" y="522514"/>
            <a:ext cx="7854699" cy="769257"/>
          </a:xfrm>
        </p:spPr>
        <p:txBody>
          <a:bodyPr/>
          <a:lstStyle/>
          <a:p>
            <a:r>
              <a:rPr lang="en-US" dirty="0"/>
              <a:t>Conclusions</a:t>
            </a:r>
          </a:p>
        </p:txBody>
      </p:sp>
      <p:sp>
        <p:nvSpPr>
          <p:cNvPr id="3" name="Content Placeholder 2">
            <a:extLst>
              <a:ext uri="{FF2B5EF4-FFF2-40B4-BE49-F238E27FC236}">
                <a16:creationId xmlns:a16="http://schemas.microsoft.com/office/drawing/2014/main" id="{1AD842E5-E6A8-438B-A443-8EAF00C6CBE3}"/>
              </a:ext>
            </a:extLst>
          </p:cNvPr>
          <p:cNvSpPr>
            <a:spLocks noGrp="1"/>
          </p:cNvSpPr>
          <p:nvPr>
            <p:ph sz="half" idx="1"/>
          </p:nvPr>
        </p:nvSpPr>
        <p:spPr>
          <a:xfrm>
            <a:off x="752842" y="1291771"/>
            <a:ext cx="8258628" cy="5235047"/>
          </a:xfrm>
        </p:spPr>
        <p:txBody>
          <a:bodyPr/>
          <a:lstStyle/>
          <a:p>
            <a:pPr marL="0" indent="0">
              <a:buNone/>
            </a:pPr>
            <a:r>
              <a:rPr lang="en-US" sz="1800" b="1" dirty="0">
                <a:latin typeface="+mj-lt"/>
                <a:ea typeface="DengXian" panose="02010600030101010101" pitchFamily="2" charset="-122"/>
                <a:cs typeface="Times New Roman" panose="02020603050405020304" pitchFamily="18" charset="0"/>
              </a:rPr>
              <a:t>Key Findings</a:t>
            </a:r>
          </a:p>
          <a:p>
            <a:r>
              <a:rPr lang="en-US" sz="1600" dirty="0">
                <a:latin typeface="+mj-lt"/>
                <a:ea typeface="DengXian" panose="02010600030101010101" pitchFamily="2" charset="-122"/>
                <a:cs typeface="Times New Roman" panose="02020603050405020304" pitchFamily="18" charset="0"/>
              </a:rPr>
              <a:t>The Ukrainian economy is estimated to experience the most negative impacts, with a real GDP (GDP Quantity) reduction of 1.2% – 5.54% (from Scenario of Ukrainian export shocks)</a:t>
            </a:r>
          </a:p>
          <a:p>
            <a:r>
              <a:rPr lang="en-US" sz="1600" dirty="0">
                <a:effectLst/>
                <a:latin typeface="+mj-lt"/>
                <a:ea typeface="DengXian" panose="02010600030101010101" pitchFamily="2" charset="-122"/>
                <a:cs typeface="Times New Roman" panose="02020603050405020304" pitchFamily="18" charset="0"/>
              </a:rPr>
              <a:t>Other countries/regions, such as Russia, China, Rest of Former Soviet Union (RFSU),  and the Rest of Asia, are estimated to also experience relatively significant reductions in GDP</a:t>
            </a:r>
          </a:p>
          <a:p>
            <a:pPr marL="0" indent="0">
              <a:buNone/>
            </a:pPr>
            <a:endParaRPr lang="en-US" sz="1200" dirty="0">
              <a:latin typeface="+mj-lt"/>
              <a:ea typeface="DengXian" panose="02010600030101010101" pitchFamily="2" charset="-122"/>
              <a:cs typeface="Times New Roman" panose="02020603050405020304" pitchFamily="18" charset="0"/>
            </a:endParaRPr>
          </a:p>
          <a:p>
            <a:pPr marL="0" indent="0">
              <a:buNone/>
            </a:pPr>
            <a:r>
              <a:rPr lang="en-US" sz="1800" b="1" dirty="0">
                <a:latin typeface="+mj-lt"/>
                <a:ea typeface="DengXian" panose="02010600030101010101" pitchFamily="2" charset="-122"/>
                <a:cs typeface="Times New Roman" panose="02020603050405020304" pitchFamily="18" charset="0"/>
              </a:rPr>
              <a:t>Limitations and future Research</a:t>
            </a:r>
          </a:p>
          <a:p>
            <a:r>
              <a:rPr lang="en-US" sz="1600" dirty="0">
                <a:latin typeface="+mj-lt"/>
                <a:ea typeface="DengXian" panose="02010600030101010101" pitchFamily="2" charset="-122"/>
                <a:cs typeface="Times New Roman" panose="02020603050405020304" pitchFamily="18" charset="0"/>
              </a:rPr>
              <a:t>The model behaves as if there is perfect foresight, where Russia knows that their exports will be sanctioned. Thus, rather than producing them and having them sit in warehouses or on seaport docks, they shift their resources to other productions at the beginning of the war.</a:t>
            </a:r>
          </a:p>
          <a:p>
            <a:r>
              <a:rPr lang="en-US" sz="1600" dirty="0">
                <a:latin typeface="+mj-lt"/>
                <a:ea typeface="DengXian" panose="02010600030101010101" pitchFamily="2" charset="-122"/>
                <a:cs typeface="Times New Roman" panose="02020603050405020304" pitchFamily="18" charset="0"/>
              </a:rPr>
              <a:t>The more realistic situation is that much of the grains and metals have already been produced (and will have to sit in warehouses and on docks), and there are no spare resources to shift to other production.</a:t>
            </a:r>
          </a:p>
          <a:p>
            <a:r>
              <a:rPr lang="en-US" sz="1600" dirty="0">
                <a:latin typeface="+mj-lt"/>
                <a:ea typeface="DengXian" panose="02010600030101010101" pitchFamily="2" charset="-122"/>
                <a:cs typeface="Times New Roman" panose="02020603050405020304" pitchFamily="18" charset="0"/>
              </a:rPr>
              <a:t>Our analysis is overly optimistic about the Russian outcome. The true outcome is likely to be somewhere between these two cases (Russians make an adjustment after a couple of months of the war), but is likely closer to the upper-bound scenario. We are currently working on modeling this “in-between” case.</a:t>
            </a:r>
          </a:p>
          <a:p>
            <a:pPr marL="0" indent="0">
              <a:buNone/>
            </a:pPr>
            <a:endParaRPr lang="en-US" dirty="0">
              <a:latin typeface="+mj-lt"/>
            </a:endParaRPr>
          </a:p>
        </p:txBody>
      </p:sp>
    </p:spTree>
    <p:extLst>
      <p:ext uri="{BB962C8B-B14F-4D97-AF65-F5344CB8AC3E}">
        <p14:creationId xmlns:p14="http://schemas.microsoft.com/office/powerpoint/2010/main" val="154853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D2655-7841-4DA7-B592-487B3EFE4CB2}"/>
              </a:ext>
            </a:extLst>
          </p:cNvPr>
          <p:cNvSpPr>
            <a:spLocks noGrp="1"/>
          </p:cNvSpPr>
          <p:nvPr>
            <p:ph type="title"/>
          </p:nvPr>
        </p:nvSpPr>
        <p:spPr>
          <a:xfrm>
            <a:off x="2570051" y="2857500"/>
            <a:ext cx="7747172" cy="1143000"/>
          </a:xfrm>
        </p:spPr>
        <p:txBody>
          <a:bodyPr/>
          <a:lstStyle/>
          <a:p>
            <a:r>
              <a:rPr lang="en-US" dirty="0"/>
              <a:t>Back up Slides</a:t>
            </a:r>
          </a:p>
        </p:txBody>
      </p:sp>
    </p:spTree>
    <p:extLst>
      <p:ext uri="{BB962C8B-B14F-4D97-AF65-F5344CB8AC3E}">
        <p14:creationId xmlns:p14="http://schemas.microsoft.com/office/powerpoint/2010/main" val="73948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F622-F4E1-4EBD-8D9D-85E2B5B5FA0B}"/>
              </a:ext>
            </a:extLst>
          </p:cNvPr>
          <p:cNvSpPr>
            <a:spLocks noGrp="1"/>
          </p:cNvSpPr>
          <p:nvPr>
            <p:ph type="title"/>
          </p:nvPr>
        </p:nvSpPr>
        <p:spPr>
          <a:xfrm>
            <a:off x="704051" y="966038"/>
            <a:ext cx="8194644" cy="1143000"/>
          </a:xfrm>
        </p:spPr>
        <p:txBody>
          <a:bodyPr/>
          <a:lstStyle/>
          <a:p>
            <a:pPr algn="ctr"/>
            <a:r>
              <a:rPr lang="en-US" sz="1800" b="0" dirty="0"/>
              <a:t>Table 1A. Disruptions of Grain and Metal Exports from Ukraine – Upper-Bound</a:t>
            </a:r>
          </a:p>
        </p:txBody>
      </p:sp>
      <p:sp>
        <p:nvSpPr>
          <p:cNvPr id="6" name="Title 1">
            <a:extLst>
              <a:ext uri="{FF2B5EF4-FFF2-40B4-BE49-F238E27FC236}">
                <a16:creationId xmlns:a16="http://schemas.microsoft.com/office/drawing/2014/main" id="{0D18F251-0CAA-4DD3-882F-1A6D973C000F}"/>
              </a:ext>
            </a:extLst>
          </p:cNvPr>
          <p:cNvSpPr txBox="1">
            <a:spLocks/>
          </p:cNvSpPr>
          <p:nvPr/>
        </p:nvSpPr>
        <p:spPr bwMode="auto">
          <a:xfrm>
            <a:off x="704051" y="463508"/>
            <a:ext cx="4469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980021"/>
                </a:solidFill>
                <a:latin typeface="+mj-lt"/>
                <a:ea typeface="MS PGothic" panose="020B0600070205080204" pitchFamily="34" charset="-128"/>
                <a:cs typeface="Century Gothic"/>
              </a:defRPr>
            </a:lvl1pPr>
            <a:lvl2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2pPr>
            <a:lvl3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3pPr>
            <a:lvl4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4pPr>
            <a:lvl5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5pPr>
            <a:lvl6pPr marL="457200" algn="l" rtl="0" fontAlgn="base">
              <a:spcBef>
                <a:spcPct val="0"/>
              </a:spcBef>
              <a:spcAft>
                <a:spcPct val="0"/>
              </a:spcAft>
              <a:defRPr sz="3600" b="1">
                <a:solidFill>
                  <a:srgbClr val="980021"/>
                </a:solidFill>
                <a:latin typeface="Arial" charset="0"/>
              </a:defRPr>
            </a:lvl6pPr>
            <a:lvl7pPr marL="914400" algn="l" rtl="0" fontAlgn="base">
              <a:spcBef>
                <a:spcPct val="0"/>
              </a:spcBef>
              <a:spcAft>
                <a:spcPct val="0"/>
              </a:spcAft>
              <a:defRPr sz="3600" b="1">
                <a:solidFill>
                  <a:srgbClr val="980021"/>
                </a:solidFill>
                <a:latin typeface="Arial" charset="0"/>
              </a:defRPr>
            </a:lvl7pPr>
            <a:lvl8pPr marL="1371600" algn="l" rtl="0" fontAlgn="base">
              <a:spcBef>
                <a:spcPct val="0"/>
              </a:spcBef>
              <a:spcAft>
                <a:spcPct val="0"/>
              </a:spcAft>
              <a:defRPr sz="3600" b="1">
                <a:solidFill>
                  <a:srgbClr val="980021"/>
                </a:solidFill>
                <a:latin typeface="Arial" charset="0"/>
              </a:defRPr>
            </a:lvl8pPr>
            <a:lvl9pPr marL="1828800" algn="l" rtl="0" fontAlgn="base">
              <a:spcBef>
                <a:spcPct val="0"/>
              </a:spcBef>
              <a:spcAft>
                <a:spcPct val="0"/>
              </a:spcAft>
              <a:defRPr sz="3600" b="1">
                <a:solidFill>
                  <a:srgbClr val="98002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980021"/>
                </a:solidFill>
                <a:effectLst/>
                <a:uLnTx/>
                <a:uFillTx/>
                <a:latin typeface="Arial"/>
                <a:ea typeface="MS PGothic" panose="020B0600070205080204" pitchFamily="34" charset="-128"/>
              </a:rPr>
              <a:t>Input Data</a:t>
            </a:r>
          </a:p>
        </p:txBody>
      </p:sp>
      <p:graphicFrame>
        <p:nvGraphicFramePr>
          <p:cNvPr id="4" name="Table 3">
            <a:extLst>
              <a:ext uri="{FF2B5EF4-FFF2-40B4-BE49-F238E27FC236}">
                <a16:creationId xmlns:a16="http://schemas.microsoft.com/office/drawing/2014/main" id="{3F5A4C74-388B-45CE-AA27-22E059EA2AFA}"/>
              </a:ext>
            </a:extLst>
          </p:cNvPr>
          <p:cNvGraphicFramePr>
            <a:graphicFrameLocks noGrp="1"/>
          </p:cNvGraphicFramePr>
          <p:nvPr>
            <p:extLst>
              <p:ext uri="{D42A27DB-BD31-4B8C-83A1-F6EECF244321}">
                <p14:modId xmlns:p14="http://schemas.microsoft.com/office/powerpoint/2010/main" val="2262119133"/>
              </p:ext>
            </p:extLst>
          </p:nvPr>
        </p:nvGraphicFramePr>
        <p:xfrm>
          <a:off x="704051" y="1747880"/>
          <a:ext cx="8194644" cy="4646612"/>
        </p:xfrm>
        <a:graphic>
          <a:graphicData uri="http://schemas.openxmlformats.org/drawingml/2006/table">
            <a:tbl>
              <a:tblPr firstRow="1" firstCol="1" bandRow="1">
                <a:tableStyleId>{5C22544A-7EE6-4342-B048-85BDC9FD1C3A}</a:tableStyleId>
              </a:tblPr>
              <a:tblGrid>
                <a:gridCol w="1259753">
                  <a:extLst>
                    <a:ext uri="{9D8B030D-6E8A-4147-A177-3AD203B41FA5}">
                      <a16:colId xmlns:a16="http://schemas.microsoft.com/office/drawing/2014/main" val="2132390443"/>
                    </a:ext>
                  </a:extLst>
                </a:gridCol>
                <a:gridCol w="774630">
                  <a:extLst>
                    <a:ext uri="{9D8B030D-6E8A-4147-A177-3AD203B41FA5}">
                      <a16:colId xmlns:a16="http://schemas.microsoft.com/office/drawing/2014/main" val="1864557190"/>
                    </a:ext>
                  </a:extLst>
                </a:gridCol>
                <a:gridCol w="774630">
                  <a:extLst>
                    <a:ext uri="{9D8B030D-6E8A-4147-A177-3AD203B41FA5}">
                      <a16:colId xmlns:a16="http://schemas.microsoft.com/office/drawing/2014/main" val="64440942"/>
                    </a:ext>
                  </a:extLst>
                </a:gridCol>
                <a:gridCol w="774630">
                  <a:extLst>
                    <a:ext uri="{9D8B030D-6E8A-4147-A177-3AD203B41FA5}">
                      <a16:colId xmlns:a16="http://schemas.microsoft.com/office/drawing/2014/main" val="592493598"/>
                    </a:ext>
                  </a:extLst>
                </a:gridCol>
                <a:gridCol w="785585">
                  <a:extLst>
                    <a:ext uri="{9D8B030D-6E8A-4147-A177-3AD203B41FA5}">
                      <a16:colId xmlns:a16="http://schemas.microsoft.com/office/drawing/2014/main" val="212482277"/>
                    </a:ext>
                  </a:extLst>
                </a:gridCol>
                <a:gridCol w="785585">
                  <a:extLst>
                    <a:ext uri="{9D8B030D-6E8A-4147-A177-3AD203B41FA5}">
                      <a16:colId xmlns:a16="http://schemas.microsoft.com/office/drawing/2014/main" val="1170902433"/>
                    </a:ext>
                  </a:extLst>
                </a:gridCol>
                <a:gridCol w="492944">
                  <a:extLst>
                    <a:ext uri="{9D8B030D-6E8A-4147-A177-3AD203B41FA5}">
                      <a16:colId xmlns:a16="http://schemas.microsoft.com/office/drawing/2014/main" val="2568630814"/>
                    </a:ext>
                  </a:extLst>
                </a:gridCol>
                <a:gridCol w="492944">
                  <a:extLst>
                    <a:ext uri="{9D8B030D-6E8A-4147-A177-3AD203B41FA5}">
                      <a16:colId xmlns:a16="http://schemas.microsoft.com/office/drawing/2014/main" val="4009066898"/>
                    </a:ext>
                  </a:extLst>
                </a:gridCol>
                <a:gridCol w="774630">
                  <a:extLst>
                    <a:ext uri="{9D8B030D-6E8A-4147-A177-3AD203B41FA5}">
                      <a16:colId xmlns:a16="http://schemas.microsoft.com/office/drawing/2014/main" val="3148804483"/>
                    </a:ext>
                  </a:extLst>
                </a:gridCol>
                <a:gridCol w="774630">
                  <a:extLst>
                    <a:ext uri="{9D8B030D-6E8A-4147-A177-3AD203B41FA5}">
                      <a16:colId xmlns:a16="http://schemas.microsoft.com/office/drawing/2014/main" val="500462982"/>
                    </a:ext>
                  </a:extLst>
                </a:gridCol>
                <a:gridCol w="504683">
                  <a:extLst>
                    <a:ext uri="{9D8B030D-6E8A-4147-A177-3AD203B41FA5}">
                      <a16:colId xmlns:a16="http://schemas.microsoft.com/office/drawing/2014/main" val="3381428497"/>
                    </a:ext>
                  </a:extLst>
                </a:gridCol>
              </a:tblGrid>
              <a:tr h="218553">
                <a:tc rowSpan="2">
                  <a:txBody>
                    <a:bodyPr/>
                    <a:lstStyle/>
                    <a:p>
                      <a:pPr marL="0" marR="0">
                        <a:lnSpc>
                          <a:spcPct val="107000"/>
                        </a:lnSpc>
                        <a:spcBef>
                          <a:spcPts val="0"/>
                        </a:spcBef>
                        <a:spcAft>
                          <a:spcPts val="0"/>
                        </a:spcAft>
                      </a:pPr>
                      <a:r>
                        <a:rPr lang="en-US" sz="900">
                          <a:solidFill>
                            <a:schemeClr val="tx1"/>
                          </a:solidFill>
                          <a:effectLst/>
                        </a:rPr>
                        <a:t> Commodity</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gridSpan="2">
                  <a:txBody>
                    <a:bodyPr/>
                    <a:lstStyle/>
                    <a:p>
                      <a:pPr marL="0" marR="0" algn="ctr">
                        <a:lnSpc>
                          <a:spcPct val="107000"/>
                        </a:lnSpc>
                        <a:spcBef>
                          <a:spcPts val="0"/>
                        </a:spcBef>
                        <a:spcAft>
                          <a:spcPts val="0"/>
                        </a:spcAft>
                      </a:pPr>
                      <a:r>
                        <a:rPr lang="en-US" sz="900">
                          <a:solidFill>
                            <a:schemeClr val="tx1"/>
                          </a:solidFill>
                          <a:effectLst/>
                        </a:rPr>
                        <a:t>Grains and Crops</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solidFill>
                            <a:schemeClr val="tx1"/>
                          </a:solidFill>
                          <a:effectLst/>
                        </a:rPr>
                        <a:t>Minerals nec</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solidFill>
                            <a:schemeClr val="tx1"/>
                          </a:solidFill>
                          <a:effectLst/>
                        </a:rPr>
                        <a:t>Vegetable Oils and Fats</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solidFill>
                            <a:schemeClr val="tx1"/>
                          </a:solidFill>
                          <a:effectLst/>
                        </a:rPr>
                        <a:t>Metals and Metal Products</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solidFill>
                            <a:schemeClr val="tx1"/>
                          </a:solidFill>
                          <a:effectLst/>
                        </a:rPr>
                        <a:t>Ferrous metals</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hMerge="1">
                  <a:txBody>
                    <a:bodyPr/>
                    <a:lstStyle/>
                    <a:p>
                      <a:endParaRPr lang="en-US"/>
                    </a:p>
                  </a:txBody>
                  <a:tcPr/>
                </a:tc>
                <a:extLst>
                  <a:ext uri="{0D108BD9-81ED-4DB2-BD59-A6C34878D82A}">
                    <a16:rowId xmlns:a16="http://schemas.microsoft.com/office/drawing/2014/main" val="1699351123"/>
                  </a:ext>
                </a:extLst>
              </a:tr>
              <a:tr h="218553">
                <a:tc vMerge="1">
                  <a:txBody>
                    <a:bodyPr/>
                    <a:lstStyle/>
                    <a:p>
                      <a:endParaRPr lang="en-US"/>
                    </a:p>
                  </a:txBody>
                  <a:tcP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449252562"/>
                  </a:ext>
                </a:extLst>
              </a:tr>
              <a:tr h="218553">
                <a:tc>
                  <a:txBody>
                    <a:bodyPr/>
                    <a:lstStyle/>
                    <a:p>
                      <a:pPr marL="0" marR="0">
                        <a:lnSpc>
                          <a:spcPct val="107000"/>
                        </a:lnSpc>
                        <a:spcBef>
                          <a:spcPts val="0"/>
                        </a:spcBef>
                        <a:spcAft>
                          <a:spcPts val="0"/>
                        </a:spcAft>
                      </a:pPr>
                      <a:r>
                        <a:rPr lang="en-US" sz="900">
                          <a:solidFill>
                            <a:schemeClr val="tx1"/>
                          </a:solidFill>
                          <a:effectLst/>
                        </a:rPr>
                        <a:t>USA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29,150,904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62.20%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50,620,505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89.60%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485,493,052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80.80%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61668427"/>
                  </a:ext>
                </a:extLst>
              </a:tr>
              <a:tr h="218553">
                <a:tc>
                  <a:txBody>
                    <a:bodyPr/>
                    <a:lstStyle/>
                    <a:p>
                      <a:pPr marL="0" marR="0">
                        <a:lnSpc>
                          <a:spcPct val="107000"/>
                        </a:lnSpc>
                        <a:spcBef>
                          <a:spcPts val="0"/>
                        </a:spcBef>
                        <a:spcAft>
                          <a:spcPts val="0"/>
                        </a:spcAft>
                      </a:pPr>
                      <a:r>
                        <a:rPr lang="en-US" sz="900">
                          <a:solidFill>
                            <a:schemeClr val="tx1"/>
                          </a:solidFill>
                          <a:effectLst/>
                        </a:rPr>
                        <a:t>Rest of North America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5,507,290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90.00%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2,329,906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90.00%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2991084469"/>
                  </a:ext>
                </a:extLst>
              </a:tr>
              <a:tr h="218553">
                <a:tc>
                  <a:txBody>
                    <a:bodyPr/>
                    <a:lstStyle/>
                    <a:p>
                      <a:pPr marL="0" marR="0">
                        <a:lnSpc>
                          <a:spcPct val="107000"/>
                        </a:lnSpc>
                        <a:spcBef>
                          <a:spcPts val="0"/>
                        </a:spcBef>
                        <a:spcAft>
                          <a:spcPts val="0"/>
                        </a:spcAft>
                      </a:pPr>
                      <a:r>
                        <a:rPr lang="en-US" sz="900">
                          <a:solidFill>
                            <a:schemeClr val="tx1"/>
                          </a:solidFill>
                          <a:effectLst/>
                        </a:rPr>
                        <a:t>China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1,668,311,026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2,242,724,311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89.40%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873,862,394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54.80%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468,176,453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76.60%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2221367548"/>
                  </a:ext>
                </a:extLst>
              </a:tr>
              <a:tr h="218553">
                <a:tc>
                  <a:txBody>
                    <a:bodyPr/>
                    <a:lstStyle/>
                    <a:p>
                      <a:pPr marL="0" marR="0">
                        <a:lnSpc>
                          <a:spcPct val="107000"/>
                        </a:lnSpc>
                        <a:spcBef>
                          <a:spcPts val="0"/>
                        </a:spcBef>
                        <a:spcAft>
                          <a:spcPts val="0"/>
                        </a:spcAft>
                      </a:pPr>
                      <a:r>
                        <a:rPr lang="en-US" sz="900">
                          <a:solidFill>
                            <a:schemeClr val="tx1"/>
                          </a:solidFill>
                          <a:effectLst/>
                        </a:rPr>
                        <a:t>Japan</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6,345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12.10%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43,930,725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86.30%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5,831,254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90.00%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4290966915"/>
                  </a:ext>
                </a:extLst>
              </a:tr>
              <a:tr h="218553">
                <a:tc>
                  <a:txBody>
                    <a:bodyPr/>
                    <a:lstStyle/>
                    <a:p>
                      <a:pPr marL="0" marR="0">
                        <a:lnSpc>
                          <a:spcPct val="107000"/>
                        </a:lnSpc>
                        <a:spcBef>
                          <a:spcPts val="0"/>
                        </a:spcBef>
                        <a:spcAft>
                          <a:spcPts val="0"/>
                        </a:spcAft>
                      </a:pPr>
                      <a:r>
                        <a:rPr lang="en-US" sz="900">
                          <a:solidFill>
                            <a:schemeClr val="tx1"/>
                          </a:solidFill>
                          <a:effectLst/>
                        </a:rPr>
                        <a:t>India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1,380,943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50.20%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8,030,716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39.20%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1,293,727,428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86.70%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4,292,663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15.80%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787828037"/>
                  </a:ext>
                </a:extLst>
              </a:tr>
              <a:tr h="218553">
                <a:tc>
                  <a:txBody>
                    <a:bodyPr/>
                    <a:lstStyle/>
                    <a:p>
                      <a:pPr marL="0" marR="0">
                        <a:lnSpc>
                          <a:spcPct val="107000"/>
                        </a:lnSpc>
                        <a:spcBef>
                          <a:spcPts val="0"/>
                        </a:spcBef>
                        <a:spcAft>
                          <a:spcPts val="0"/>
                        </a:spcAft>
                      </a:pPr>
                      <a:r>
                        <a:rPr lang="en-US" sz="900">
                          <a:solidFill>
                            <a:schemeClr val="tx1"/>
                          </a:solidFill>
                          <a:effectLst/>
                        </a:rPr>
                        <a:t>Rest of Asia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1,638,692,444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89.60%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50,231,343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68.40%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148,181,835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70.70%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217,895,727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64.50%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2055869548"/>
                  </a:ext>
                </a:extLst>
              </a:tr>
              <a:tr h="218553">
                <a:tc>
                  <a:txBody>
                    <a:bodyPr/>
                    <a:lstStyle/>
                    <a:p>
                      <a:pPr marL="0" marR="0">
                        <a:lnSpc>
                          <a:spcPct val="107000"/>
                        </a:lnSpc>
                        <a:spcBef>
                          <a:spcPts val="0"/>
                        </a:spcBef>
                        <a:spcAft>
                          <a:spcPts val="0"/>
                        </a:spcAft>
                      </a:pPr>
                      <a:r>
                        <a:rPr lang="en-US" sz="900">
                          <a:solidFill>
                            <a:schemeClr val="tx1"/>
                          </a:solidFill>
                          <a:effectLst/>
                        </a:rPr>
                        <a:t>Canada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2,499,178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70.70%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2,742,417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8,640,414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67.10%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3647491390"/>
                  </a:ext>
                </a:extLst>
              </a:tr>
              <a:tr h="218553">
                <a:tc>
                  <a:txBody>
                    <a:bodyPr/>
                    <a:lstStyle/>
                    <a:p>
                      <a:pPr marL="0" marR="0">
                        <a:lnSpc>
                          <a:spcPct val="107000"/>
                        </a:lnSpc>
                        <a:spcBef>
                          <a:spcPts val="0"/>
                        </a:spcBef>
                        <a:spcAft>
                          <a:spcPts val="0"/>
                        </a:spcAft>
                      </a:pPr>
                      <a:r>
                        <a:rPr lang="en-US" sz="900">
                          <a:solidFill>
                            <a:schemeClr val="tx1"/>
                          </a:solidFill>
                          <a:effectLst/>
                        </a:rPr>
                        <a:t>Latin America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5,652,623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87.70%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15,190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0.80%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16,916,248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81.40%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203,563,165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75.00%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1502539220"/>
                  </a:ext>
                </a:extLst>
              </a:tr>
              <a:tr h="218553">
                <a:tc>
                  <a:txBody>
                    <a:bodyPr/>
                    <a:lstStyle/>
                    <a:p>
                      <a:pPr marL="0" marR="0">
                        <a:lnSpc>
                          <a:spcPct val="107000"/>
                        </a:lnSpc>
                        <a:spcBef>
                          <a:spcPts val="0"/>
                        </a:spcBef>
                        <a:spcAft>
                          <a:spcPts val="0"/>
                        </a:spcAft>
                      </a:pPr>
                      <a:r>
                        <a:rPr lang="en-US" sz="900">
                          <a:solidFill>
                            <a:schemeClr val="tx1"/>
                          </a:solidFill>
                          <a:effectLst/>
                        </a:rPr>
                        <a:t>Oceania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405,552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72.10%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23,710,887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671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3523445854"/>
                  </a:ext>
                </a:extLst>
              </a:tr>
              <a:tr h="366415">
                <a:tc>
                  <a:txBody>
                    <a:bodyPr/>
                    <a:lstStyle/>
                    <a:p>
                      <a:pPr marL="0" marR="0">
                        <a:lnSpc>
                          <a:spcPct val="107000"/>
                        </a:lnSpc>
                        <a:spcBef>
                          <a:spcPts val="0"/>
                        </a:spcBef>
                        <a:spcAft>
                          <a:spcPts val="0"/>
                        </a:spcAft>
                      </a:pPr>
                      <a:r>
                        <a:rPr lang="en-US" sz="900">
                          <a:solidFill>
                            <a:schemeClr val="tx1"/>
                          </a:solidFill>
                          <a:effectLst/>
                        </a:rPr>
                        <a:t>NATO countries (except US and Canada)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1,920,858,181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88.80%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1,058,654,912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75.00%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1,534,774,735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62.90%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2,518,088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0.33%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2,132,647,153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58.20%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796348160"/>
                  </a:ext>
                </a:extLst>
              </a:tr>
              <a:tr h="218553">
                <a:tc>
                  <a:txBody>
                    <a:bodyPr/>
                    <a:lstStyle/>
                    <a:p>
                      <a:pPr marL="0" marR="0">
                        <a:lnSpc>
                          <a:spcPct val="107000"/>
                        </a:lnSpc>
                        <a:spcBef>
                          <a:spcPts val="0"/>
                        </a:spcBef>
                        <a:spcAft>
                          <a:spcPts val="0"/>
                        </a:spcAft>
                      </a:pPr>
                      <a:r>
                        <a:rPr lang="en-US" sz="900">
                          <a:solidFill>
                            <a:schemeClr val="tx1"/>
                          </a:solidFill>
                          <a:effectLst/>
                        </a:rPr>
                        <a:t>Rest of Europe</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92,789,118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89.30%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316,051,628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18,647,025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54.50%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76,648,913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46.40%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1403210079"/>
                  </a:ext>
                </a:extLst>
              </a:tr>
              <a:tr h="218553">
                <a:tc>
                  <a:txBody>
                    <a:bodyPr/>
                    <a:lstStyle/>
                    <a:p>
                      <a:pPr marL="0" marR="0">
                        <a:lnSpc>
                          <a:spcPct val="107000"/>
                        </a:lnSpc>
                        <a:spcBef>
                          <a:spcPts val="0"/>
                        </a:spcBef>
                        <a:spcAft>
                          <a:spcPts val="0"/>
                        </a:spcAft>
                      </a:pPr>
                      <a:r>
                        <a:rPr lang="en-US" sz="900">
                          <a:solidFill>
                            <a:schemeClr val="tx1"/>
                          </a:solidFill>
                          <a:effectLst/>
                        </a:rPr>
                        <a:t>Russia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1,091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221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416,180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0.11%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128,396,465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24.40%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3501383972"/>
                  </a:ext>
                </a:extLst>
              </a:tr>
              <a:tr h="292484">
                <a:tc>
                  <a:txBody>
                    <a:bodyPr/>
                    <a:lstStyle/>
                    <a:p>
                      <a:pPr marL="0" marR="0">
                        <a:lnSpc>
                          <a:spcPct val="107000"/>
                        </a:lnSpc>
                        <a:spcBef>
                          <a:spcPts val="0"/>
                        </a:spcBef>
                        <a:spcAft>
                          <a:spcPts val="0"/>
                        </a:spcAft>
                      </a:pPr>
                      <a:r>
                        <a:rPr lang="en-US" sz="900">
                          <a:solidFill>
                            <a:schemeClr val="tx1"/>
                          </a:solidFill>
                          <a:effectLst/>
                        </a:rPr>
                        <a:t>Rest of Former Soviet Union</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19,574,889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82.00%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2,159,529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6.30%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24,521,908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9.90%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35,250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81,312,027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25.80%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103978353"/>
                  </a:ext>
                </a:extLst>
              </a:tr>
              <a:tr h="144622">
                <a:tc>
                  <a:txBody>
                    <a:bodyPr/>
                    <a:lstStyle/>
                    <a:p>
                      <a:pPr marL="0" marR="0">
                        <a:lnSpc>
                          <a:spcPct val="107000"/>
                        </a:lnSpc>
                        <a:spcBef>
                          <a:spcPts val="0"/>
                        </a:spcBef>
                        <a:spcAft>
                          <a:spcPts val="0"/>
                        </a:spcAft>
                      </a:pPr>
                      <a:r>
                        <a:rPr lang="en-US" sz="900">
                          <a:solidFill>
                            <a:schemeClr val="tx1"/>
                          </a:solidFill>
                          <a:effectLst/>
                        </a:rPr>
                        <a:t>Ukraine</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4192941550"/>
                  </a:ext>
                </a:extLst>
              </a:tr>
              <a:tr h="218553">
                <a:tc>
                  <a:txBody>
                    <a:bodyPr/>
                    <a:lstStyle/>
                    <a:p>
                      <a:pPr marL="0" marR="0">
                        <a:lnSpc>
                          <a:spcPct val="107000"/>
                        </a:lnSpc>
                        <a:spcBef>
                          <a:spcPts val="0"/>
                        </a:spcBef>
                        <a:spcAft>
                          <a:spcPts val="0"/>
                        </a:spcAft>
                      </a:pPr>
                      <a:r>
                        <a:rPr lang="en-US" sz="900">
                          <a:solidFill>
                            <a:schemeClr val="tx1"/>
                          </a:solidFill>
                          <a:effectLst/>
                        </a:rPr>
                        <a:t>Middle East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994,153,300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89.20%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5,993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0.10%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573,685,271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82.90%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512,545,480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60.10%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1274010558"/>
                  </a:ext>
                </a:extLst>
              </a:tr>
              <a:tr h="218553">
                <a:tc>
                  <a:txBody>
                    <a:bodyPr/>
                    <a:lstStyle/>
                    <a:p>
                      <a:pPr marL="0" marR="0">
                        <a:lnSpc>
                          <a:spcPct val="107000"/>
                        </a:lnSpc>
                        <a:spcBef>
                          <a:spcPts val="0"/>
                        </a:spcBef>
                        <a:spcAft>
                          <a:spcPts val="0"/>
                        </a:spcAft>
                      </a:pPr>
                      <a:r>
                        <a:rPr lang="en-US" sz="900">
                          <a:solidFill>
                            <a:schemeClr val="tx1"/>
                          </a:solidFill>
                          <a:effectLst/>
                        </a:rPr>
                        <a:t>Africa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2,071,383,453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64,427,977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73.30%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218,337,738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65.60%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467,009,262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55.60%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1976634578"/>
                  </a:ext>
                </a:extLst>
              </a:tr>
              <a:tr h="144622">
                <a:tc>
                  <a:txBody>
                    <a:bodyPr/>
                    <a:lstStyle/>
                    <a:p>
                      <a:pPr marL="0" marR="0">
                        <a:lnSpc>
                          <a:spcPct val="107000"/>
                        </a:lnSpc>
                        <a:spcBef>
                          <a:spcPts val="0"/>
                        </a:spcBef>
                        <a:spcAft>
                          <a:spcPts val="0"/>
                        </a:spcAft>
                      </a:pPr>
                      <a:r>
                        <a:rPr lang="en-US" sz="900">
                          <a:solidFill>
                            <a:schemeClr val="tx1"/>
                          </a:solidFill>
                          <a:effectLst/>
                        </a:rPr>
                        <a:t>Rest of World</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409925336"/>
                  </a:ext>
                </a:extLst>
              </a:tr>
              <a:tr h="218553">
                <a:tc>
                  <a:txBody>
                    <a:bodyPr/>
                    <a:lstStyle/>
                    <a:p>
                      <a:pPr marL="0" marR="0">
                        <a:lnSpc>
                          <a:spcPct val="107000"/>
                        </a:lnSpc>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8,421,214,342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89.50%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3,815,384,319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80.60%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4,787,889,772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66.90%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2,969,519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0.17%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a:solidFill>
                            <a:schemeClr val="tx1"/>
                          </a:solidFill>
                          <a:effectLst/>
                        </a:rPr>
                        <a:t>4,786,621,445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tc>
                  <a:txBody>
                    <a:bodyPr/>
                    <a:lstStyle/>
                    <a:p>
                      <a:pPr marL="0" marR="0" algn="r">
                        <a:lnSpc>
                          <a:spcPct val="107000"/>
                        </a:lnSpc>
                        <a:spcBef>
                          <a:spcPts val="0"/>
                        </a:spcBef>
                        <a:spcAft>
                          <a:spcPts val="0"/>
                        </a:spcAft>
                      </a:pPr>
                      <a:r>
                        <a:rPr lang="en-US" sz="900" dirty="0">
                          <a:solidFill>
                            <a:schemeClr val="tx1"/>
                          </a:solidFill>
                          <a:effectLst/>
                        </a:rPr>
                        <a:t>58.10%</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5039" marR="5039" marT="0" marB="0" anchor="ctr"/>
                </a:tc>
                <a:extLst>
                  <a:ext uri="{0D108BD9-81ED-4DB2-BD59-A6C34878D82A}">
                    <a16:rowId xmlns:a16="http://schemas.microsoft.com/office/drawing/2014/main" val="2794503012"/>
                  </a:ext>
                </a:extLst>
              </a:tr>
            </a:tbl>
          </a:graphicData>
        </a:graphic>
      </p:graphicFrame>
    </p:spTree>
    <p:extLst>
      <p:ext uri="{BB962C8B-B14F-4D97-AF65-F5344CB8AC3E}">
        <p14:creationId xmlns:p14="http://schemas.microsoft.com/office/powerpoint/2010/main" val="410726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6750" y="659882"/>
            <a:ext cx="7791855" cy="1143000"/>
          </a:xfrm>
        </p:spPr>
        <p:txBody>
          <a:bodyPr/>
          <a:lstStyle/>
          <a:p>
            <a:r>
              <a:rPr lang="en-US" dirty="0">
                <a:effectLst>
                  <a:outerShdw blurRad="38100" dist="38100" dir="2700000" algn="tl">
                    <a:srgbClr val="000000">
                      <a:alpha val="43137"/>
                    </a:srgbClr>
                  </a:outerShdw>
                </a:effectLst>
              </a:rPr>
              <a:t>Presentation Outline</a:t>
            </a:r>
          </a:p>
        </p:txBody>
      </p:sp>
      <p:sp>
        <p:nvSpPr>
          <p:cNvPr id="3" name="Content Placeholder 2"/>
          <p:cNvSpPr>
            <a:spLocks noGrp="1"/>
          </p:cNvSpPr>
          <p:nvPr>
            <p:ph idx="1"/>
          </p:nvPr>
        </p:nvSpPr>
        <p:spPr>
          <a:xfrm>
            <a:off x="691115" y="2061029"/>
            <a:ext cx="7915383" cy="4186773"/>
          </a:xfrm>
        </p:spPr>
        <p:txBody>
          <a:bodyPr/>
          <a:lstStyle/>
          <a:p>
            <a:pPr>
              <a:spcAft>
                <a:spcPts val="1200"/>
              </a:spcAft>
            </a:pPr>
            <a:r>
              <a:rPr lang="en-US" sz="2400" b="1" dirty="0"/>
              <a:t>Background</a:t>
            </a:r>
          </a:p>
          <a:p>
            <a:pPr>
              <a:spcAft>
                <a:spcPts val="1200"/>
              </a:spcAft>
            </a:pPr>
            <a:r>
              <a:rPr lang="en-US" sz="2400" b="1" dirty="0"/>
              <a:t>Literature Review</a:t>
            </a:r>
          </a:p>
          <a:p>
            <a:pPr>
              <a:spcAft>
                <a:spcPts val="1200"/>
              </a:spcAft>
            </a:pPr>
            <a:r>
              <a:rPr lang="en-US" sz="2400" b="1" dirty="0"/>
              <a:t>Data</a:t>
            </a:r>
          </a:p>
          <a:p>
            <a:pPr>
              <a:spcAft>
                <a:spcPts val="1200"/>
              </a:spcAft>
            </a:pPr>
            <a:r>
              <a:rPr lang="en-US" altLang="zh-CN" sz="2400" b="1" dirty="0"/>
              <a:t>The GTAP </a:t>
            </a:r>
            <a:r>
              <a:rPr lang="en-US" sz="2400" b="1" dirty="0"/>
              <a:t>Model </a:t>
            </a:r>
          </a:p>
          <a:p>
            <a:pPr>
              <a:spcAft>
                <a:spcPts val="1200"/>
              </a:spcAft>
            </a:pPr>
            <a:r>
              <a:rPr lang="en-US" sz="2400" b="1" dirty="0"/>
              <a:t>Results</a:t>
            </a:r>
          </a:p>
          <a:p>
            <a:pPr>
              <a:spcAft>
                <a:spcPts val="1200"/>
              </a:spcAft>
            </a:pPr>
            <a:r>
              <a:rPr lang="en-US" sz="2400" b="1" dirty="0"/>
              <a:t>Conclusions</a:t>
            </a:r>
          </a:p>
        </p:txBody>
      </p:sp>
    </p:spTree>
    <p:extLst>
      <p:ext uri="{BB962C8B-B14F-4D97-AF65-F5344CB8AC3E}">
        <p14:creationId xmlns:p14="http://schemas.microsoft.com/office/powerpoint/2010/main" val="959810275"/>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F622-F4E1-4EBD-8D9D-85E2B5B5FA0B}"/>
              </a:ext>
            </a:extLst>
          </p:cNvPr>
          <p:cNvSpPr>
            <a:spLocks noGrp="1"/>
          </p:cNvSpPr>
          <p:nvPr>
            <p:ph type="title"/>
          </p:nvPr>
        </p:nvSpPr>
        <p:spPr>
          <a:xfrm>
            <a:off x="704051" y="966038"/>
            <a:ext cx="8194644" cy="1143000"/>
          </a:xfrm>
        </p:spPr>
        <p:txBody>
          <a:bodyPr/>
          <a:lstStyle/>
          <a:p>
            <a:pPr algn="ctr"/>
            <a:r>
              <a:rPr lang="en-US" sz="1800" b="0" dirty="0"/>
              <a:t>Table 1B. Disruptions of Grain and Metal Exports from Russia – Upper-Bound</a:t>
            </a:r>
          </a:p>
        </p:txBody>
      </p:sp>
      <p:sp>
        <p:nvSpPr>
          <p:cNvPr id="6" name="Title 1">
            <a:extLst>
              <a:ext uri="{FF2B5EF4-FFF2-40B4-BE49-F238E27FC236}">
                <a16:creationId xmlns:a16="http://schemas.microsoft.com/office/drawing/2014/main" id="{0D18F251-0CAA-4DD3-882F-1A6D973C000F}"/>
              </a:ext>
            </a:extLst>
          </p:cNvPr>
          <p:cNvSpPr txBox="1">
            <a:spLocks/>
          </p:cNvSpPr>
          <p:nvPr/>
        </p:nvSpPr>
        <p:spPr bwMode="auto">
          <a:xfrm>
            <a:off x="704051" y="463508"/>
            <a:ext cx="4469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980021"/>
                </a:solidFill>
                <a:latin typeface="+mj-lt"/>
                <a:ea typeface="MS PGothic" panose="020B0600070205080204" pitchFamily="34" charset="-128"/>
                <a:cs typeface="Century Gothic"/>
              </a:defRPr>
            </a:lvl1pPr>
            <a:lvl2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2pPr>
            <a:lvl3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3pPr>
            <a:lvl4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4pPr>
            <a:lvl5pPr algn="l" rtl="0" eaLnBrk="0" fontAlgn="base" hangingPunct="0">
              <a:spcBef>
                <a:spcPct val="0"/>
              </a:spcBef>
              <a:spcAft>
                <a:spcPct val="0"/>
              </a:spcAft>
              <a:defRPr sz="3600" b="1">
                <a:solidFill>
                  <a:srgbClr val="980021"/>
                </a:solidFill>
                <a:latin typeface="Century Gothic" pitchFamily="34" charset="0"/>
                <a:ea typeface="MS PGothic" panose="020B0600070205080204" pitchFamily="34" charset="-128"/>
                <a:cs typeface="Century Gothic" pitchFamily="34" charset="0"/>
              </a:defRPr>
            </a:lvl5pPr>
            <a:lvl6pPr marL="457200" algn="l" rtl="0" fontAlgn="base">
              <a:spcBef>
                <a:spcPct val="0"/>
              </a:spcBef>
              <a:spcAft>
                <a:spcPct val="0"/>
              </a:spcAft>
              <a:defRPr sz="3600" b="1">
                <a:solidFill>
                  <a:srgbClr val="980021"/>
                </a:solidFill>
                <a:latin typeface="Arial" charset="0"/>
              </a:defRPr>
            </a:lvl6pPr>
            <a:lvl7pPr marL="914400" algn="l" rtl="0" fontAlgn="base">
              <a:spcBef>
                <a:spcPct val="0"/>
              </a:spcBef>
              <a:spcAft>
                <a:spcPct val="0"/>
              </a:spcAft>
              <a:defRPr sz="3600" b="1">
                <a:solidFill>
                  <a:srgbClr val="980021"/>
                </a:solidFill>
                <a:latin typeface="Arial" charset="0"/>
              </a:defRPr>
            </a:lvl7pPr>
            <a:lvl8pPr marL="1371600" algn="l" rtl="0" fontAlgn="base">
              <a:spcBef>
                <a:spcPct val="0"/>
              </a:spcBef>
              <a:spcAft>
                <a:spcPct val="0"/>
              </a:spcAft>
              <a:defRPr sz="3600" b="1">
                <a:solidFill>
                  <a:srgbClr val="980021"/>
                </a:solidFill>
                <a:latin typeface="Arial" charset="0"/>
              </a:defRPr>
            </a:lvl8pPr>
            <a:lvl9pPr marL="1828800" algn="l" rtl="0" fontAlgn="base">
              <a:spcBef>
                <a:spcPct val="0"/>
              </a:spcBef>
              <a:spcAft>
                <a:spcPct val="0"/>
              </a:spcAft>
              <a:defRPr sz="3600" b="1">
                <a:solidFill>
                  <a:srgbClr val="98002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980021"/>
                </a:solidFill>
                <a:effectLst/>
                <a:uLnTx/>
                <a:uFillTx/>
                <a:latin typeface="Arial"/>
                <a:ea typeface="MS PGothic" panose="020B0600070205080204" pitchFamily="34" charset="-128"/>
              </a:rPr>
              <a:t>Input Data</a:t>
            </a:r>
          </a:p>
        </p:txBody>
      </p:sp>
      <p:graphicFrame>
        <p:nvGraphicFramePr>
          <p:cNvPr id="3" name="Table 2">
            <a:extLst>
              <a:ext uri="{FF2B5EF4-FFF2-40B4-BE49-F238E27FC236}">
                <a16:creationId xmlns:a16="http://schemas.microsoft.com/office/drawing/2014/main" id="{BF028530-83EF-4F86-B2CF-A4FF5D59340B}"/>
              </a:ext>
            </a:extLst>
          </p:cNvPr>
          <p:cNvGraphicFramePr>
            <a:graphicFrameLocks noGrp="1"/>
          </p:cNvGraphicFramePr>
          <p:nvPr>
            <p:extLst>
              <p:ext uri="{D42A27DB-BD31-4B8C-83A1-F6EECF244321}">
                <p14:modId xmlns:p14="http://schemas.microsoft.com/office/powerpoint/2010/main" val="2748569423"/>
              </p:ext>
            </p:extLst>
          </p:nvPr>
        </p:nvGraphicFramePr>
        <p:xfrm>
          <a:off x="622070" y="1864321"/>
          <a:ext cx="8194646" cy="4168077"/>
        </p:xfrm>
        <a:graphic>
          <a:graphicData uri="http://schemas.openxmlformats.org/drawingml/2006/table">
            <a:tbl>
              <a:tblPr firstRow="1" firstCol="1" bandRow="1">
                <a:tableStyleId>{5C22544A-7EE6-4342-B048-85BDC9FD1C3A}</a:tableStyleId>
              </a:tblPr>
              <a:tblGrid>
                <a:gridCol w="1228173">
                  <a:extLst>
                    <a:ext uri="{9D8B030D-6E8A-4147-A177-3AD203B41FA5}">
                      <a16:colId xmlns:a16="http://schemas.microsoft.com/office/drawing/2014/main" val="2541897962"/>
                    </a:ext>
                  </a:extLst>
                </a:gridCol>
                <a:gridCol w="750551">
                  <a:extLst>
                    <a:ext uri="{9D8B030D-6E8A-4147-A177-3AD203B41FA5}">
                      <a16:colId xmlns:a16="http://schemas.microsoft.com/office/drawing/2014/main" val="1159908886"/>
                    </a:ext>
                  </a:extLst>
                </a:gridCol>
                <a:gridCol w="682318">
                  <a:extLst>
                    <a:ext uri="{9D8B030D-6E8A-4147-A177-3AD203B41FA5}">
                      <a16:colId xmlns:a16="http://schemas.microsoft.com/office/drawing/2014/main" val="66005650"/>
                    </a:ext>
                  </a:extLst>
                </a:gridCol>
                <a:gridCol w="682318">
                  <a:extLst>
                    <a:ext uri="{9D8B030D-6E8A-4147-A177-3AD203B41FA5}">
                      <a16:colId xmlns:a16="http://schemas.microsoft.com/office/drawing/2014/main" val="350914674"/>
                    </a:ext>
                  </a:extLst>
                </a:gridCol>
                <a:gridCol w="682318">
                  <a:extLst>
                    <a:ext uri="{9D8B030D-6E8A-4147-A177-3AD203B41FA5}">
                      <a16:colId xmlns:a16="http://schemas.microsoft.com/office/drawing/2014/main" val="3340579504"/>
                    </a:ext>
                  </a:extLst>
                </a:gridCol>
                <a:gridCol w="682318">
                  <a:extLst>
                    <a:ext uri="{9D8B030D-6E8A-4147-A177-3AD203B41FA5}">
                      <a16:colId xmlns:a16="http://schemas.microsoft.com/office/drawing/2014/main" val="2822491737"/>
                    </a:ext>
                  </a:extLst>
                </a:gridCol>
                <a:gridCol w="750551">
                  <a:extLst>
                    <a:ext uri="{9D8B030D-6E8A-4147-A177-3AD203B41FA5}">
                      <a16:colId xmlns:a16="http://schemas.microsoft.com/office/drawing/2014/main" val="3638679302"/>
                    </a:ext>
                  </a:extLst>
                </a:gridCol>
                <a:gridCol w="750551">
                  <a:extLst>
                    <a:ext uri="{9D8B030D-6E8A-4147-A177-3AD203B41FA5}">
                      <a16:colId xmlns:a16="http://schemas.microsoft.com/office/drawing/2014/main" val="2862028439"/>
                    </a:ext>
                  </a:extLst>
                </a:gridCol>
                <a:gridCol w="757374">
                  <a:extLst>
                    <a:ext uri="{9D8B030D-6E8A-4147-A177-3AD203B41FA5}">
                      <a16:colId xmlns:a16="http://schemas.microsoft.com/office/drawing/2014/main" val="3368113382"/>
                    </a:ext>
                  </a:extLst>
                </a:gridCol>
                <a:gridCol w="757374">
                  <a:extLst>
                    <a:ext uri="{9D8B030D-6E8A-4147-A177-3AD203B41FA5}">
                      <a16:colId xmlns:a16="http://schemas.microsoft.com/office/drawing/2014/main" val="1378745993"/>
                    </a:ext>
                  </a:extLst>
                </a:gridCol>
                <a:gridCol w="470800">
                  <a:extLst>
                    <a:ext uri="{9D8B030D-6E8A-4147-A177-3AD203B41FA5}">
                      <a16:colId xmlns:a16="http://schemas.microsoft.com/office/drawing/2014/main" val="1883534527"/>
                    </a:ext>
                  </a:extLst>
                </a:gridCol>
              </a:tblGrid>
              <a:tr h="186055">
                <a:tc rowSpan="2">
                  <a:txBody>
                    <a:bodyPr/>
                    <a:lstStyle/>
                    <a:p>
                      <a:pPr marL="0" marR="0" algn="ctr">
                        <a:lnSpc>
                          <a:spcPct val="107000"/>
                        </a:lnSpc>
                        <a:spcBef>
                          <a:spcPts val="0"/>
                        </a:spcBef>
                        <a:spcAft>
                          <a:spcPts val="0"/>
                        </a:spcAft>
                      </a:pPr>
                      <a:r>
                        <a:rPr lang="en-US" sz="900">
                          <a:solidFill>
                            <a:schemeClr val="tx1"/>
                          </a:solidFill>
                          <a:effectLst/>
                        </a:rPr>
                        <a:t>Commodity</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gridSpan="2">
                  <a:txBody>
                    <a:bodyPr/>
                    <a:lstStyle/>
                    <a:p>
                      <a:pPr marL="0" marR="0" algn="ctr">
                        <a:lnSpc>
                          <a:spcPct val="107000"/>
                        </a:lnSpc>
                        <a:spcBef>
                          <a:spcPts val="0"/>
                        </a:spcBef>
                        <a:spcAft>
                          <a:spcPts val="0"/>
                        </a:spcAft>
                      </a:pPr>
                      <a:r>
                        <a:rPr lang="en-US" sz="900">
                          <a:solidFill>
                            <a:schemeClr val="tx1"/>
                          </a:solidFill>
                          <a:effectLst/>
                        </a:rPr>
                        <a:t>Grains and Crops</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solidFill>
                            <a:schemeClr val="tx1"/>
                          </a:solidFill>
                          <a:effectLst/>
                        </a:rPr>
                        <a:t>Minerals nec</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solidFill>
                            <a:schemeClr val="tx1"/>
                          </a:solidFill>
                          <a:effectLst/>
                        </a:rPr>
                        <a:t>Vegetable Oils and Fats</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solidFill>
                            <a:schemeClr val="tx1"/>
                          </a:solidFill>
                          <a:effectLst/>
                        </a:rPr>
                        <a:t>Metals and Metal Products</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900">
                          <a:solidFill>
                            <a:schemeClr val="tx1"/>
                          </a:solidFill>
                          <a:effectLst/>
                        </a:rPr>
                        <a:t>Ferrous metals</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hMerge="1">
                  <a:txBody>
                    <a:bodyPr/>
                    <a:lstStyle/>
                    <a:p>
                      <a:endParaRPr lang="en-US"/>
                    </a:p>
                  </a:txBody>
                  <a:tcPr/>
                </a:tc>
                <a:extLst>
                  <a:ext uri="{0D108BD9-81ED-4DB2-BD59-A6C34878D82A}">
                    <a16:rowId xmlns:a16="http://schemas.microsoft.com/office/drawing/2014/main" val="1864057775"/>
                  </a:ext>
                </a:extLst>
              </a:tr>
              <a:tr h="186055">
                <a:tc vMerge="1">
                  <a:txBody>
                    <a:bodyPr/>
                    <a:lstStyle/>
                    <a:p>
                      <a:endParaRPr lang="en-US"/>
                    </a:p>
                  </a:txBody>
                  <a:tcP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lang="en-US" sz="900">
                          <a:solidFill>
                            <a:schemeClr val="tx1"/>
                          </a:solidFill>
                          <a:effectLst/>
                        </a:rPr>
                        <a:t>Value ($)</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ctr">
                        <a:lnSpc>
                          <a:spcPct val="107000"/>
                        </a:lnSpc>
                        <a:spcBef>
                          <a:spcPts val="0"/>
                        </a:spcBef>
                        <a:spcAft>
                          <a:spcPts val="0"/>
                        </a:spcAft>
                      </a:pPr>
                      <a:r>
                        <a:rPr lang="en-US" sz="900">
                          <a:solidFill>
                            <a:schemeClr val="tx1"/>
                          </a:solidFill>
                          <a:effectLst/>
                        </a:rPr>
                        <a:t>Percent</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3102145616"/>
                  </a:ext>
                </a:extLst>
              </a:tr>
              <a:tr h="186055">
                <a:tc>
                  <a:txBody>
                    <a:bodyPr/>
                    <a:lstStyle/>
                    <a:p>
                      <a:pPr marL="0" marR="0">
                        <a:lnSpc>
                          <a:spcPct val="107000"/>
                        </a:lnSpc>
                        <a:spcBef>
                          <a:spcPts val="0"/>
                        </a:spcBef>
                        <a:spcAft>
                          <a:spcPts val="0"/>
                        </a:spcAft>
                      </a:pPr>
                      <a:r>
                        <a:rPr lang="en-US" sz="900" dirty="0">
                          <a:solidFill>
                            <a:schemeClr val="tx1"/>
                          </a:solidFill>
                          <a:effectLst/>
                        </a:rPr>
                        <a:t>USA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15,243,323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60.9%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319,468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64.5%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1,877,693,126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69.7%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468,368,765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76.1%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3101940815"/>
                  </a:ext>
                </a:extLst>
              </a:tr>
              <a:tr h="186055">
                <a:tc>
                  <a:txBody>
                    <a:bodyPr/>
                    <a:lstStyle/>
                    <a:p>
                      <a:pPr marL="0" marR="0">
                        <a:lnSpc>
                          <a:spcPct val="107000"/>
                        </a:lnSpc>
                        <a:spcBef>
                          <a:spcPts val="0"/>
                        </a:spcBef>
                        <a:spcAft>
                          <a:spcPts val="0"/>
                        </a:spcAft>
                      </a:pPr>
                      <a:r>
                        <a:rPr lang="en-US" sz="900" dirty="0">
                          <a:solidFill>
                            <a:schemeClr val="tx1"/>
                          </a:solidFill>
                          <a:effectLst/>
                        </a:rPr>
                        <a:t>Rest of North America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17,836,685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90.0%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570,097,257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79.8%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3545050968"/>
                  </a:ext>
                </a:extLst>
              </a:tr>
              <a:tr h="186055">
                <a:tc>
                  <a:txBody>
                    <a:bodyPr/>
                    <a:lstStyle/>
                    <a:p>
                      <a:pPr marL="0" marR="0">
                        <a:lnSpc>
                          <a:spcPct val="107000"/>
                        </a:lnSpc>
                        <a:spcBef>
                          <a:spcPts val="0"/>
                        </a:spcBef>
                        <a:spcAft>
                          <a:spcPts val="0"/>
                        </a:spcAft>
                      </a:pPr>
                      <a:r>
                        <a:rPr lang="en-US" sz="900" dirty="0">
                          <a:solidFill>
                            <a:schemeClr val="tx1"/>
                          </a:solidFill>
                          <a:effectLst/>
                        </a:rPr>
                        <a:t>China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37,452,809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74.4%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793,841,333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31.3%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507,812,236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46.2%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14,834,937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727,828,535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84.0%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1070148638"/>
                  </a:ext>
                </a:extLst>
              </a:tr>
              <a:tr h="186055">
                <a:tc>
                  <a:txBody>
                    <a:bodyPr/>
                    <a:lstStyle/>
                    <a:p>
                      <a:pPr marL="0" marR="0">
                        <a:lnSpc>
                          <a:spcPct val="107000"/>
                        </a:lnSpc>
                        <a:spcBef>
                          <a:spcPts val="0"/>
                        </a:spcBef>
                        <a:spcAft>
                          <a:spcPts val="0"/>
                        </a:spcAft>
                      </a:pPr>
                      <a:r>
                        <a:rPr lang="en-US" sz="900" dirty="0">
                          <a:solidFill>
                            <a:schemeClr val="tx1"/>
                          </a:solidFill>
                          <a:effectLst/>
                        </a:rPr>
                        <a:t>Japan</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11,746,066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68.4%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20,999,653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18.6%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1,601,809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87.4%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979,172,682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58.7%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10,243,962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3348598567"/>
                  </a:ext>
                </a:extLst>
              </a:tr>
              <a:tr h="186055">
                <a:tc>
                  <a:txBody>
                    <a:bodyPr/>
                    <a:lstStyle/>
                    <a:p>
                      <a:pPr marL="0" marR="0">
                        <a:lnSpc>
                          <a:spcPct val="107000"/>
                        </a:lnSpc>
                        <a:spcBef>
                          <a:spcPts val="0"/>
                        </a:spcBef>
                        <a:spcAft>
                          <a:spcPts val="0"/>
                        </a:spcAft>
                      </a:pPr>
                      <a:r>
                        <a:rPr lang="en-US" sz="900" dirty="0">
                          <a:solidFill>
                            <a:schemeClr val="tx1"/>
                          </a:solidFill>
                          <a:effectLst/>
                        </a:rPr>
                        <a:t>India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300,130,919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82.0%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677,372,927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58.1%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484,904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784752582"/>
                  </a:ext>
                </a:extLst>
              </a:tr>
              <a:tr h="186055">
                <a:tc>
                  <a:txBody>
                    <a:bodyPr/>
                    <a:lstStyle/>
                    <a:p>
                      <a:pPr marL="0" marR="0">
                        <a:lnSpc>
                          <a:spcPct val="107000"/>
                        </a:lnSpc>
                        <a:spcBef>
                          <a:spcPts val="0"/>
                        </a:spcBef>
                        <a:spcAft>
                          <a:spcPts val="0"/>
                        </a:spcAft>
                      </a:pPr>
                      <a:r>
                        <a:rPr lang="en-US" sz="900" dirty="0">
                          <a:solidFill>
                            <a:schemeClr val="tx1"/>
                          </a:solidFill>
                          <a:effectLst/>
                        </a:rPr>
                        <a:t>Rest of Asia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1,155,012,572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89.3%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11,204,799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115,334,762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75.2%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230,540,312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20.9%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1,972,092,250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71.2%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4170251644"/>
                  </a:ext>
                </a:extLst>
              </a:tr>
              <a:tr h="186055">
                <a:tc>
                  <a:txBody>
                    <a:bodyPr/>
                    <a:lstStyle/>
                    <a:p>
                      <a:pPr marL="0" marR="0">
                        <a:lnSpc>
                          <a:spcPct val="107000"/>
                        </a:lnSpc>
                        <a:spcBef>
                          <a:spcPts val="0"/>
                        </a:spcBef>
                        <a:spcAft>
                          <a:spcPts val="0"/>
                        </a:spcAft>
                      </a:pPr>
                      <a:r>
                        <a:rPr lang="en-US" sz="900" dirty="0">
                          <a:solidFill>
                            <a:schemeClr val="tx1"/>
                          </a:solidFill>
                          <a:effectLst/>
                        </a:rPr>
                        <a:t>Canada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30,900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75.0%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1660539180"/>
                  </a:ext>
                </a:extLst>
              </a:tr>
              <a:tr h="186055">
                <a:tc>
                  <a:txBody>
                    <a:bodyPr/>
                    <a:lstStyle/>
                    <a:p>
                      <a:pPr marL="0" marR="0">
                        <a:lnSpc>
                          <a:spcPct val="107000"/>
                        </a:lnSpc>
                        <a:spcBef>
                          <a:spcPts val="0"/>
                        </a:spcBef>
                        <a:spcAft>
                          <a:spcPts val="0"/>
                        </a:spcAft>
                      </a:pPr>
                      <a:r>
                        <a:rPr lang="en-US" sz="900" dirty="0">
                          <a:solidFill>
                            <a:schemeClr val="tx1"/>
                          </a:solidFill>
                          <a:effectLst/>
                        </a:rPr>
                        <a:t>Latin America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63,070,990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90.0%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29,257,934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56.0%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219,385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34.2%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99,663,633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67.3%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682105086"/>
                  </a:ext>
                </a:extLst>
              </a:tr>
              <a:tr h="186055">
                <a:tc>
                  <a:txBody>
                    <a:bodyPr/>
                    <a:lstStyle/>
                    <a:p>
                      <a:pPr marL="0" marR="0">
                        <a:lnSpc>
                          <a:spcPct val="107000"/>
                        </a:lnSpc>
                        <a:spcBef>
                          <a:spcPts val="0"/>
                        </a:spcBef>
                        <a:spcAft>
                          <a:spcPts val="0"/>
                        </a:spcAft>
                      </a:pPr>
                      <a:r>
                        <a:rPr lang="en-US" sz="900" dirty="0">
                          <a:solidFill>
                            <a:schemeClr val="tx1"/>
                          </a:solidFill>
                          <a:effectLst/>
                        </a:rPr>
                        <a:t>Oceania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1,161,239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61.6%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3737597295"/>
                  </a:ext>
                </a:extLst>
              </a:tr>
              <a:tr h="186055">
                <a:tc>
                  <a:txBody>
                    <a:bodyPr/>
                    <a:lstStyle/>
                    <a:p>
                      <a:pPr marL="0" marR="0">
                        <a:lnSpc>
                          <a:spcPct val="107000"/>
                        </a:lnSpc>
                        <a:spcBef>
                          <a:spcPts val="0"/>
                        </a:spcBef>
                        <a:spcAft>
                          <a:spcPts val="0"/>
                        </a:spcAft>
                      </a:pPr>
                      <a:r>
                        <a:rPr lang="en-US" sz="900" dirty="0">
                          <a:solidFill>
                            <a:schemeClr val="tx1"/>
                          </a:solidFill>
                          <a:effectLst/>
                        </a:rPr>
                        <a:t>NATO countries (except US and Canada)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1,915,286,012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89.1%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620,556,702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58.7%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429,807,968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31.4%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4,067,894,855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13.9%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3,238,139,442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50.6%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1573292378"/>
                  </a:ext>
                </a:extLst>
              </a:tr>
              <a:tr h="186055">
                <a:tc>
                  <a:txBody>
                    <a:bodyPr/>
                    <a:lstStyle/>
                    <a:p>
                      <a:pPr marL="0" marR="0">
                        <a:lnSpc>
                          <a:spcPct val="107000"/>
                        </a:lnSpc>
                        <a:spcBef>
                          <a:spcPts val="0"/>
                        </a:spcBef>
                        <a:spcAft>
                          <a:spcPts val="0"/>
                        </a:spcAft>
                      </a:pPr>
                      <a:r>
                        <a:rPr lang="en-US" sz="900" dirty="0">
                          <a:solidFill>
                            <a:schemeClr val="tx1"/>
                          </a:solidFill>
                          <a:effectLst/>
                        </a:rPr>
                        <a:t>Rest of Europe</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36,013,625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88.8%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56,961,255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39.8%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19,182,794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21.6%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1,821,707,673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55.8%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40,523,432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15.4%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2401271096"/>
                  </a:ext>
                </a:extLst>
              </a:tr>
              <a:tr h="186055">
                <a:tc>
                  <a:txBody>
                    <a:bodyPr/>
                    <a:lstStyle/>
                    <a:p>
                      <a:pPr marL="0" marR="0">
                        <a:lnSpc>
                          <a:spcPct val="107000"/>
                        </a:lnSpc>
                        <a:spcBef>
                          <a:spcPts val="0"/>
                        </a:spcBef>
                        <a:spcAft>
                          <a:spcPts val="0"/>
                        </a:spcAft>
                      </a:pPr>
                      <a:r>
                        <a:rPr lang="en-US" sz="900">
                          <a:solidFill>
                            <a:schemeClr val="tx1"/>
                          </a:solidFill>
                          <a:effectLst/>
                        </a:rPr>
                        <a:t>Russia</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3110128862"/>
                  </a:ext>
                </a:extLst>
              </a:tr>
              <a:tr h="180975">
                <a:tc>
                  <a:txBody>
                    <a:bodyPr/>
                    <a:lstStyle/>
                    <a:p>
                      <a:pPr marL="0" marR="0">
                        <a:lnSpc>
                          <a:spcPct val="107000"/>
                        </a:lnSpc>
                        <a:spcBef>
                          <a:spcPts val="0"/>
                        </a:spcBef>
                        <a:spcAft>
                          <a:spcPts val="0"/>
                        </a:spcAft>
                      </a:pPr>
                      <a:r>
                        <a:rPr lang="en-US" sz="900" dirty="0">
                          <a:solidFill>
                            <a:schemeClr val="tx1"/>
                          </a:solidFill>
                          <a:effectLst/>
                        </a:rPr>
                        <a:t>Rest of Former Soviet Union</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586,361,398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89.3%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1,266,985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518,036,209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54.5%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21,000,929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869,833,155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19.4%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1934053868"/>
                  </a:ext>
                </a:extLst>
              </a:tr>
              <a:tr h="186055">
                <a:tc>
                  <a:txBody>
                    <a:bodyPr/>
                    <a:lstStyle/>
                    <a:p>
                      <a:pPr marL="0" marR="0">
                        <a:lnSpc>
                          <a:spcPct val="107000"/>
                        </a:lnSpc>
                        <a:spcBef>
                          <a:spcPts val="0"/>
                        </a:spcBef>
                        <a:spcAft>
                          <a:spcPts val="0"/>
                        </a:spcAft>
                      </a:pPr>
                      <a:r>
                        <a:rPr lang="en-US" sz="900" dirty="0">
                          <a:solidFill>
                            <a:schemeClr val="tx1"/>
                          </a:solidFill>
                          <a:effectLst/>
                        </a:rPr>
                        <a:t>Ukraine</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5,645,048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44.3%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182,066,613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77.6%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20,186,218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34.5%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597,582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45,184,633</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18.6%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1438034643"/>
                  </a:ext>
                </a:extLst>
              </a:tr>
              <a:tr h="186055">
                <a:tc>
                  <a:txBody>
                    <a:bodyPr/>
                    <a:lstStyle/>
                    <a:p>
                      <a:pPr marL="0" marR="0">
                        <a:lnSpc>
                          <a:spcPct val="107000"/>
                        </a:lnSpc>
                        <a:spcBef>
                          <a:spcPts val="0"/>
                        </a:spcBef>
                        <a:spcAft>
                          <a:spcPts val="0"/>
                        </a:spcAft>
                      </a:pPr>
                      <a:r>
                        <a:rPr lang="en-US" sz="900" dirty="0">
                          <a:solidFill>
                            <a:schemeClr val="tx1"/>
                          </a:solidFill>
                          <a:effectLst/>
                        </a:rPr>
                        <a:t>Middle East</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1,230,024,410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89.8%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98,793,374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81.5%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29,580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330,048,736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59.7%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462230265"/>
                  </a:ext>
                </a:extLst>
              </a:tr>
              <a:tr h="186055">
                <a:tc>
                  <a:txBody>
                    <a:bodyPr/>
                    <a:lstStyle/>
                    <a:p>
                      <a:pPr marL="0" marR="0">
                        <a:lnSpc>
                          <a:spcPct val="107000"/>
                        </a:lnSpc>
                        <a:spcBef>
                          <a:spcPts val="0"/>
                        </a:spcBef>
                        <a:spcAft>
                          <a:spcPts val="0"/>
                        </a:spcAft>
                      </a:pPr>
                      <a:r>
                        <a:rPr lang="en-US" sz="900" dirty="0">
                          <a:solidFill>
                            <a:schemeClr val="tx1"/>
                          </a:solidFill>
                          <a:effectLst/>
                        </a:rPr>
                        <a:t>Africa</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3,232,734,084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90.0%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48,545,232</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41.6%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212,283,037</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61.0%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467,961,115</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70.8%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1047761884"/>
                  </a:ext>
                </a:extLst>
              </a:tr>
              <a:tr h="186055">
                <a:tc>
                  <a:txBody>
                    <a:bodyPr/>
                    <a:lstStyle/>
                    <a:p>
                      <a:pPr marL="0" marR="0">
                        <a:lnSpc>
                          <a:spcPct val="107000"/>
                        </a:lnSpc>
                        <a:spcBef>
                          <a:spcPts val="0"/>
                        </a:spcBef>
                        <a:spcAft>
                          <a:spcPts val="0"/>
                        </a:spcAft>
                      </a:pPr>
                      <a:r>
                        <a:rPr lang="en-US" sz="900" dirty="0">
                          <a:solidFill>
                            <a:schemeClr val="tx1"/>
                          </a:solidFill>
                          <a:effectLst/>
                        </a:rPr>
                        <a:t>Rest of World</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0.0%</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1273282706"/>
                  </a:ext>
                </a:extLst>
              </a:tr>
              <a:tr h="186055">
                <a:tc>
                  <a:txBody>
                    <a:bodyPr/>
                    <a:lstStyle/>
                    <a:p>
                      <a:pPr marL="0" marR="0">
                        <a:lnSpc>
                          <a:spcPct val="107000"/>
                        </a:lnSpc>
                        <a:spcBef>
                          <a:spcPts val="0"/>
                        </a:spcBef>
                        <a:spcAft>
                          <a:spcPts val="0"/>
                        </a:spcAft>
                      </a:pPr>
                      <a:r>
                        <a:rPr lang="en-US" sz="900" dirty="0">
                          <a:solidFill>
                            <a:schemeClr val="tx1"/>
                          </a:solidFill>
                          <a:effectLst/>
                        </a:rPr>
                        <a:t>Total</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8,291,183,699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89.4%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1,779,943,831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35.1%</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2,224,900,319</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48.8%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9,690,844,604</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20.6%</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a:solidFill>
                            <a:schemeClr val="tx1"/>
                          </a:solidFill>
                          <a:effectLst/>
                        </a:rPr>
                        <a:t>8,840,469,818</a:t>
                      </a:r>
                      <a:endParaRPr lang="en-US" sz="90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tc>
                  <a:txBody>
                    <a:bodyPr/>
                    <a:lstStyle/>
                    <a:p>
                      <a:pPr marL="0" marR="0" algn="r">
                        <a:lnSpc>
                          <a:spcPct val="107000"/>
                        </a:lnSpc>
                        <a:spcBef>
                          <a:spcPts val="0"/>
                        </a:spcBef>
                        <a:spcAft>
                          <a:spcPts val="0"/>
                        </a:spcAft>
                      </a:pPr>
                      <a:r>
                        <a:rPr lang="en-US" sz="900" dirty="0">
                          <a:solidFill>
                            <a:schemeClr val="tx1"/>
                          </a:solidFill>
                          <a:effectLst/>
                        </a:rPr>
                        <a:t>48.7%</a:t>
                      </a:r>
                      <a:endParaRPr lang="en-US" sz="900" dirty="0">
                        <a:solidFill>
                          <a:schemeClr val="tx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8890" marR="8890" marT="0" marB="0" anchor="ctr"/>
                </a:tc>
                <a:extLst>
                  <a:ext uri="{0D108BD9-81ED-4DB2-BD59-A6C34878D82A}">
                    <a16:rowId xmlns:a16="http://schemas.microsoft.com/office/drawing/2014/main" val="811426341"/>
                  </a:ext>
                </a:extLst>
              </a:tr>
            </a:tbl>
          </a:graphicData>
        </a:graphic>
      </p:graphicFrame>
    </p:spTree>
    <p:extLst>
      <p:ext uri="{BB962C8B-B14F-4D97-AF65-F5344CB8AC3E}">
        <p14:creationId xmlns:p14="http://schemas.microsoft.com/office/powerpoint/2010/main" val="3869601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87B8-2391-4A6F-AC3D-440CACCA36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2A02E1-5873-49CE-BB5D-303265A6968C}"/>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A7A6B0E1-3C87-4E0E-93B2-EB82AA2C649E}"/>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23A550B8-8552-4209-8ECB-1335E3D28C4A}"/>
              </a:ext>
            </a:extLst>
          </p:cNvPr>
          <p:cNvPicPr>
            <a:picLocks noChangeAspect="1"/>
          </p:cNvPicPr>
          <p:nvPr/>
        </p:nvPicPr>
        <p:blipFill rotWithShape="1">
          <a:blip r:embed="rId3"/>
          <a:srcRect l="10382" t="10082" r="30092" b="14077"/>
          <a:stretch/>
        </p:blipFill>
        <p:spPr>
          <a:xfrm>
            <a:off x="597019" y="570451"/>
            <a:ext cx="8421146" cy="6035193"/>
          </a:xfrm>
          <a:prstGeom prst="rect">
            <a:avLst/>
          </a:prstGeom>
        </p:spPr>
      </p:pic>
    </p:spTree>
    <p:extLst>
      <p:ext uri="{BB962C8B-B14F-4D97-AF65-F5344CB8AC3E}">
        <p14:creationId xmlns:p14="http://schemas.microsoft.com/office/powerpoint/2010/main" val="3019621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5D0251-9541-4D7A-A4E6-AF7D80CEB099}"/>
              </a:ext>
            </a:extLst>
          </p:cNvPr>
          <p:cNvPicPr>
            <a:picLocks noChangeAspect="1"/>
          </p:cNvPicPr>
          <p:nvPr/>
        </p:nvPicPr>
        <p:blipFill>
          <a:blip r:embed="rId2"/>
          <a:stretch>
            <a:fillRect/>
          </a:stretch>
        </p:blipFill>
        <p:spPr>
          <a:xfrm>
            <a:off x="3504757" y="532737"/>
            <a:ext cx="5639243" cy="4247353"/>
          </a:xfrm>
          <a:prstGeom prst="rect">
            <a:avLst/>
          </a:prstGeom>
        </p:spPr>
      </p:pic>
      <p:sp>
        <p:nvSpPr>
          <p:cNvPr id="3" name="Content Placeholder 2">
            <a:extLst>
              <a:ext uri="{FF2B5EF4-FFF2-40B4-BE49-F238E27FC236}">
                <a16:creationId xmlns:a16="http://schemas.microsoft.com/office/drawing/2014/main" id="{5B2D00DB-E309-4957-9A35-F1954F1AFCD5}"/>
              </a:ext>
            </a:extLst>
          </p:cNvPr>
          <p:cNvSpPr>
            <a:spLocks noGrp="1"/>
          </p:cNvSpPr>
          <p:nvPr>
            <p:ph sz="half" idx="1"/>
          </p:nvPr>
        </p:nvSpPr>
        <p:spPr>
          <a:xfrm>
            <a:off x="722081" y="3909424"/>
            <a:ext cx="6252598" cy="3733800"/>
          </a:xfrm>
        </p:spPr>
        <p:txBody>
          <a:bodyPr/>
          <a:lstStyle/>
          <a:p>
            <a:r>
              <a:rPr lang="en-US" sz="1200" dirty="0" err="1">
                <a:latin typeface="+mj-lt"/>
              </a:rPr>
              <a:t>ESUBT</a:t>
            </a:r>
            <a:r>
              <a:rPr lang="en-US" sz="900" dirty="0" err="1">
                <a:latin typeface="+mj-lt"/>
              </a:rPr>
              <a:t>a,r</a:t>
            </a:r>
            <a:r>
              <a:rPr lang="en-US" sz="900" dirty="0">
                <a:latin typeface="+mj-lt"/>
              </a:rPr>
              <a:t> </a:t>
            </a:r>
            <a:r>
              <a:rPr lang="en-US" sz="1200" dirty="0">
                <a:latin typeface="+mj-lt"/>
              </a:rPr>
              <a:t>represents the substitution between value added bundles and intermediate demand </a:t>
            </a:r>
            <a:r>
              <a:rPr lang="en-US" sz="1200" dirty="0" err="1">
                <a:latin typeface="+mj-lt"/>
              </a:rPr>
              <a:t>bunldes</a:t>
            </a:r>
            <a:r>
              <a:rPr lang="en-US" sz="1200" dirty="0">
                <a:latin typeface="+mj-lt"/>
              </a:rPr>
              <a:t>, (typically assumed to be zero)</a:t>
            </a:r>
          </a:p>
          <a:p>
            <a:r>
              <a:rPr lang="en-US" sz="1200" b="0" i="0" u="none" strike="noStrike" baseline="0" dirty="0" err="1">
                <a:latin typeface="+mj-lt"/>
              </a:rPr>
              <a:t>ESUBVA</a:t>
            </a:r>
            <a:r>
              <a:rPr lang="en-US" sz="1100" b="0" i="0" u="none" strike="noStrike" baseline="0" dirty="0" err="1">
                <a:latin typeface="+mj-lt"/>
              </a:rPr>
              <a:t>a,r</a:t>
            </a:r>
            <a:r>
              <a:rPr lang="en-US" sz="1100" b="0" i="0" u="none" strike="noStrike" baseline="0" dirty="0">
                <a:latin typeface="+mj-lt"/>
              </a:rPr>
              <a:t> </a:t>
            </a:r>
            <a:r>
              <a:rPr lang="en-US" sz="1200" b="0" i="0" u="none" strike="noStrike" baseline="0" dirty="0">
                <a:latin typeface="+mj-lt"/>
              </a:rPr>
              <a:t>is differentiated by activity and region (although the default is that this is region generic)</a:t>
            </a:r>
          </a:p>
          <a:p>
            <a:r>
              <a:rPr lang="en-US" sz="1200" b="0" i="0" u="none" strike="noStrike" baseline="0" dirty="0" err="1">
                <a:latin typeface="+mj-lt"/>
              </a:rPr>
              <a:t>ESUBCa,r</a:t>
            </a:r>
            <a:r>
              <a:rPr lang="en-US" sz="1200" b="0" i="0" u="none" strike="noStrike" baseline="0" dirty="0">
                <a:latin typeface="+mj-lt"/>
              </a:rPr>
              <a:t> allows for an elasticity of substitution amongst intermediate inputs. This added nest offers users additional flexibility in specifying derived demand elasticities for intermediate inputs, such as the demand for electricity or fertilizer.</a:t>
            </a:r>
          </a:p>
          <a:p>
            <a:r>
              <a:rPr lang="en-US" sz="1200" dirty="0" err="1">
                <a:latin typeface="+mj-lt"/>
              </a:rPr>
              <a:t>ESUBDc,r</a:t>
            </a:r>
            <a:r>
              <a:rPr lang="en-US" sz="1200" dirty="0">
                <a:latin typeface="+mj-lt"/>
              </a:rPr>
              <a:t>, the so-called (top-level) </a:t>
            </a:r>
            <a:r>
              <a:rPr lang="en-US" sz="1200" dirty="0" err="1">
                <a:latin typeface="+mj-lt"/>
              </a:rPr>
              <a:t>Armington</a:t>
            </a:r>
            <a:r>
              <a:rPr lang="en-US" sz="1200" dirty="0">
                <a:latin typeface="+mj-lt"/>
              </a:rPr>
              <a:t> Elasticity, determines the degree of substitutability between domestic and imported goods.</a:t>
            </a:r>
          </a:p>
        </p:txBody>
      </p:sp>
      <p:sp>
        <p:nvSpPr>
          <p:cNvPr id="2" name="Title 1">
            <a:extLst>
              <a:ext uri="{FF2B5EF4-FFF2-40B4-BE49-F238E27FC236}">
                <a16:creationId xmlns:a16="http://schemas.microsoft.com/office/drawing/2014/main" id="{78A06F17-9AD7-42A6-9E32-067794C5BC4D}"/>
              </a:ext>
            </a:extLst>
          </p:cNvPr>
          <p:cNvSpPr>
            <a:spLocks noGrp="1"/>
          </p:cNvSpPr>
          <p:nvPr>
            <p:ph type="title"/>
          </p:nvPr>
        </p:nvSpPr>
        <p:spPr>
          <a:xfrm>
            <a:off x="806744" y="1030326"/>
            <a:ext cx="3698144" cy="1143000"/>
          </a:xfrm>
        </p:spPr>
        <p:txBody>
          <a:bodyPr/>
          <a:lstStyle/>
          <a:p>
            <a:r>
              <a:rPr lang="en-US" dirty="0"/>
              <a:t>Production Nesting Structure </a:t>
            </a:r>
          </a:p>
        </p:txBody>
      </p:sp>
    </p:spTree>
    <p:extLst>
      <p:ext uri="{BB962C8B-B14F-4D97-AF65-F5344CB8AC3E}">
        <p14:creationId xmlns:p14="http://schemas.microsoft.com/office/powerpoint/2010/main" val="151412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97F7-39D6-4F3B-B1B1-B0C86FCFCBD7}"/>
              </a:ext>
            </a:extLst>
          </p:cNvPr>
          <p:cNvSpPr>
            <a:spLocks noGrp="1"/>
          </p:cNvSpPr>
          <p:nvPr>
            <p:ph type="title"/>
          </p:nvPr>
        </p:nvSpPr>
        <p:spPr>
          <a:xfrm>
            <a:off x="949356" y="369377"/>
            <a:ext cx="7747172" cy="1143000"/>
          </a:xfrm>
        </p:spPr>
        <p:txBody>
          <a:bodyPr/>
          <a:lstStyle/>
          <a:p>
            <a:r>
              <a:rPr lang="en-US" dirty="0"/>
              <a:t>Background</a:t>
            </a:r>
          </a:p>
        </p:txBody>
      </p:sp>
      <p:sp>
        <p:nvSpPr>
          <p:cNvPr id="3" name="Content Placeholder 2">
            <a:extLst>
              <a:ext uri="{FF2B5EF4-FFF2-40B4-BE49-F238E27FC236}">
                <a16:creationId xmlns:a16="http://schemas.microsoft.com/office/drawing/2014/main" id="{625C0BC4-7570-4F45-93FD-8581F15E5356}"/>
              </a:ext>
            </a:extLst>
          </p:cNvPr>
          <p:cNvSpPr>
            <a:spLocks noGrp="1"/>
          </p:cNvSpPr>
          <p:nvPr>
            <p:ph sz="half" idx="1"/>
          </p:nvPr>
        </p:nvSpPr>
        <p:spPr>
          <a:xfrm>
            <a:off x="801688" y="1378856"/>
            <a:ext cx="8110083" cy="5341257"/>
          </a:xfrm>
        </p:spPr>
        <p:txBody>
          <a:bodyPr/>
          <a:lstStyle/>
          <a:p>
            <a:r>
              <a:rPr lang="en-US" sz="2400" dirty="0"/>
              <a:t>COVID pandemic:</a:t>
            </a:r>
          </a:p>
          <a:p>
            <a:pPr lvl="1"/>
            <a:r>
              <a:rPr lang="en-US" sz="2000" dirty="0"/>
              <a:t>Disrupted supply chains</a:t>
            </a:r>
          </a:p>
          <a:p>
            <a:pPr lvl="1"/>
            <a:r>
              <a:rPr lang="en-US" sz="2000" dirty="0"/>
              <a:t>Forms the backdrop for the major economic challenges we face today, including inflation</a:t>
            </a:r>
          </a:p>
          <a:p>
            <a:r>
              <a:rPr lang="en-US" sz="2400" dirty="0"/>
              <a:t>Situation exacerbated by:</a:t>
            </a:r>
          </a:p>
          <a:p>
            <a:pPr lvl="1"/>
            <a:r>
              <a:rPr lang="en-US" sz="2000" dirty="0"/>
              <a:t>Shortages of shipping containers</a:t>
            </a:r>
          </a:p>
          <a:p>
            <a:pPr lvl="1"/>
            <a:r>
              <a:rPr lang="en-US" sz="2000" dirty="0"/>
              <a:t>Backlogs in ports</a:t>
            </a:r>
          </a:p>
          <a:p>
            <a:pPr lvl="1"/>
            <a:r>
              <a:rPr lang="en-US" sz="2000" dirty="0"/>
              <a:t>Switch to just-in-case stockpiling instead of just-in-time</a:t>
            </a:r>
          </a:p>
          <a:p>
            <a:r>
              <a:rPr lang="en-US" sz="2400" dirty="0"/>
              <a:t>Grounding of the container ship Ever Given in the Suez Canal in March would have been bad enough, but was made much worse because it happened in the context of these other disruptions.</a:t>
            </a:r>
          </a:p>
          <a:p>
            <a:r>
              <a:rPr lang="en-US" sz="2400" dirty="0"/>
              <a:t>Very little study of complex, multi-vector disruptions, and their cascading economic impacts.</a:t>
            </a:r>
          </a:p>
          <a:p>
            <a:pPr lvl="1"/>
            <a:endParaRPr lang="en-US" sz="2000" dirty="0"/>
          </a:p>
        </p:txBody>
      </p:sp>
    </p:spTree>
    <p:extLst>
      <p:ext uri="{BB962C8B-B14F-4D97-AF65-F5344CB8AC3E}">
        <p14:creationId xmlns:p14="http://schemas.microsoft.com/office/powerpoint/2010/main" val="19852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97F7-39D6-4F3B-B1B1-B0C86FCFCBD7}"/>
              </a:ext>
            </a:extLst>
          </p:cNvPr>
          <p:cNvSpPr>
            <a:spLocks noGrp="1"/>
          </p:cNvSpPr>
          <p:nvPr>
            <p:ph type="title"/>
          </p:nvPr>
        </p:nvSpPr>
        <p:spPr>
          <a:xfrm>
            <a:off x="783771" y="369377"/>
            <a:ext cx="7912757" cy="1143000"/>
          </a:xfrm>
        </p:spPr>
        <p:txBody>
          <a:bodyPr/>
          <a:lstStyle/>
          <a:p>
            <a:r>
              <a:rPr lang="en-US" dirty="0"/>
              <a:t>Background</a:t>
            </a:r>
          </a:p>
        </p:txBody>
      </p:sp>
      <p:sp>
        <p:nvSpPr>
          <p:cNvPr id="3" name="Content Placeholder 2">
            <a:extLst>
              <a:ext uri="{FF2B5EF4-FFF2-40B4-BE49-F238E27FC236}">
                <a16:creationId xmlns:a16="http://schemas.microsoft.com/office/drawing/2014/main" id="{625C0BC4-7570-4F45-93FD-8581F15E5356}"/>
              </a:ext>
            </a:extLst>
          </p:cNvPr>
          <p:cNvSpPr>
            <a:spLocks noGrp="1"/>
          </p:cNvSpPr>
          <p:nvPr>
            <p:ph sz="half" idx="1"/>
          </p:nvPr>
        </p:nvSpPr>
        <p:spPr>
          <a:xfrm>
            <a:off x="653143" y="1669143"/>
            <a:ext cx="8226143" cy="4528456"/>
          </a:xfrm>
        </p:spPr>
        <p:txBody>
          <a:bodyPr/>
          <a:lstStyle/>
          <a:p>
            <a:r>
              <a:rPr lang="en-US" sz="2400" dirty="0"/>
              <a:t>Complex disruptions have cascading effects much worse than the sum of the effects of the individual disruptions.</a:t>
            </a:r>
          </a:p>
          <a:p>
            <a:pPr marL="0" indent="0">
              <a:buNone/>
            </a:pPr>
            <a:endParaRPr lang="en-US" sz="800" dirty="0"/>
          </a:p>
          <a:p>
            <a:r>
              <a:rPr lang="en-US" sz="2400" dirty="0"/>
              <a:t>We started studying such complex disruptions</a:t>
            </a:r>
          </a:p>
          <a:p>
            <a:pPr lvl="1"/>
            <a:r>
              <a:rPr lang="en-US" sz="2000" dirty="0"/>
              <a:t>Building scenarios</a:t>
            </a:r>
          </a:p>
          <a:p>
            <a:pPr lvl="1"/>
            <a:r>
              <a:rPr lang="en-US" sz="2000" dirty="0"/>
              <a:t>Describing the economic sectors they impact</a:t>
            </a:r>
          </a:p>
          <a:p>
            <a:pPr lvl="1"/>
            <a:r>
              <a:rPr lang="en-US" sz="2000" dirty="0"/>
              <a:t>Studying potential mitigations</a:t>
            </a:r>
          </a:p>
          <a:p>
            <a:pPr lvl="1"/>
            <a:r>
              <a:rPr lang="en-US" sz="2000" dirty="0"/>
              <a:t>Building a user-friendly tool for estimating cascading impacts</a:t>
            </a:r>
          </a:p>
          <a:p>
            <a:pPr marL="0" indent="0">
              <a:buNone/>
            </a:pPr>
            <a:endParaRPr lang="en-US" sz="800" dirty="0"/>
          </a:p>
          <a:p>
            <a:r>
              <a:rPr lang="en-US" sz="2400" dirty="0"/>
              <a:t>Then along came the Ukraine War</a:t>
            </a:r>
          </a:p>
          <a:p>
            <a:pPr lvl="1"/>
            <a:r>
              <a:rPr lang="en-US" sz="2000" dirty="0"/>
              <a:t>A major disruption occurring in the context of already major economic disruptions.</a:t>
            </a:r>
          </a:p>
          <a:p>
            <a:pPr lvl="1"/>
            <a:endParaRPr lang="en-US" sz="2000" dirty="0"/>
          </a:p>
          <a:p>
            <a:pPr lvl="1"/>
            <a:endParaRPr lang="en-US" sz="2000" dirty="0"/>
          </a:p>
        </p:txBody>
      </p:sp>
    </p:spTree>
    <p:extLst>
      <p:ext uri="{BB962C8B-B14F-4D97-AF65-F5344CB8AC3E}">
        <p14:creationId xmlns:p14="http://schemas.microsoft.com/office/powerpoint/2010/main" val="370680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97F7-39D6-4F3B-B1B1-B0C86FCFCBD7}"/>
              </a:ext>
            </a:extLst>
          </p:cNvPr>
          <p:cNvSpPr>
            <a:spLocks noGrp="1"/>
          </p:cNvSpPr>
          <p:nvPr>
            <p:ph type="title"/>
          </p:nvPr>
        </p:nvSpPr>
        <p:spPr>
          <a:xfrm>
            <a:off x="949356" y="369377"/>
            <a:ext cx="7747172" cy="1143000"/>
          </a:xfrm>
        </p:spPr>
        <p:txBody>
          <a:bodyPr/>
          <a:lstStyle/>
          <a:p>
            <a:r>
              <a:rPr lang="en-US" dirty="0"/>
              <a:t>Background</a:t>
            </a:r>
          </a:p>
        </p:txBody>
      </p:sp>
      <p:sp>
        <p:nvSpPr>
          <p:cNvPr id="3" name="Content Placeholder 2">
            <a:extLst>
              <a:ext uri="{FF2B5EF4-FFF2-40B4-BE49-F238E27FC236}">
                <a16:creationId xmlns:a16="http://schemas.microsoft.com/office/drawing/2014/main" id="{625C0BC4-7570-4F45-93FD-8581F15E5356}"/>
              </a:ext>
            </a:extLst>
          </p:cNvPr>
          <p:cNvSpPr>
            <a:spLocks noGrp="1"/>
          </p:cNvSpPr>
          <p:nvPr>
            <p:ph sz="half" idx="1"/>
          </p:nvPr>
        </p:nvSpPr>
        <p:spPr>
          <a:xfrm>
            <a:off x="801687" y="1512377"/>
            <a:ext cx="8240713" cy="4976246"/>
          </a:xfrm>
        </p:spPr>
        <p:txBody>
          <a:bodyPr/>
          <a:lstStyle/>
          <a:p>
            <a:r>
              <a:rPr lang="en-US" sz="2400" dirty="0"/>
              <a:t>Ukraine War is already having an impact on global markets for major commodities</a:t>
            </a:r>
          </a:p>
          <a:p>
            <a:pPr lvl="1"/>
            <a:r>
              <a:rPr lang="en-US" sz="2000" dirty="0"/>
              <a:t>Grains, Metals, Energy products</a:t>
            </a:r>
          </a:p>
          <a:p>
            <a:pPr marL="457200" lvl="1" indent="0">
              <a:buNone/>
            </a:pPr>
            <a:endParaRPr lang="en-US" sz="1200" dirty="0"/>
          </a:p>
          <a:p>
            <a:r>
              <a:rPr lang="en-US" sz="2400" dirty="0"/>
              <a:t>Grains:</a:t>
            </a:r>
          </a:p>
          <a:p>
            <a:pPr lvl="1"/>
            <a:r>
              <a:rPr lang="en-US" sz="2000" dirty="0"/>
              <a:t>In 2021, 11.4% of global corn exports and 8.5% of global wheat exports originated from Ukraine</a:t>
            </a:r>
          </a:p>
          <a:p>
            <a:pPr lvl="1"/>
            <a:r>
              <a:rPr lang="en-US" sz="2000" dirty="0"/>
              <a:t>In 2021, 13.1% of global wheat exports originated from Russia </a:t>
            </a:r>
          </a:p>
          <a:p>
            <a:pPr lvl="1"/>
            <a:r>
              <a:rPr lang="en-US" sz="2000" dirty="0"/>
              <a:t>Prior to the War, in excess of 90% of Ukrainian agricultural exports were shipped from the country’s Black Sea ports - currently impossible</a:t>
            </a:r>
          </a:p>
          <a:p>
            <a:pPr lvl="1"/>
            <a:r>
              <a:rPr lang="en-US" sz="2000" dirty="0"/>
              <a:t>Possibility of moving goods by river barge, rail, or truck is limited.</a:t>
            </a:r>
          </a:p>
          <a:p>
            <a:pPr lvl="1"/>
            <a:r>
              <a:rPr lang="en-US" sz="2000" dirty="0"/>
              <a:t>Moreover, as much as 20% of Ukraine winter crops may not be harvested </a:t>
            </a:r>
          </a:p>
          <a:p>
            <a:pPr lvl="1"/>
            <a:endParaRPr lang="en-US" sz="2000" dirty="0"/>
          </a:p>
          <a:p>
            <a:pPr lvl="1"/>
            <a:endParaRPr lang="en-US" sz="2000" dirty="0"/>
          </a:p>
        </p:txBody>
      </p:sp>
    </p:spTree>
    <p:extLst>
      <p:ext uri="{BB962C8B-B14F-4D97-AF65-F5344CB8AC3E}">
        <p14:creationId xmlns:p14="http://schemas.microsoft.com/office/powerpoint/2010/main" val="390606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97F7-39D6-4F3B-B1B1-B0C86FCFCBD7}"/>
              </a:ext>
            </a:extLst>
          </p:cNvPr>
          <p:cNvSpPr>
            <a:spLocks noGrp="1"/>
          </p:cNvSpPr>
          <p:nvPr>
            <p:ph type="title"/>
          </p:nvPr>
        </p:nvSpPr>
        <p:spPr>
          <a:xfrm>
            <a:off x="801688" y="276389"/>
            <a:ext cx="7894840" cy="1143000"/>
          </a:xfrm>
        </p:spPr>
        <p:txBody>
          <a:bodyPr/>
          <a:lstStyle/>
          <a:p>
            <a:r>
              <a:rPr lang="en-US" dirty="0"/>
              <a:t>Background</a:t>
            </a:r>
          </a:p>
        </p:txBody>
      </p:sp>
      <p:sp>
        <p:nvSpPr>
          <p:cNvPr id="3" name="Content Placeholder 2">
            <a:extLst>
              <a:ext uri="{FF2B5EF4-FFF2-40B4-BE49-F238E27FC236}">
                <a16:creationId xmlns:a16="http://schemas.microsoft.com/office/drawing/2014/main" id="{625C0BC4-7570-4F45-93FD-8581F15E5356}"/>
              </a:ext>
            </a:extLst>
          </p:cNvPr>
          <p:cNvSpPr>
            <a:spLocks noGrp="1"/>
          </p:cNvSpPr>
          <p:nvPr>
            <p:ph sz="half" idx="1"/>
          </p:nvPr>
        </p:nvSpPr>
        <p:spPr>
          <a:xfrm>
            <a:off x="801687" y="1120310"/>
            <a:ext cx="8008483" cy="5551714"/>
          </a:xfrm>
        </p:spPr>
        <p:txBody>
          <a:bodyPr/>
          <a:lstStyle/>
          <a:p>
            <a:r>
              <a:rPr lang="en-US" sz="2400" dirty="0"/>
              <a:t>Metals</a:t>
            </a:r>
          </a:p>
          <a:p>
            <a:pPr lvl="1"/>
            <a:r>
              <a:rPr lang="en-US" sz="2000" dirty="0"/>
              <a:t>Concerns about access to Russian platinum and other critical minerals - sanctions</a:t>
            </a:r>
          </a:p>
          <a:p>
            <a:pPr lvl="1"/>
            <a:r>
              <a:rPr lang="en-US" sz="2000" dirty="0"/>
              <a:t>In 2021, Russia was the fourth-largest exporter of unwrought or semi-manufactured platinum and other precious metals </a:t>
            </a:r>
          </a:p>
          <a:p>
            <a:pPr lvl="1"/>
            <a:r>
              <a:rPr lang="en-US" sz="2000" dirty="0"/>
              <a:t>Metals are at the front-end of long-supply-chain linkages</a:t>
            </a:r>
          </a:p>
          <a:p>
            <a:pPr lvl="1"/>
            <a:r>
              <a:rPr lang="en-US" sz="2000" dirty="0"/>
              <a:t>Leading to key manufactured goods such as pig iron, unfinished steel, steel products and catalytic converters for automobiles.</a:t>
            </a:r>
          </a:p>
          <a:p>
            <a:pPr marL="457200" lvl="1" indent="0">
              <a:buNone/>
            </a:pPr>
            <a:endParaRPr lang="en-US" sz="800" dirty="0"/>
          </a:p>
          <a:p>
            <a:r>
              <a:rPr lang="en-US" sz="2400" dirty="0"/>
              <a:t>Our purpose: analyze the impacts of disruption of exports of grains and metals from Russia and Ukraine on the economy of the US and the world</a:t>
            </a:r>
          </a:p>
          <a:p>
            <a:pPr marL="0" indent="0">
              <a:buNone/>
            </a:pPr>
            <a:endParaRPr lang="en-US" sz="800" dirty="0"/>
          </a:p>
          <a:p>
            <a:r>
              <a:rPr lang="en-US" sz="2400" dirty="0"/>
              <a:t>First step in a broader study of other impacts of the Ukraine War within the context of other disruptions to the marine transportation system.</a:t>
            </a:r>
            <a:endParaRPr lang="en-US" sz="2000" dirty="0"/>
          </a:p>
        </p:txBody>
      </p:sp>
    </p:spTree>
    <p:extLst>
      <p:ext uri="{BB962C8B-B14F-4D97-AF65-F5344CB8AC3E}">
        <p14:creationId xmlns:p14="http://schemas.microsoft.com/office/powerpoint/2010/main" val="50102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26430-1A4A-4617-829E-114F09D7D6E0}"/>
              </a:ext>
            </a:extLst>
          </p:cNvPr>
          <p:cNvSpPr>
            <a:spLocks noGrp="1"/>
          </p:cNvSpPr>
          <p:nvPr>
            <p:ph type="title"/>
          </p:nvPr>
        </p:nvSpPr>
        <p:spPr>
          <a:xfrm>
            <a:off x="949356" y="679337"/>
            <a:ext cx="7747172" cy="699520"/>
          </a:xfrm>
        </p:spPr>
        <p:txBody>
          <a:bodyPr/>
          <a:lstStyle/>
          <a:p>
            <a:r>
              <a:rPr lang="en-US" sz="3200" dirty="0"/>
              <a:t>Regional and Sector Classifications</a:t>
            </a:r>
          </a:p>
        </p:txBody>
      </p:sp>
      <p:sp>
        <p:nvSpPr>
          <p:cNvPr id="3" name="Content Placeholder 2">
            <a:extLst>
              <a:ext uri="{FF2B5EF4-FFF2-40B4-BE49-F238E27FC236}">
                <a16:creationId xmlns:a16="http://schemas.microsoft.com/office/drawing/2014/main" id="{52738170-F2EE-433A-BE3B-712EA718772D}"/>
              </a:ext>
            </a:extLst>
          </p:cNvPr>
          <p:cNvSpPr>
            <a:spLocks noGrp="1"/>
          </p:cNvSpPr>
          <p:nvPr>
            <p:ph sz="half" idx="1"/>
          </p:nvPr>
        </p:nvSpPr>
        <p:spPr>
          <a:xfrm>
            <a:off x="949355" y="1822337"/>
            <a:ext cx="7747171" cy="4705513"/>
          </a:xfrm>
        </p:spPr>
        <p:txBody>
          <a:bodyPr/>
          <a:lstStyle/>
          <a:p>
            <a:r>
              <a:rPr lang="en-US" sz="2000" dirty="0"/>
              <a:t>The analysis classifies the world into the following 17 regions: USA, Rest of North America, China, Japan, India, Rest of Asia, Canada, Latin America, Oceania, NATO countries (except the US and Canada), Rest of Europe, Russia, Rest of the Former Soviet Union, Ukraine, Middle East, Africa, and Rest of World</a:t>
            </a:r>
          </a:p>
          <a:p>
            <a:pPr marL="0" indent="0">
              <a:buNone/>
            </a:pPr>
            <a:endParaRPr lang="en-US" sz="1200" dirty="0"/>
          </a:p>
          <a:p>
            <a:r>
              <a:rPr lang="en-US" sz="2000" dirty="0"/>
              <a:t>Sectors include: </a:t>
            </a:r>
          </a:p>
          <a:p>
            <a:endParaRPr lang="en-US" dirty="0"/>
          </a:p>
        </p:txBody>
      </p:sp>
      <p:graphicFrame>
        <p:nvGraphicFramePr>
          <p:cNvPr id="5" name="Table 4">
            <a:extLst>
              <a:ext uri="{FF2B5EF4-FFF2-40B4-BE49-F238E27FC236}">
                <a16:creationId xmlns:a16="http://schemas.microsoft.com/office/drawing/2014/main" id="{0C9E005A-03FA-4236-AB11-C0F0A72C8285}"/>
              </a:ext>
            </a:extLst>
          </p:cNvPr>
          <p:cNvGraphicFramePr>
            <a:graphicFrameLocks noGrp="1"/>
          </p:cNvGraphicFramePr>
          <p:nvPr>
            <p:extLst>
              <p:ext uri="{D42A27DB-BD31-4B8C-83A1-F6EECF244321}">
                <p14:modId xmlns:p14="http://schemas.microsoft.com/office/powerpoint/2010/main" val="3518280889"/>
              </p:ext>
            </p:extLst>
          </p:nvPr>
        </p:nvGraphicFramePr>
        <p:xfrm>
          <a:off x="1211828" y="4078139"/>
          <a:ext cx="7550150" cy="2449712"/>
        </p:xfrm>
        <a:graphic>
          <a:graphicData uri="http://schemas.openxmlformats.org/drawingml/2006/table">
            <a:tbl>
              <a:tblPr>
                <a:tableStyleId>{5C22544A-7EE6-4342-B048-85BDC9FD1C3A}</a:tableStyleId>
              </a:tblPr>
              <a:tblGrid>
                <a:gridCol w="1918892">
                  <a:extLst>
                    <a:ext uri="{9D8B030D-6E8A-4147-A177-3AD203B41FA5}">
                      <a16:colId xmlns:a16="http://schemas.microsoft.com/office/drawing/2014/main" val="3729752346"/>
                    </a:ext>
                  </a:extLst>
                </a:gridCol>
                <a:gridCol w="1780932">
                  <a:extLst>
                    <a:ext uri="{9D8B030D-6E8A-4147-A177-3AD203B41FA5}">
                      <a16:colId xmlns:a16="http://schemas.microsoft.com/office/drawing/2014/main" val="2458520565"/>
                    </a:ext>
                  </a:extLst>
                </a:gridCol>
                <a:gridCol w="1818558">
                  <a:extLst>
                    <a:ext uri="{9D8B030D-6E8A-4147-A177-3AD203B41FA5}">
                      <a16:colId xmlns:a16="http://schemas.microsoft.com/office/drawing/2014/main" val="3773825481"/>
                    </a:ext>
                  </a:extLst>
                </a:gridCol>
                <a:gridCol w="2031768">
                  <a:extLst>
                    <a:ext uri="{9D8B030D-6E8A-4147-A177-3AD203B41FA5}">
                      <a16:colId xmlns:a16="http://schemas.microsoft.com/office/drawing/2014/main" val="178891760"/>
                    </a:ext>
                  </a:extLst>
                </a:gridCol>
              </a:tblGrid>
              <a:tr h="178720">
                <a:tc>
                  <a:txBody>
                    <a:bodyPr/>
                    <a:lstStyle/>
                    <a:p>
                      <a:pPr algn="l" fontAlgn="b"/>
                      <a:r>
                        <a:rPr lang="en-US" sz="1100" u="none" strike="noStrike" dirty="0">
                          <a:effectLst/>
                        </a:rPr>
                        <a:t>Paddy rice</a:t>
                      </a:r>
                      <a:endParaRPr lang="en-US" sz="1100" b="0" i="0" u="none" strike="noStrike" dirty="0">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Oil</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Metals and Metal Products</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Tourism</a:t>
                      </a:r>
                      <a:endParaRPr lang="en-US" sz="1100" b="0" i="0" u="none" strike="noStrike">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208735993"/>
                  </a:ext>
                </a:extLst>
              </a:tr>
              <a:tr h="178720">
                <a:tc>
                  <a:txBody>
                    <a:bodyPr/>
                    <a:lstStyle/>
                    <a:p>
                      <a:pPr algn="l" fontAlgn="b"/>
                      <a:r>
                        <a:rPr lang="en-US" sz="1100" u="none" strike="noStrike" dirty="0">
                          <a:effectLst/>
                        </a:rPr>
                        <a:t>Grains and Crops</a:t>
                      </a:r>
                      <a:endParaRPr lang="en-US" sz="1100" b="0" i="0" u="none" strike="noStrike" dirty="0">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Gas</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Ferrous metals</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Transport nec</a:t>
                      </a:r>
                      <a:endParaRPr lang="en-US" sz="1100" b="0" i="0" u="none" strike="noStrike">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136123400"/>
                  </a:ext>
                </a:extLst>
              </a:tr>
              <a:tr h="178720">
                <a:tc>
                  <a:txBody>
                    <a:bodyPr/>
                    <a:lstStyle/>
                    <a:p>
                      <a:pPr algn="l" fontAlgn="b"/>
                      <a:r>
                        <a:rPr lang="en-US" sz="1100" u="none" strike="noStrike" dirty="0">
                          <a:effectLst/>
                        </a:rPr>
                        <a:t>Vegetables, fruit, nuts, sugar</a:t>
                      </a:r>
                      <a:endParaRPr lang="en-US" sz="1100" b="0" i="0" u="none" strike="noStrike" dirty="0">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Mining and Extraction</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Computer, electronic and optic</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Water Transport</a:t>
                      </a:r>
                      <a:endParaRPr lang="en-US" sz="1100" b="0" i="0" u="none" strike="noStrike">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1782126803"/>
                  </a:ext>
                </a:extLst>
              </a:tr>
              <a:tr h="178720">
                <a:tc>
                  <a:txBody>
                    <a:bodyPr/>
                    <a:lstStyle/>
                    <a:p>
                      <a:pPr algn="l" fontAlgn="b"/>
                      <a:r>
                        <a:rPr lang="en-US" sz="1100" u="none" strike="noStrike">
                          <a:effectLst/>
                        </a:rPr>
                        <a:t>Oil Seeds</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dirty="0">
                          <a:effectLst/>
                        </a:rPr>
                        <a:t>Vegetable oils and fats</a:t>
                      </a:r>
                      <a:endParaRPr lang="en-US" sz="1100" b="0" i="0" u="none" strike="noStrike" dirty="0">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Electrical equipment</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Air Transport</a:t>
                      </a:r>
                      <a:endParaRPr lang="en-US" sz="1100" b="0" i="0" u="none" strike="noStrike">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2576901843"/>
                  </a:ext>
                </a:extLst>
              </a:tr>
              <a:tr h="178720">
                <a:tc>
                  <a:txBody>
                    <a:bodyPr/>
                    <a:lstStyle/>
                    <a:p>
                      <a:pPr algn="l" fontAlgn="b"/>
                      <a:r>
                        <a:rPr lang="en-US" sz="1100" u="none" strike="noStrike">
                          <a:effectLst/>
                        </a:rPr>
                        <a:t>Plant-based fibers and Crops</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Processed Food</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OtherManufacturing</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Warehousing and support activi</a:t>
                      </a:r>
                      <a:endParaRPr lang="en-US" sz="1100" b="0" i="0" u="none" strike="noStrike">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1834649058"/>
                  </a:ext>
                </a:extLst>
              </a:tr>
              <a:tr h="178720">
                <a:tc>
                  <a:txBody>
                    <a:bodyPr/>
                    <a:lstStyle/>
                    <a:p>
                      <a:pPr algn="l" fontAlgn="b"/>
                      <a:r>
                        <a:rPr lang="en-US" sz="1100" u="none" strike="noStrike">
                          <a:effectLst/>
                        </a:rPr>
                        <a:t>Livestock and Meat Products</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dirty="0">
                          <a:effectLst/>
                        </a:rPr>
                        <a:t>Textiles and Clothing</a:t>
                      </a:r>
                      <a:endParaRPr lang="en-US" sz="1100" b="0" i="0" u="none" strike="noStrike" dirty="0">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Vehicle Manufacturing</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Communication</a:t>
                      </a:r>
                      <a:endParaRPr lang="en-US" sz="1100" b="0" i="0" u="none" strike="noStrike">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610772508"/>
                  </a:ext>
                </a:extLst>
              </a:tr>
              <a:tr h="178720">
                <a:tc>
                  <a:txBody>
                    <a:bodyPr/>
                    <a:lstStyle/>
                    <a:p>
                      <a:pPr algn="l" fontAlgn="b"/>
                      <a:r>
                        <a:rPr lang="en-US" sz="1100" u="none" strike="noStrike">
                          <a:effectLst/>
                        </a:rPr>
                        <a:t>Raw milk</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Wood products</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Electricity</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Other Services</a:t>
                      </a:r>
                      <a:endParaRPr lang="en-US" sz="1100" b="0" i="0" u="none" strike="noStrike">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4027241472"/>
                  </a:ext>
                </a:extLst>
              </a:tr>
              <a:tr h="178720">
                <a:tc>
                  <a:txBody>
                    <a:bodyPr/>
                    <a:lstStyle/>
                    <a:p>
                      <a:pPr algn="l" fontAlgn="b"/>
                      <a:r>
                        <a:rPr lang="en-US" sz="1100" u="none" strike="noStrike">
                          <a:effectLst/>
                        </a:rPr>
                        <a:t>Other Livestock and Meat Produ</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Paper products, publishing</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dirty="0">
                          <a:effectLst/>
                        </a:rPr>
                        <a:t>Gas manufacture, distribution</a:t>
                      </a:r>
                      <a:endParaRPr lang="en-US" sz="1100" b="0" i="0" u="none" strike="noStrike" dirty="0">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Public Administration and defe</a:t>
                      </a:r>
                      <a:endParaRPr lang="en-US" sz="1100" b="0" i="0" u="none" strike="noStrike">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126917037"/>
                  </a:ext>
                </a:extLst>
              </a:tr>
              <a:tr h="178720">
                <a:tc>
                  <a:txBody>
                    <a:bodyPr/>
                    <a:lstStyle/>
                    <a:p>
                      <a:pPr algn="l" fontAlgn="b"/>
                      <a:r>
                        <a:rPr lang="en-US" sz="1100" u="none" strike="noStrike">
                          <a:effectLst/>
                        </a:rPr>
                        <a:t>Forestry</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Petroleum, coal products</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dirty="0">
                          <a:effectLst/>
                        </a:rPr>
                        <a:t>Water</a:t>
                      </a:r>
                      <a:endParaRPr lang="en-US" sz="1100" b="0" i="0" u="none" strike="noStrike" dirty="0">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Education</a:t>
                      </a:r>
                      <a:endParaRPr lang="en-US" sz="1100" b="0" i="0" u="none" strike="noStrike">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2313378863"/>
                  </a:ext>
                </a:extLst>
              </a:tr>
              <a:tr h="178720">
                <a:tc>
                  <a:txBody>
                    <a:bodyPr/>
                    <a:lstStyle/>
                    <a:p>
                      <a:pPr algn="l" fontAlgn="b"/>
                      <a:r>
                        <a:rPr lang="en-US" sz="1100" u="none" strike="noStrike">
                          <a:effectLst/>
                        </a:rPr>
                        <a:t>Fishing</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ChemRubber</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dirty="0">
                          <a:effectLst/>
                        </a:rPr>
                        <a:t>Construction</a:t>
                      </a:r>
                      <a:endParaRPr lang="en-US" sz="1100" b="0" i="0" u="none" strike="noStrike" dirty="0">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dirty="0">
                          <a:effectLst/>
                        </a:rPr>
                        <a:t>Human health and social work a</a:t>
                      </a:r>
                      <a:endParaRPr lang="en-US" sz="1100" b="0" i="0" u="none" strike="noStrike" dirty="0">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3628768562"/>
                  </a:ext>
                </a:extLst>
              </a:tr>
              <a:tr h="178720">
                <a:tc>
                  <a:txBody>
                    <a:bodyPr/>
                    <a:lstStyle/>
                    <a:p>
                      <a:pPr algn="l" fontAlgn="b"/>
                      <a:r>
                        <a:rPr lang="en-US" sz="1100" u="none" strike="noStrike">
                          <a:effectLst/>
                        </a:rPr>
                        <a:t>Coal</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Basic pharmaceutical products</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a:effectLst/>
                        </a:rPr>
                        <a:t>Trade</a:t>
                      </a:r>
                      <a:endParaRPr lang="en-US" sz="1100" b="0" i="0" u="none" strike="noStrike">
                        <a:solidFill>
                          <a:srgbClr val="000000"/>
                        </a:solidFill>
                        <a:effectLst/>
                        <a:latin typeface="Calibri" panose="020F0502020204030204" pitchFamily="34" charset="0"/>
                      </a:endParaRPr>
                    </a:p>
                  </a:txBody>
                  <a:tcPr marL="4704" marR="4704" marT="4704" marB="0"/>
                </a:tc>
                <a:tc>
                  <a:txBody>
                    <a:bodyPr/>
                    <a:lstStyle/>
                    <a:p>
                      <a:pPr algn="l" fontAlgn="b"/>
                      <a:r>
                        <a:rPr lang="en-US" sz="1100" u="none" strike="noStrike" dirty="0">
                          <a:effectLst/>
                        </a:rPr>
                        <a:t>Dwellings</a:t>
                      </a:r>
                      <a:endParaRPr lang="en-US" sz="1100" b="0" i="0" u="none" strike="noStrike" dirty="0">
                        <a:solidFill>
                          <a:srgbClr val="000000"/>
                        </a:solidFill>
                        <a:effectLst/>
                        <a:latin typeface="Calibri" panose="020F0502020204030204" pitchFamily="34" charset="0"/>
                      </a:endParaRPr>
                    </a:p>
                  </a:txBody>
                  <a:tcPr marL="4704" marR="4704" marT="4704" marB="0"/>
                </a:tc>
                <a:extLst>
                  <a:ext uri="{0D108BD9-81ED-4DB2-BD59-A6C34878D82A}">
                    <a16:rowId xmlns:a16="http://schemas.microsoft.com/office/drawing/2014/main" val="4064596841"/>
                  </a:ext>
                </a:extLst>
              </a:tr>
            </a:tbl>
          </a:graphicData>
        </a:graphic>
      </p:graphicFrame>
    </p:spTree>
    <p:extLst>
      <p:ext uri="{BB962C8B-B14F-4D97-AF65-F5344CB8AC3E}">
        <p14:creationId xmlns:p14="http://schemas.microsoft.com/office/powerpoint/2010/main" val="420116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AB04-95E2-1382-7580-5EAAE9250558}"/>
              </a:ext>
            </a:extLst>
          </p:cNvPr>
          <p:cNvSpPr>
            <a:spLocks noGrp="1"/>
          </p:cNvSpPr>
          <p:nvPr>
            <p:ph type="title"/>
          </p:nvPr>
        </p:nvSpPr>
        <p:spPr>
          <a:xfrm>
            <a:off x="891043" y="733139"/>
            <a:ext cx="7886700" cy="747318"/>
          </a:xfrm>
        </p:spPr>
        <p:txBody>
          <a:bodyPr/>
          <a:lstStyle/>
          <a:p>
            <a:r>
              <a:rPr lang="en-US" sz="3200" dirty="0"/>
              <a:t>Export Data</a:t>
            </a:r>
          </a:p>
        </p:txBody>
      </p:sp>
      <p:sp>
        <p:nvSpPr>
          <p:cNvPr id="3" name="Content Placeholder 2">
            <a:extLst>
              <a:ext uri="{FF2B5EF4-FFF2-40B4-BE49-F238E27FC236}">
                <a16:creationId xmlns:a16="http://schemas.microsoft.com/office/drawing/2014/main" id="{1BE57EFE-0A4A-265B-0586-CD69C23011D2}"/>
              </a:ext>
            </a:extLst>
          </p:cNvPr>
          <p:cNvSpPr>
            <a:spLocks noGrp="1"/>
          </p:cNvSpPr>
          <p:nvPr>
            <p:ph idx="1"/>
          </p:nvPr>
        </p:nvSpPr>
        <p:spPr>
          <a:xfrm>
            <a:off x="628649" y="1727310"/>
            <a:ext cx="8149093" cy="4586403"/>
          </a:xfrm>
        </p:spPr>
        <p:txBody>
          <a:bodyPr/>
          <a:lstStyle/>
          <a:p>
            <a:r>
              <a:rPr lang="en-US" sz="2400" dirty="0"/>
              <a:t>Data source: United Nations Commodity Trade Statistics Database </a:t>
            </a:r>
          </a:p>
          <a:p>
            <a:pPr lvl="1"/>
            <a:r>
              <a:rPr lang="en-US" sz="2000" dirty="0"/>
              <a:t>Provides import and export data for over 200 countries and areas from 1962 to most recent year</a:t>
            </a:r>
          </a:p>
          <a:p>
            <a:pPr lvl="1"/>
            <a:r>
              <a:rPr lang="en-US" sz="2000" dirty="0"/>
              <a:t>Data are collected from country statistical authorities and are standardized by the UN Statistics Division</a:t>
            </a:r>
          </a:p>
          <a:p>
            <a:pPr lvl="1"/>
            <a:r>
              <a:rPr lang="en-US" sz="2000" dirty="0"/>
              <a:t>Trade data available at 2-, 4-, 6-digit HS commodity levels</a:t>
            </a:r>
          </a:p>
          <a:p>
            <a:pPr lvl="1"/>
            <a:r>
              <a:rPr lang="en-US" sz="2000" dirty="0"/>
              <a:t>For each type of commodity, provides information on trade value, weight, reporter country, trading partner country, etc.</a:t>
            </a:r>
          </a:p>
          <a:p>
            <a:pPr marL="457200" lvl="1" indent="0">
              <a:buNone/>
            </a:pPr>
            <a:endParaRPr lang="en-US" sz="1200" dirty="0"/>
          </a:p>
          <a:p>
            <a:r>
              <a:rPr lang="en-US" sz="2000" dirty="0"/>
              <a:t>Simulations of export disruptions include all 4-digit HS level grain and metal commodities that Ukraine and Russia combined represents over 10% of total global export value</a:t>
            </a:r>
          </a:p>
        </p:txBody>
      </p:sp>
    </p:spTree>
    <p:extLst>
      <p:ext uri="{BB962C8B-B14F-4D97-AF65-F5344CB8AC3E}">
        <p14:creationId xmlns:p14="http://schemas.microsoft.com/office/powerpoint/2010/main" val="412919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9A2A4-0FAE-BE85-6B77-8417BBBC0F1D}"/>
              </a:ext>
            </a:extLst>
          </p:cNvPr>
          <p:cNvSpPr>
            <a:spLocks noGrp="1"/>
          </p:cNvSpPr>
          <p:nvPr>
            <p:ph type="title"/>
          </p:nvPr>
        </p:nvSpPr>
        <p:spPr>
          <a:xfrm>
            <a:off x="517266" y="740109"/>
            <a:ext cx="8109468" cy="994172"/>
          </a:xfrm>
        </p:spPr>
        <p:txBody>
          <a:bodyPr>
            <a:normAutofit/>
          </a:bodyPr>
          <a:lstStyle/>
          <a:p>
            <a:r>
              <a:rPr lang="en-US" sz="2800" dirty="0"/>
              <a:t>Ukraine and Russia Grain Exports in 2020</a:t>
            </a:r>
          </a:p>
        </p:txBody>
      </p:sp>
      <p:graphicFrame>
        <p:nvGraphicFramePr>
          <p:cNvPr id="4" name="Table 3">
            <a:extLst>
              <a:ext uri="{FF2B5EF4-FFF2-40B4-BE49-F238E27FC236}">
                <a16:creationId xmlns:a16="http://schemas.microsoft.com/office/drawing/2014/main" id="{20A2B942-5D25-F56C-E0D9-A04741438B7D}"/>
              </a:ext>
            </a:extLst>
          </p:cNvPr>
          <p:cNvGraphicFramePr>
            <a:graphicFrameLocks noGrp="1"/>
          </p:cNvGraphicFramePr>
          <p:nvPr>
            <p:extLst>
              <p:ext uri="{D42A27DB-BD31-4B8C-83A1-F6EECF244321}">
                <p14:modId xmlns:p14="http://schemas.microsoft.com/office/powerpoint/2010/main" val="3491304838"/>
              </p:ext>
            </p:extLst>
          </p:nvPr>
        </p:nvGraphicFramePr>
        <p:xfrm>
          <a:off x="595993" y="1749997"/>
          <a:ext cx="7987002" cy="4108566"/>
        </p:xfrm>
        <a:graphic>
          <a:graphicData uri="http://schemas.openxmlformats.org/drawingml/2006/table">
            <a:tbl>
              <a:tblPr firstRow="1" firstCol="1" bandRow="1">
                <a:tableStyleId>{5C22544A-7EE6-4342-B048-85BDC9FD1C3A}</a:tableStyleId>
              </a:tblPr>
              <a:tblGrid>
                <a:gridCol w="856649">
                  <a:extLst>
                    <a:ext uri="{9D8B030D-6E8A-4147-A177-3AD203B41FA5}">
                      <a16:colId xmlns:a16="http://schemas.microsoft.com/office/drawing/2014/main" val="3608547442"/>
                    </a:ext>
                  </a:extLst>
                </a:gridCol>
                <a:gridCol w="2119470">
                  <a:extLst>
                    <a:ext uri="{9D8B030D-6E8A-4147-A177-3AD203B41FA5}">
                      <a16:colId xmlns:a16="http://schemas.microsoft.com/office/drawing/2014/main" val="3686390327"/>
                    </a:ext>
                  </a:extLst>
                </a:gridCol>
                <a:gridCol w="1007986">
                  <a:extLst>
                    <a:ext uri="{9D8B030D-6E8A-4147-A177-3AD203B41FA5}">
                      <a16:colId xmlns:a16="http://schemas.microsoft.com/office/drawing/2014/main" val="199084762"/>
                    </a:ext>
                  </a:extLst>
                </a:gridCol>
                <a:gridCol w="999443">
                  <a:extLst>
                    <a:ext uri="{9D8B030D-6E8A-4147-A177-3AD203B41FA5}">
                      <a16:colId xmlns:a16="http://schemas.microsoft.com/office/drawing/2014/main" val="3990574588"/>
                    </a:ext>
                  </a:extLst>
                </a:gridCol>
                <a:gridCol w="1078032">
                  <a:extLst>
                    <a:ext uri="{9D8B030D-6E8A-4147-A177-3AD203B41FA5}">
                      <a16:colId xmlns:a16="http://schemas.microsoft.com/office/drawing/2014/main" val="1012028700"/>
                    </a:ext>
                  </a:extLst>
                </a:gridCol>
                <a:gridCol w="982358">
                  <a:extLst>
                    <a:ext uri="{9D8B030D-6E8A-4147-A177-3AD203B41FA5}">
                      <a16:colId xmlns:a16="http://schemas.microsoft.com/office/drawing/2014/main" val="2473873239"/>
                    </a:ext>
                  </a:extLst>
                </a:gridCol>
                <a:gridCol w="943064">
                  <a:extLst>
                    <a:ext uri="{9D8B030D-6E8A-4147-A177-3AD203B41FA5}">
                      <a16:colId xmlns:a16="http://schemas.microsoft.com/office/drawing/2014/main" val="2194074126"/>
                    </a:ext>
                  </a:extLst>
                </a:gridCol>
              </a:tblGrid>
              <a:tr h="983687">
                <a:tc>
                  <a:txBody>
                    <a:bodyPr/>
                    <a:lstStyle/>
                    <a:p>
                      <a:pPr marL="0" marR="0">
                        <a:lnSpc>
                          <a:spcPct val="107000"/>
                        </a:lnSpc>
                        <a:spcBef>
                          <a:spcPts val="0"/>
                        </a:spcBef>
                        <a:spcAft>
                          <a:spcPts val="0"/>
                        </a:spcAft>
                      </a:pPr>
                      <a:r>
                        <a:rPr lang="en-US" sz="1400" dirty="0">
                          <a:solidFill>
                            <a:schemeClr val="tx1"/>
                          </a:solidFill>
                          <a:effectLst/>
                        </a:rPr>
                        <a:t>HS Code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dirty="0">
                          <a:solidFill>
                            <a:schemeClr val="tx1"/>
                          </a:solidFill>
                          <a:effectLst/>
                        </a:rPr>
                        <a:t>Commodity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a:solidFill>
                            <a:schemeClr val="tx1"/>
                          </a:solidFill>
                          <a:effectLst/>
                        </a:rPr>
                        <a:t>Ukraine Export Value (M$)</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dirty="0">
                          <a:solidFill>
                            <a:schemeClr val="tx1"/>
                          </a:solidFill>
                          <a:effectLst/>
                        </a:rPr>
                        <a:t>Ukraine Percentage of World Total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a:solidFill>
                            <a:schemeClr val="tx1"/>
                          </a:solidFill>
                          <a:effectLst/>
                        </a:rPr>
                        <a:t>Russia Export Value (M$)</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a:solidFill>
                            <a:schemeClr val="tx1"/>
                          </a:solidFill>
                          <a:effectLst/>
                        </a:rPr>
                        <a:t>Russia Percentage of World Total</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400">
                          <a:solidFill>
                            <a:schemeClr val="tx1"/>
                          </a:solidFill>
                          <a:effectLst/>
                        </a:rPr>
                        <a:t>Global Export Value (M$)</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794814048"/>
                  </a:ext>
                </a:extLst>
              </a:tr>
              <a:tr h="236517">
                <a:tc>
                  <a:txBody>
                    <a:bodyPr/>
                    <a:lstStyle/>
                    <a:p>
                      <a:pPr marL="0" marR="0" algn="ctr">
                        <a:lnSpc>
                          <a:spcPct val="107000"/>
                        </a:lnSpc>
                        <a:spcBef>
                          <a:spcPts val="0"/>
                        </a:spcBef>
                        <a:spcAft>
                          <a:spcPts val="0"/>
                        </a:spcAft>
                      </a:pPr>
                      <a:r>
                        <a:rPr lang="en-US" sz="1400">
                          <a:solidFill>
                            <a:schemeClr val="tx1"/>
                          </a:solidFill>
                          <a:effectLst/>
                        </a:rPr>
                        <a:t>1001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Wheat and meslin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3,594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8.0%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7,918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17.7%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44,796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507252511"/>
                  </a:ext>
                </a:extLst>
              </a:tr>
              <a:tr h="236517">
                <a:tc>
                  <a:txBody>
                    <a:bodyPr/>
                    <a:lstStyle/>
                    <a:p>
                      <a:pPr marL="0" marR="0" algn="ctr">
                        <a:lnSpc>
                          <a:spcPct val="107000"/>
                        </a:lnSpc>
                        <a:spcBef>
                          <a:spcPts val="0"/>
                        </a:spcBef>
                        <a:spcAft>
                          <a:spcPts val="0"/>
                        </a:spcAft>
                      </a:pPr>
                      <a:r>
                        <a:rPr lang="en-US" sz="1400">
                          <a:solidFill>
                            <a:schemeClr val="tx1"/>
                          </a:solidFill>
                          <a:effectLst/>
                        </a:rPr>
                        <a:t>1002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Rye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449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684834355"/>
                  </a:ext>
                </a:extLst>
              </a:tr>
              <a:tr h="236517">
                <a:tc>
                  <a:txBody>
                    <a:bodyPr/>
                    <a:lstStyle/>
                    <a:p>
                      <a:pPr marL="0" marR="0" algn="ctr">
                        <a:lnSpc>
                          <a:spcPct val="107000"/>
                        </a:lnSpc>
                        <a:spcBef>
                          <a:spcPts val="0"/>
                        </a:spcBef>
                        <a:spcAft>
                          <a:spcPts val="0"/>
                        </a:spcAft>
                      </a:pPr>
                      <a:r>
                        <a:rPr lang="en-US" sz="1400">
                          <a:solidFill>
                            <a:schemeClr val="tx1"/>
                          </a:solidFill>
                          <a:effectLst/>
                        </a:rPr>
                        <a:t>1003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Barley</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878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11.9%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899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12.2%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7,367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995919466"/>
                  </a:ext>
                </a:extLst>
              </a:tr>
              <a:tr h="236517">
                <a:tc>
                  <a:txBody>
                    <a:bodyPr/>
                    <a:lstStyle/>
                    <a:p>
                      <a:pPr marL="0" marR="0" algn="ctr">
                        <a:lnSpc>
                          <a:spcPct val="107000"/>
                        </a:lnSpc>
                        <a:spcBef>
                          <a:spcPts val="0"/>
                        </a:spcBef>
                        <a:spcAft>
                          <a:spcPts val="0"/>
                        </a:spcAft>
                      </a:pPr>
                      <a:r>
                        <a:rPr lang="en-US" sz="1400">
                          <a:solidFill>
                            <a:schemeClr val="tx1"/>
                          </a:solidFill>
                          <a:effectLst/>
                        </a:rPr>
                        <a:t>1004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dirty="0">
                          <a:solidFill>
                            <a:schemeClr val="tx1"/>
                          </a:solidFill>
                          <a:effectLst/>
                        </a:rPr>
                        <a:t>Oats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dirty="0">
                          <a:solidFill>
                            <a:schemeClr val="tx1"/>
                          </a:solidFill>
                          <a:effectLst/>
                        </a:rPr>
                        <a:t>15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907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629324444"/>
                  </a:ext>
                </a:extLst>
              </a:tr>
              <a:tr h="236517">
                <a:tc>
                  <a:txBody>
                    <a:bodyPr/>
                    <a:lstStyle/>
                    <a:p>
                      <a:pPr marL="0" marR="0" algn="ctr">
                        <a:lnSpc>
                          <a:spcPct val="107000"/>
                        </a:lnSpc>
                        <a:spcBef>
                          <a:spcPts val="0"/>
                        </a:spcBef>
                        <a:spcAft>
                          <a:spcPts val="0"/>
                        </a:spcAft>
                      </a:pPr>
                      <a:r>
                        <a:rPr lang="en-US" sz="1400">
                          <a:solidFill>
                            <a:schemeClr val="tx1"/>
                          </a:solidFill>
                          <a:effectLst/>
                        </a:rPr>
                        <a:t>1005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Maize (corn)</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4,885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13.3%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395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36,713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879526123"/>
                  </a:ext>
                </a:extLst>
              </a:tr>
              <a:tr h="236517">
                <a:tc>
                  <a:txBody>
                    <a:bodyPr/>
                    <a:lstStyle/>
                    <a:p>
                      <a:pPr marL="0" marR="0" algn="ctr">
                        <a:lnSpc>
                          <a:spcPct val="107000"/>
                        </a:lnSpc>
                        <a:spcBef>
                          <a:spcPts val="0"/>
                        </a:spcBef>
                        <a:spcAft>
                          <a:spcPts val="0"/>
                        </a:spcAft>
                      </a:pPr>
                      <a:r>
                        <a:rPr lang="en-US" sz="1400">
                          <a:solidFill>
                            <a:schemeClr val="tx1"/>
                          </a:solidFill>
                          <a:effectLst/>
                        </a:rPr>
                        <a:t>1006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Rice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67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25,463</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4258987"/>
                  </a:ext>
                </a:extLst>
              </a:tr>
              <a:tr h="236517">
                <a:tc>
                  <a:txBody>
                    <a:bodyPr/>
                    <a:lstStyle/>
                    <a:p>
                      <a:pPr marL="0" marR="0" algn="ctr">
                        <a:lnSpc>
                          <a:spcPct val="107000"/>
                        </a:lnSpc>
                        <a:spcBef>
                          <a:spcPts val="0"/>
                        </a:spcBef>
                        <a:spcAft>
                          <a:spcPts val="0"/>
                        </a:spcAft>
                      </a:pPr>
                      <a:r>
                        <a:rPr lang="en-US" sz="1400">
                          <a:solidFill>
                            <a:schemeClr val="tx1"/>
                          </a:solidFill>
                          <a:effectLst/>
                        </a:rPr>
                        <a:t>1007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Grain sorghum</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21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0.2%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1,709</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83292872"/>
                  </a:ext>
                </a:extLst>
              </a:tr>
              <a:tr h="734630">
                <a:tc>
                  <a:txBody>
                    <a:bodyPr/>
                    <a:lstStyle/>
                    <a:p>
                      <a:pPr marL="0" marR="0" algn="ctr">
                        <a:lnSpc>
                          <a:spcPct val="107000"/>
                        </a:lnSpc>
                        <a:spcBef>
                          <a:spcPts val="0"/>
                        </a:spcBef>
                        <a:spcAft>
                          <a:spcPts val="0"/>
                        </a:spcAft>
                      </a:pPr>
                      <a:r>
                        <a:rPr lang="en-US" sz="1400">
                          <a:solidFill>
                            <a:schemeClr val="tx1"/>
                          </a:solidFill>
                          <a:effectLst/>
                        </a:rPr>
                        <a:t>1008</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a:solidFill>
                            <a:schemeClr val="tx1"/>
                          </a:solidFill>
                          <a:effectLst/>
                        </a:rPr>
                        <a:t>Buckwheat, millet and canary seeds; other cereals</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2.5%</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41</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3.4%</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1,187</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190908136"/>
                  </a:ext>
                </a:extLst>
              </a:tr>
              <a:tr h="734630">
                <a:tc>
                  <a:txBody>
                    <a:bodyPr/>
                    <a:lstStyle/>
                    <a:p>
                      <a:pPr marL="0" marR="0" algn="ctr">
                        <a:lnSpc>
                          <a:spcPct val="107000"/>
                        </a:lnSpc>
                        <a:spcBef>
                          <a:spcPts val="0"/>
                        </a:spcBef>
                        <a:spcAft>
                          <a:spcPts val="0"/>
                        </a:spcAft>
                      </a:pPr>
                      <a:r>
                        <a:rPr lang="en-US" sz="1400">
                          <a:solidFill>
                            <a:schemeClr val="tx1"/>
                          </a:solidFill>
                          <a:effectLst/>
                        </a:rPr>
                        <a:t>1512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nSpc>
                          <a:spcPct val="107000"/>
                        </a:lnSpc>
                        <a:spcBef>
                          <a:spcPts val="0"/>
                        </a:spcBef>
                        <a:spcAft>
                          <a:spcPts val="0"/>
                        </a:spcAft>
                      </a:pPr>
                      <a:r>
                        <a:rPr lang="en-US" sz="1400" dirty="0">
                          <a:solidFill>
                            <a:schemeClr val="tx1"/>
                          </a:solidFill>
                          <a:effectLst/>
                        </a:rPr>
                        <a:t>Sun-flower seed, safflower or cotton-seed oil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dirty="0">
                          <a:solidFill>
                            <a:schemeClr val="tx1"/>
                          </a:solidFill>
                          <a:effectLst/>
                        </a:rPr>
                        <a:t>5,320</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40.0%</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2,472</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a:solidFill>
                            <a:schemeClr val="tx1"/>
                          </a:solidFill>
                          <a:effectLst/>
                        </a:rPr>
                        <a:t>18.6%</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r">
                        <a:lnSpc>
                          <a:spcPct val="107000"/>
                        </a:lnSpc>
                        <a:spcBef>
                          <a:spcPts val="0"/>
                        </a:spcBef>
                        <a:spcAft>
                          <a:spcPts val="0"/>
                        </a:spcAft>
                      </a:pPr>
                      <a:r>
                        <a:rPr lang="en-US" sz="1400" dirty="0">
                          <a:solidFill>
                            <a:schemeClr val="tx1"/>
                          </a:solidFill>
                          <a:effectLst/>
                        </a:rPr>
                        <a:t>13,316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978560991"/>
                  </a:ext>
                </a:extLst>
              </a:tr>
            </a:tbl>
          </a:graphicData>
        </a:graphic>
      </p:graphicFrame>
      <p:sp>
        <p:nvSpPr>
          <p:cNvPr id="6" name="TextBox 5">
            <a:extLst>
              <a:ext uri="{FF2B5EF4-FFF2-40B4-BE49-F238E27FC236}">
                <a16:creationId xmlns:a16="http://schemas.microsoft.com/office/drawing/2014/main" id="{9A3F2821-C0D5-5C9E-1532-CE038C75C1DE}"/>
              </a:ext>
            </a:extLst>
          </p:cNvPr>
          <p:cNvSpPr txBox="1"/>
          <p:nvPr/>
        </p:nvSpPr>
        <p:spPr>
          <a:xfrm>
            <a:off x="769257" y="5822252"/>
            <a:ext cx="7126514" cy="265457"/>
          </a:xfrm>
          <a:prstGeom prst="rect">
            <a:avLst/>
          </a:prstGeom>
          <a:noFill/>
        </p:spPr>
        <p:txBody>
          <a:bodyPr wrap="square" rtlCol="0">
            <a:spAutoFit/>
          </a:bodyPr>
          <a:lstStyle/>
          <a:p>
            <a:r>
              <a:rPr lang="en-US" sz="1125" dirty="0"/>
              <a:t>Source: United Nations Statistics Division (2022). </a:t>
            </a:r>
          </a:p>
        </p:txBody>
      </p:sp>
    </p:spTree>
    <p:extLst>
      <p:ext uri="{BB962C8B-B14F-4D97-AF65-F5344CB8AC3E}">
        <p14:creationId xmlns:p14="http://schemas.microsoft.com/office/powerpoint/2010/main" val="2914145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BILL@DYZRLLNFUVWXYL35" val="3103"/>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5215</TotalTime>
  <Words>3053</Words>
  <Application>Microsoft Office PowerPoint</Application>
  <PresentationFormat>On-screen Show (4:3)</PresentationFormat>
  <Paragraphs>1052</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MS PGothic</vt:lpstr>
      <vt:lpstr>Arial</vt:lpstr>
      <vt:lpstr>Calibri</vt:lpstr>
      <vt:lpstr>Century Gothic</vt:lpstr>
      <vt:lpstr>Times</vt:lpstr>
      <vt:lpstr>Blank Presentation</vt:lpstr>
      <vt:lpstr>PowerPoint Presentation</vt:lpstr>
      <vt:lpstr>Presentation Outline</vt:lpstr>
      <vt:lpstr>Background</vt:lpstr>
      <vt:lpstr>Background</vt:lpstr>
      <vt:lpstr>Background</vt:lpstr>
      <vt:lpstr>Background</vt:lpstr>
      <vt:lpstr>Regional and Sector Classifications</vt:lpstr>
      <vt:lpstr>Export Data</vt:lpstr>
      <vt:lpstr>Ukraine and Russia Grain Exports in 2020</vt:lpstr>
      <vt:lpstr>Ukraine and Russia Metal Exports in 2020</vt:lpstr>
      <vt:lpstr>GTAP Model</vt:lpstr>
      <vt:lpstr>Modeling Structure </vt:lpstr>
      <vt:lpstr>Scenarios and CGE Shocks</vt:lpstr>
      <vt:lpstr>Real GDP Impacts of Export Reduction in Grains and Metal Commodities from the Ukraine-Russia War         (in millions of 2014 U.S. dollars)</vt:lpstr>
      <vt:lpstr>Impacts on Economic Welfare due to Grain and Metal Export Reductions from the Ukraine-Russia War (in millions of 2014 U.S. dollars)</vt:lpstr>
      <vt:lpstr>Cascading Impacts on Different Trading Partners due to Grain and Metal Export Reductions from Russia (Upper-Bound）</vt:lpstr>
      <vt:lpstr>Conclusions</vt:lpstr>
      <vt:lpstr>Back up Slides</vt:lpstr>
      <vt:lpstr>Table 1A. Disruptions of Grain and Metal Exports from Ukraine – Upper-Bound</vt:lpstr>
      <vt:lpstr>Table 1B. Disruptions of Grain and Metal Exports from Russia – Upper-Bound</vt:lpstr>
      <vt:lpstr>PowerPoint Presentation</vt:lpstr>
      <vt:lpstr>Production Nesting Structure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dc:creator>
  <cp:lastModifiedBy>Christine Spassione</cp:lastModifiedBy>
  <cp:revision>1069</cp:revision>
  <cp:lastPrinted>2016-02-23T19:54:54Z</cp:lastPrinted>
  <dcterms:created xsi:type="dcterms:W3CDTF">2012-11-10T16:27:54Z</dcterms:created>
  <dcterms:modified xsi:type="dcterms:W3CDTF">2024-04-23T17:34:06Z</dcterms:modified>
</cp:coreProperties>
</file>