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 id="2147483705" r:id="rId3"/>
  </p:sldMasterIdLst>
  <p:notesMasterIdLst>
    <p:notesMasterId r:id="rId74"/>
  </p:notesMasterIdLst>
  <p:handoutMasterIdLst>
    <p:handoutMasterId r:id="rId75"/>
  </p:handoutMasterIdLst>
  <p:sldIdLst>
    <p:sldId id="286" r:id="rId4"/>
    <p:sldId id="458" r:id="rId5"/>
    <p:sldId id="640" r:id="rId6"/>
    <p:sldId id="541" r:id="rId7"/>
    <p:sldId id="531" r:id="rId8"/>
    <p:sldId id="532" r:id="rId9"/>
    <p:sldId id="534" r:id="rId10"/>
    <p:sldId id="536" r:id="rId11"/>
    <p:sldId id="539" r:id="rId12"/>
    <p:sldId id="621" r:id="rId13"/>
    <p:sldId id="538" r:id="rId14"/>
    <p:sldId id="622" r:id="rId15"/>
    <p:sldId id="570" r:id="rId16"/>
    <p:sldId id="573" r:id="rId17"/>
    <p:sldId id="576" r:id="rId18"/>
    <p:sldId id="577" r:id="rId19"/>
    <p:sldId id="579" r:id="rId20"/>
    <p:sldId id="597" r:id="rId21"/>
    <p:sldId id="598" r:id="rId22"/>
    <p:sldId id="599" r:id="rId23"/>
    <p:sldId id="601" r:id="rId24"/>
    <p:sldId id="602" r:id="rId25"/>
    <p:sldId id="604" r:id="rId26"/>
    <p:sldId id="651" r:id="rId27"/>
    <p:sldId id="484" r:id="rId28"/>
    <p:sldId id="516" r:id="rId29"/>
    <p:sldId id="517" r:id="rId30"/>
    <p:sldId id="518" r:id="rId31"/>
    <p:sldId id="519" r:id="rId32"/>
    <p:sldId id="521" r:id="rId33"/>
    <p:sldId id="522" r:id="rId34"/>
    <p:sldId id="523" r:id="rId35"/>
    <p:sldId id="524" r:id="rId36"/>
    <p:sldId id="628" r:id="rId37"/>
    <p:sldId id="649" r:id="rId38"/>
    <p:sldId id="629" r:id="rId39"/>
    <p:sldId id="630" r:id="rId40"/>
    <p:sldId id="631" r:id="rId41"/>
    <p:sldId id="487" r:id="rId42"/>
    <p:sldId id="525" r:id="rId43"/>
    <p:sldId id="526" r:id="rId44"/>
    <p:sldId id="527" r:id="rId45"/>
    <p:sldId id="528" r:id="rId46"/>
    <p:sldId id="529" r:id="rId47"/>
    <p:sldId id="530" r:id="rId48"/>
    <p:sldId id="489" r:id="rId49"/>
    <p:sldId id="488" r:id="rId50"/>
    <p:sldId id="490" r:id="rId51"/>
    <p:sldId id="633" r:id="rId52"/>
    <p:sldId id="491" r:id="rId53"/>
    <p:sldId id="492" r:id="rId54"/>
    <p:sldId id="493" r:id="rId55"/>
    <p:sldId id="494" r:id="rId56"/>
    <p:sldId id="647" r:id="rId57"/>
    <p:sldId id="637" r:id="rId58"/>
    <p:sldId id="635" r:id="rId59"/>
    <p:sldId id="634" r:id="rId60"/>
    <p:sldId id="648" r:id="rId61"/>
    <p:sldId id="639" r:id="rId62"/>
    <p:sldId id="644" r:id="rId63"/>
    <p:sldId id="641" r:id="rId64"/>
    <p:sldId id="646" r:id="rId65"/>
    <p:sldId id="610" r:id="rId66"/>
    <p:sldId id="612" r:id="rId67"/>
    <p:sldId id="613" r:id="rId68"/>
    <p:sldId id="615" r:id="rId69"/>
    <p:sldId id="616" r:id="rId70"/>
    <p:sldId id="652" r:id="rId71"/>
    <p:sldId id="654" r:id="rId72"/>
    <p:sldId id="653" r:id="rId73"/>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ACS presentations" initials="Dp"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911"/>
    <a:srgbClr val="00CC00"/>
    <a:srgbClr val="000099"/>
    <a:srgbClr val="FF6600"/>
    <a:srgbClr val="003300"/>
    <a:srgbClr val="3333CC"/>
    <a:srgbClr val="006666"/>
    <a:srgbClr val="FF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1176" autoAdjust="0"/>
    <p:restoredTop sz="94610" autoAdjust="0"/>
  </p:normalViewPr>
  <p:slideViewPr>
    <p:cSldViewPr>
      <p:cViewPr varScale="1">
        <p:scale>
          <a:sx n="81" d="100"/>
          <a:sy n="81" d="100"/>
        </p:scale>
        <p:origin x="-217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25784"/>
    </p:cViewPr>
  </p:sorterViewPr>
  <p:notesViewPr>
    <p:cSldViewPr>
      <p:cViewPr varScale="1">
        <p:scale>
          <a:sx n="79" d="100"/>
          <a:sy n="79" d="100"/>
        </p:scale>
        <p:origin x="-199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commentAuthors" Target="commentAuthors.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workshop\Downloads\Giants1007.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Throughput per Minute (Game A - Main Gate)</a:t>
            </a:r>
          </a:p>
        </c:rich>
      </c:tx>
      <c:layout/>
      <c:overlay val="0"/>
      <c:spPr>
        <a:noFill/>
        <a:ln>
          <a:noFill/>
        </a:ln>
        <a:effectLst/>
      </c:spPr>
    </c:title>
    <c:autoTitleDeleted val="0"/>
    <c:plotArea>
      <c:layout/>
      <c:lineChart>
        <c:grouping val="standard"/>
        <c:varyColors val="0"/>
        <c:ser>
          <c:idx val="0"/>
          <c:order val="0"/>
          <c:spPr>
            <a:ln w="28575" cap="rnd">
              <a:solidFill>
                <a:sysClr val="windowText" lastClr="000000"/>
              </a:solidFill>
              <a:round/>
            </a:ln>
            <a:effectLst/>
          </c:spPr>
          <c:marker>
            <c:symbol val="none"/>
          </c:marker>
          <c:cat>
            <c:numRef>
              <c:f>[Giants1007.xlsm]TimeFreq!$B$9:$B$185</c:f>
              <c:numCache>
                <c:formatCode>h:mm</c:formatCode>
                <c:ptCount val="177"/>
                <c:pt idx="0">
                  <c:v>0.461111111111111</c:v>
                </c:pt>
                <c:pt idx="1">
                  <c:v>0.461805555555556</c:v>
                </c:pt>
                <c:pt idx="2">
                  <c:v>0.4625</c:v>
                </c:pt>
                <c:pt idx="3">
                  <c:v>0.463194444444444</c:v>
                </c:pt>
                <c:pt idx="4">
                  <c:v>0.463888888888889</c:v>
                </c:pt>
                <c:pt idx="5">
                  <c:v>0.464583333333333</c:v>
                </c:pt>
                <c:pt idx="6">
                  <c:v>0.465277777777778</c:v>
                </c:pt>
                <c:pt idx="7">
                  <c:v>0.465972222222222</c:v>
                </c:pt>
                <c:pt idx="8">
                  <c:v>0.466666666666667</c:v>
                </c:pt>
                <c:pt idx="9">
                  <c:v>0.467361111111111</c:v>
                </c:pt>
                <c:pt idx="10">
                  <c:v>0.468055555555555</c:v>
                </c:pt>
                <c:pt idx="11">
                  <c:v>0.46875</c:v>
                </c:pt>
                <c:pt idx="12">
                  <c:v>0.469444444444445</c:v>
                </c:pt>
                <c:pt idx="13">
                  <c:v>0.470138888888889</c:v>
                </c:pt>
                <c:pt idx="14">
                  <c:v>0.470833333333333</c:v>
                </c:pt>
                <c:pt idx="15">
                  <c:v>0.471527777777778</c:v>
                </c:pt>
                <c:pt idx="16">
                  <c:v>0.472222222222222</c:v>
                </c:pt>
                <c:pt idx="17">
                  <c:v>0.472916666666667</c:v>
                </c:pt>
                <c:pt idx="18">
                  <c:v>0.473611111111111</c:v>
                </c:pt>
                <c:pt idx="19">
                  <c:v>0.474305555555556</c:v>
                </c:pt>
                <c:pt idx="20">
                  <c:v>0.475</c:v>
                </c:pt>
                <c:pt idx="21">
                  <c:v>0.475694444444444</c:v>
                </c:pt>
                <c:pt idx="22">
                  <c:v>0.476388888888889</c:v>
                </c:pt>
                <c:pt idx="23">
                  <c:v>0.477083333333333</c:v>
                </c:pt>
                <c:pt idx="24">
                  <c:v>0.477777777777778</c:v>
                </c:pt>
                <c:pt idx="25">
                  <c:v>0.478472222222222</c:v>
                </c:pt>
                <c:pt idx="26">
                  <c:v>0.479166666666667</c:v>
                </c:pt>
                <c:pt idx="27">
                  <c:v>0.479861111111111</c:v>
                </c:pt>
                <c:pt idx="28">
                  <c:v>0.480555555555556</c:v>
                </c:pt>
                <c:pt idx="29">
                  <c:v>0.48125</c:v>
                </c:pt>
                <c:pt idx="30">
                  <c:v>0.481944444444444</c:v>
                </c:pt>
                <c:pt idx="31">
                  <c:v>0.482638888888889</c:v>
                </c:pt>
                <c:pt idx="32">
                  <c:v>0.483333333333333</c:v>
                </c:pt>
                <c:pt idx="33">
                  <c:v>0.484027777777778</c:v>
                </c:pt>
                <c:pt idx="34">
                  <c:v>0.484722222222222</c:v>
                </c:pt>
                <c:pt idx="35">
                  <c:v>0.485416666666667</c:v>
                </c:pt>
                <c:pt idx="36">
                  <c:v>0.486111111111111</c:v>
                </c:pt>
                <c:pt idx="37">
                  <c:v>0.486805555555556</c:v>
                </c:pt>
                <c:pt idx="38">
                  <c:v>0.4875</c:v>
                </c:pt>
                <c:pt idx="39">
                  <c:v>0.488194444444444</c:v>
                </c:pt>
                <c:pt idx="40">
                  <c:v>0.488888888888889</c:v>
                </c:pt>
                <c:pt idx="41">
                  <c:v>0.489583333333333</c:v>
                </c:pt>
                <c:pt idx="42">
                  <c:v>0.490277777777778</c:v>
                </c:pt>
                <c:pt idx="43">
                  <c:v>0.490972222222222</c:v>
                </c:pt>
                <c:pt idx="44">
                  <c:v>0.491666666666667</c:v>
                </c:pt>
                <c:pt idx="45">
                  <c:v>0.492361111111111</c:v>
                </c:pt>
                <c:pt idx="46">
                  <c:v>0.493055555555556</c:v>
                </c:pt>
                <c:pt idx="47">
                  <c:v>0.49375</c:v>
                </c:pt>
                <c:pt idx="48">
                  <c:v>0.494444444444444</c:v>
                </c:pt>
                <c:pt idx="49">
                  <c:v>0.495138888888889</c:v>
                </c:pt>
                <c:pt idx="50">
                  <c:v>0.495833333333333</c:v>
                </c:pt>
                <c:pt idx="51">
                  <c:v>0.496527777777778</c:v>
                </c:pt>
                <c:pt idx="52">
                  <c:v>0.497222222222222</c:v>
                </c:pt>
                <c:pt idx="53">
                  <c:v>0.497916666666667</c:v>
                </c:pt>
                <c:pt idx="54">
                  <c:v>0.498611111111111</c:v>
                </c:pt>
                <c:pt idx="55">
                  <c:v>0.499305555555556</c:v>
                </c:pt>
                <c:pt idx="56">
                  <c:v>0.5</c:v>
                </c:pt>
                <c:pt idx="57">
                  <c:v>0.500694444444445</c:v>
                </c:pt>
                <c:pt idx="58">
                  <c:v>0.501388888888889</c:v>
                </c:pt>
                <c:pt idx="59">
                  <c:v>0.502083333333333</c:v>
                </c:pt>
                <c:pt idx="60">
                  <c:v>0.502777777777778</c:v>
                </c:pt>
                <c:pt idx="61">
                  <c:v>0.503472222222222</c:v>
                </c:pt>
                <c:pt idx="62">
                  <c:v>0.504166666666666</c:v>
                </c:pt>
                <c:pt idx="63">
                  <c:v>0.504861111111111</c:v>
                </c:pt>
                <c:pt idx="64">
                  <c:v>0.505555555555556</c:v>
                </c:pt>
                <c:pt idx="65">
                  <c:v>0.50625</c:v>
                </c:pt>
                <c:pt idx="66">
                  <c:v>0.506944444444445</c:v>
                </c:pt>
                <c:pt idx="67">
                  <c:v>0.507638888888889</c:v>
                </c:pt>
                <c:pt idx="68">
                  <c:v>0.508333333333333</c:v>
                </c:pt>
                <c:pt idx="69">
                  <c:v>0.509027777777778</c:v>
                </c:pt>
                <c:pt idx="70">
                  <c:v>0.509722222222222</c:v>
                </c:pt>
                <c:pt idx="71">
                  <c:v>0.510416666666666</c:v>
                </c:pt>
                <c:pt idx="72">
                  <c:v>0.511111111111111</c:v>
                </c:pt>
                <c:pt idx="73">
                  <c:v>0.511805555555556</c:v>
                </c:pt>
                <c:pt idx="74">
                  <c:v>0.5125</c:v>
                </c:pt>
                <c:pt idx="75">
                  <c:v>0.513194444444445</c:v>
                </c:pt>
                <c:pt idx="76">
                  <c:v>0.513888888888889</c:v>
                </c:pt>
                <c:pt idx="77">
                  <c:v>0.514583333333333</c:v>
                </c:pt>
                <c:pt idx="78">
                  <c:v>0.515277777777778</c:v>
                </c:pt>
                <c:pt idx="79">
                  <c:v>0.515972222222222</c:v>
                </c:pt>
                <c:pt idx="80">
                  <c:v>0.516666666666667</c:v>
                </c:pt>
                <c:pt idx="81">
                  <c:v>0.517361111111111</c:v>
                </c:pt>
                <c:pt idx="82">
                  <c:v>0.518055555555556</c:v>
                </c:pt>
                <c:pt idx="83">
                  <c:v>0.51875</c:v>
                </c:pt>
                <c:pt idx="84">
                  <c:v>0.519444444444445</c:v>
                </c:pt>
                <c:pt idx="85">
                  <c:v>0.520138888888889</c:v>
                </c:pt>
                <c:pt idx="86">
                  <c:v>0.520833333333333</c:v>
                </c:pt>
                <c:pt idx="87">
                  <c:v>0.521527777777778</c:v>
                </c:pt>
                <c:pt idx="88">
                  <c:v>0.522222222222222</c:v>
                </c:pt>
                <c:pt idx="89">
                  <c:v>0.522916666666667</c:v>
                </c:pt>
                <c:pt idx="90">
                  <c:v>0.523611111111111</c:v>
                </c:pt>
                <c:pt idx="91">
                  <c:v>0.524305555555556</c:v>
                </c:pt>
                <c:pt idx="92">
                  <c:v>0.525</c:v>
                </c:pt>
                <c:pt idx="93">
                  <c:v>0.525694444444445</c:v>
                </c:pt>
                <c:pt idx="94">
                  <c:v>0.526388888888889</c:v>
                </c:pt>
                <c:pt idx="95">
                  <c:v>0.527083333333333</c:v>
                </c:pt>
                <c:pt idx="96">
                  <c:v>0.527777777777778</c:v>
                </c:pt>
                <c:pt idx="97">
                  <c:v>0.528472222222222</c:v>
                </c:pt>
                <c:pt idx="98">
                  <c:v>0.529166666666667</c:v>
                </c:pt>
                <c:pt idx="99">
                  <c:v>0.529861111111111</c:v>
                </c:pt>
                <c:pt idx="100">
                  <c:v>0.530555555555556</c:v>
                </c:pt>
                <c:pt idx="101">
                  <c:v>0.53125</c:v>
                </c:pt>
                <c:pt idx="102">
                  <c:v>0.531944444444445</c:v>
                </c:pt>
                <c:pt idx="103">
                  <c:v>0.532638888888889</c:v>
                </c:pt>
                <c:pt idx="104">
                  <c:v>0.533333333333333</c:v>
                </c:pt>
                <c:pt idx="105">
                  <c:v>0.534027777777778</c:v>
                </c:pt>
                <c:pt idx="106">
                  <c:v>0.534722222222222</c:v>
                </c:pt>
                <c:pt idx="107">
                  <c:v>0.535416666666666</c:v>
                </c:pt>
                <c:pt idx="108">
                  <c:v>0.536111111111111</c:v>
                </c:pt>
                <c:pt idx="109">
                  <c:v>0.536805555555556</c:v>
                </c:pt>
                <c:pt idx="110">
                  <c:v>0.5375</c:v>
                </c:pt>
                <c:pt idx="111">
                  <c:v>0.538194444444445</c:v>
                </c:pt>
                <c:pt idx="112">
                  <c:v>0.538888888888889</c:v>
                </c:pt>
                <c:pt idx="113">
                  <c:v>0.539583333333333</c:v>
                </c:pt>
                <c:pt idx="114">
                  <c:v>0.540277777777778</c:v>
                </c:pt>
                <c:pt idx="115">
                  <c:v>0.540972222222222</c:v>
                </c:pt>
                <c:pt idx="116">
                  <c:v>0.541666666666667</c:v>
                </c:pt>
                <c:pt idx="117">
                  <c:v>0.542361111111111</c:v>
                </c:pt>
                <c:pt idx="118">
                  <c:v>0.543055555555556</c:v>
                </c:pt>
                <c:pt idx="119">
                  <c:v>0.54375</c:v>
                </c:pt>
                <c:pt idx="120">
                  <c:v>0.544444444444444</c:v>
                </c:pt>
                <c:pt idx="121">
                  <c:v>0.545138888888889</c:v>
                </c:pt>
                <c:pt idx="122">
                  <c:v>0.545833333333333</c:v>
                </c:pt>
                <c:pt idx="123">
                  <c:v>0.546527777777778</c:v>
                </c:pt>
                <c:pt idx="124">
                  <c:v>0.547222222222222</c:v>
                </c:pt>
                <c:pt idx="125">
                  <c:v>0.547916666666667</c:v>
                </c:pt>
                <c:pt idx="126">
                  <c:v>0.548611111111111</c:v>
                </c:pt>
                <c:pt idx="127">
                  <c:v>0.549305555555556</c:v>
                </c:pt>
                <c:pt idx="128">
                  <c:v>0.55</c:v>
                </c:pt>
                <c:pt idx="129">
                  <c:v>0.550694444444445</c:v>
                </c:pt>
                <c:pt idx="130">
                  <c:v>0.551388888888889</c:v>
                </c:pt>
                <c:pt idx="131">
                  <c:v>0.552083333333333</c:v>
                </c:pt>
                <c:pt idx="132">
                  <c:v>0.552777777777778</c:v>
                </c:pt>
                <c:pt idx="133">
                  <c:v>0.553472222222222</c:v>
                </c:pt>
                <c:pt idx="134">
                  <c:v>0.554166666666667</c:v>
                </c:pt>
                <c:pt idx="135">
                  <c:v>0.554861111111111</c:v>
                </c:pt>
                <c:pt idx="136">
                  <c:v>0.555555555555556</c:v>
                </c:pt>
                <c:pt idx="137">
                  <c:v>0.55625</c:v>
                </c:pt>
                <c:pt idx="138">
                  <c:v>0.556944444444445</c:v>
                </c:pt>
                <c:pt idx="139">
                  <c:v>0.557638888888889</c:v>
                </c:pt>
                <c:pt idx="140">
                  <c:v>0.558333333333333</c:v>
                </c:pt>
                <c:pt idx="141">
                  <c:v>0.559027777777778</c:v>
                </c:pt>
                <c:pt idx="142">
                  <c:v>0.559722222222222</c:v>
                </c:pt>
                <c:pt idx="143">
                  <c:v>0.560416666666667</c:v>
                </c:pt>
                <c:pt idx="144">
                  <c:v>0.561111111111111</c:v>
                </c:pt>
                <c:pt idx="145">
                  <c:v>0.561805555555556</c:v>
                </c:pt>
                <c:pt idx="146">
                  <c:v>0.5625</c:v>
                </c:pt>
                <c:pt idx="147">
                  <c:v>0.563194444444445</c:v>
                </c:pt>
                <c:pt idx="148">
                  <c:v>0.563888888888889</c:v>
                </c:pt>
                <c:pt idx="149">
                  <c:v>0.564583333333333</c:v>
                </c:pt>
                <c:pt idx="150">
                  <c:v>0.565277777777778</c:v>
                </c:pt>
                <c:pt idx="151">
                  <c:v>0.565972222222222</c:v>
                </c:pt>
                <c:pt idx="152">
                  <c:v>0.566666666666667</c:v>
                </c:pt>
                <c:pt idx="153">
                  <c:v>0.567361111111111</c:v>
                </c:pt>
                <c:pt idx="154">
                  <c:v>0.568055555555556</c:v>
                </c:pt>
                <c:pt idx="155">
                  <c:v>0.56875</c:v>
                </c:pt>
                <c:pt idx="156">
                  <c:v>0.569444444444445</c:v>
                </c:pt>
                <c:pt idx="157">
                  <c:v>0.570138888888889</c:v>
                </c:pt>
                <c:pt idx="158">
                  <c:v>0.570833333333333</c:v>
                </c:pt>
                <c:pt idx="159">
                  <c:v>0.571527777777778</c:v>
                </c:pt>
                <c:pt idx="160">
                  <c:v>0.572222222222222</c:v>
                </c:pt>
                <c:pt idx="161">
                  <c:v>0.572916666666667</c:v>
                </c:pt>
                <c:pt idx="162">
                  <c:v>0.573611111111111</c:v>
                </c:pt>
                <c:pt idx="163">
                  <c:v>0.574305555555556</c:v>
                </c:pt>
                <c:pt idx="164">
                  <c:v>0.575</c:v>
                </c:pt>
                <c:pt idx="165">
                  <c:v>0.575694444444445</c:v>
                </c:pt>
                <c:pt idx="166">
                  <c:v>0.576388888888889</c:v>
                </c:pt>
                <c:pt idx="167">
                  <c:v>0.577083333333333</c:v>
                </c:pt>
                <c:pt idx="168">
                  <c:v>0.577777777777778</c:v>
                </c:pt>
                <c:pt idx="169">
                  <c:v>0.578472222222222</c:v>
                </c:pt>
                <c:pt idx="170">
                  <c:v>0.579166666666667</c:v>
                </c:pt>
                <c:pt idx="171">
                  <c:v>0.579861111111111</c:v>
                </c:pt>
                <c:pt idx="172">
                  <c:v>0.580555555555556</c:v>
                </c:pt>
                <c:pt idx="173">
                  <c:v>0.58125</c:v>
                </c:pt>
                <c:pt idx="174">
                  <c:v>0.581944444444445</c:v>
                </c:pt>
                <c:pt idx="175">
                  <c:v>0.582638888888889</c:v>
                </c:pt>
                <c:pt idx="176">
                  <c:v>0.583333333333333</c:v>
                </c:pt>
              </c:numCache>
            </c:numRef>
          </c:cat>
          <c:val>
            <c:numRef>
              <c:f>[Giants1007.xlsm]TimeFreq!$D$9:$D$185</c:f>
              <c:numCache>
                <c:formatCode>General</c:formatCode>
                <c:ptCount val="177"/>
                <c:pt idx="0">
                  <c:v>43.0</c:v>
                </c:pt>
                <c:pt idx="1">
                  <c:v>133.0</c:v>
                </c:pt>
                <c:pt idx="2">
                  <c:v>105.0</c:v>
                </c:pt>
                <c:pt idx="3">
                  <c:v>125.0</c:v>
                </c:pt>
                <c:pt idx="4">
                  <c:v>76.0</c:v>
                </c:pt>
                <c:pt idx="5">
                  <c:v>34.0</c:v>
                </c:pt>
                <c:pt idx="6">
                  <c:v>15.0</c:v>
                </c:pt>
                <c:pt idx="7">
                  <c:v>31.0</c:v>
                </c:pt>
                <c:pt idx="8">
                  <c:v>26.0</c:v>
                </c:pt>
                <c:pt idx="9">
                  <c:v>23.0</c:v>
                </c:pt>
                <c:pt idx="10">
                  <c:v>32.0</c:v>
                </c:pt>
                <c:pt idx="11">
                  <c:v>20.0</c:v>
                </c:pt>
                <c:pt idx="12">
                  <c:v>23.0</c:v>
                </c:pt>
                <c:pt idx="13">
                  <c:v>26.0</c:v>
                </c:pt>
                <c:pt idx="14">
                  <c:v>21.0</c:v>
                </c:pt>
                <c:pt idx="15">
                  <c:v>43.0</c:v>
                </c:pt>
                <c:pt idx="16">
                  <c:v>39.0</c:v>
                </c:pt>
                <c:pt idx="17">
                  <c:v>39.0</c:v>
                </c:pt>
                <c:pt idx="18">
                  <c:v>30.0</c:v>
                </c:pt>
                <c:pt idx="19">
                  <c:v>37.0</c:v>
                </c:pt>
                <c:pt idx="20">
                  <c:v>22.0</c:v>
                </c:pt>
                <c:pt idx="21">
                  <c:v>31.0</c:v>
                </c:pt>
                <c:pt idx="22">
                  <c:v>26.0</c:v>
                </c:pt>
                <c:pt idx="23">
                  <c:v>32.0</c:v>
                </c:pt>
                <c:pt idx="24">
                  <c:v>30.0</c:v>
                </c:pt>
                <c:pt idx="25">
                  <c:v>28.0</c:v>
                </c:pt>
                <c:pt idx="26">
                  <c:v>48.0</c:v>
                </c:pt>
                <c:pt idx="27">
                  <c:v>40.0</c:v>
                </c:pt>
                <c:pt idx="28">
                  <c:v>35.0</c:v>
                </c:pt>
                <c:pt idx="29">
                  <c:v>26.0</c:v>
                </c:pt>
                <c:pt idx="30">
                  <c:v>27.0</c:v>
                </c:pt>
                <c:pt idx="31">
                  <c:v>41.0</c:v>
                </c:pt>
                <c:pt idx="32">
                  <c:v>34.0</c:v>
                </c:pt>
                <c:pt idx="33">
                  <c:v>43.0</c:v>
                </c:pt>
                <c:pt idx="34">
                  <c:v>44.0</c:v>
                </c:pt>
                <c:pt idx="35">
                  <c:v>49.0</c:v>
                </c:pt>
                <c:pt idx="36">
                  <c:v>35.0</c:v>
                </c:pt>
                <c:pt idx="37">
                  <c:v>39.0</c:v>
                </c:pt>
                <c:pt idx="38">
                  <c:v>59.0</c:v>
                </c:pt>
                <c:pt idx="39">
                  <c:v>69.0</c:v>
                </c:pt>
                <c:pt idx="40">
                  <c:v>40.0</c:v>
                </c:pt>
                <c:pt idx="41">
                  <c:v>74.0</c:v>
                </c:pt>
                <c:pt idx="42">
                  <c:v>81.0</c:v>
                </c:pt>
                <c:pt idx="43">
                  <c:v>93.0</c:v>
                </c:pt>
                <c:pt idx="44">
                  <c:v>74.0</c:v>
                </c:pt>
                <c:pt idx="45">
                  <c:v>68.0</c:v>
                </c:pt>
                <c:pt idx="46">
                  <c:v>58.0</c:v>
                </c:pt>
                <c:pt idx="47">
                  <c:v>53.0</c:v>
                </c:pt>
                <c:pt idx="48">
                  <c:v>63.0</c:v>
                </c:pt>
                <c:pt idx="49">
                  <c:v>103.0</c:v>
                </c:pt>
                <c:pt idx="50">
                  <c:v>60.0</c:v>
                </c:pt>
                <c:pt idx="51">
                  <c:v>63.0</c:v>
                </c:pt>
                <c:pt idx="52">
                  <c:v>65.0</c:v>
                </c:pt>
                <c:pt idx="53">
                  <c:v>81.0</c:v>
                </c:pt>
                <c:pt idx="54">
                  <c:v>81.0</c:v>
                </c:pt>
                <c:pt idx="55">
                  <c:v>79.0</c:v>
                </c:pt>
                <c:pt idx="56">
                  <c:v>91.0</c:v>
                </c:pt>
                <c:pt idx="57">
                  <c:v>79.0</c:v>
                </c:pt>
                <c:pt idx="58">
                  <c:v>80.0</c:v>
                </c:pt>
                <c:pt idx="59">
                  <c:v>71.0</c:v>
                </c:pt>
                <c:pt idx="60">
                  <c:v>124.0</c:v>
                </c:pt>
                <c:pt idx="61">
                  <c:v>112.0</c:v>
                </c:pt>
                <c:pt idx="62">
                  <c:v>115.0</c:v>
                </c:pt>
                <c:pt idx="63">
                  <c:v>102.0</c:v>
                </c:pt>
                <c:pt idx="64">
                  <c:v>110.0</c:v>
                </c:pt>
                <c:pt idx="65">
                  <c:v>114.0</c:v>
                </c:pt>
                <c:pt idx="66">
                  <c:v>136.0</c:v>
                </c:pt>
                <c:pt idx="67">
                  <c:v>129.0</c:v>
                </c:pt>
                <c:pt idx="68">
                  <c:v>115.0</c:v>
                </c:pt>
                <c:pt idx="69">
                  <c:v>148.0</c:v>
                </c:pt>
                <c:pt idx="70">
                  <c:v>110.0</c:v>
                </c:pt>
                <c:pt idx="71">
                  <c:v>140.0</c:v>
                </c:pt>
                <c:pt idx="72">
                  <c:v>131.0</c:v>
                </c:pt>
                <c:pt idx="73">
                  <c:v>152.0</c:v>
                </c:pt>
                <c:pt idx="74">
                  <c:v>167.0</c:v>
                </c:pt>
                <c:pt idx="75">
                  <c:v>173.0</c:v>
                </c:pt>
                <c:pt idx="76">
                  <c:v>161.0</c:v>
                </c:pt>
                <c:pt idx="77">
                  <c:v>165.0</c:v>
                </c:pt>
                <c:pt idx="78">
                  <c:v>160.0</c:v>
                </c:pt>
                <c:pt idx="79">
                  <c:v>186.0</c:v>
                </c:pt>
                <c:pt idx="80">
                  <c:v>177.0</c:v>
                </c:pt>
                <c:pt idx="81">
                  <c:v>185.0</c:v>
                </c:pt>
                <c:pt idx="82">
                  <c:v>169.0</c:v>
                </c:pt>
                <c:pt idx="83">
                  <c:v>191.0</c:v>
                </c:pt>
                <c:pt idx="84">
                  <c:v>185.0</c:v>
                </c:pt>
                <c:pt idx="85">
                  <c:v>199.0</c:v>
                </c:pt>
                <c:pt idx="86">
                  <c:v>205.0</c:v>
                </c:pt>
                <c:pt idx="87">
                  <c:v>212.0</c:v>
                </c:pt>
                <c:pt idx="88">
                  <c:v>215.0</c:v>
                </c:pt>
                <c:pt idx="89">
                  <c:v>175.0</c:v>
                </c:pt>
                <c:pt idx="90">
                  <c:v>202.0</c:v>
                </c:pt>
                <c:pt idx="91">
                  <c:v>224.0</c:v>
                </c:pt>
                <c:pt idx="92">
                  <c:v>211.0</c:v>
                </c:pt>
                <c:pt idx="93">
                  <c:v>215.0</c:v>
                </c:pt>
                <c:pt idx="94">
                  <c:v>206.0</c:v>
                </c:pt>
                <c:pt idx="95">
                  <c:v>231.0</c:v>
                </c:pt>
                <c:pt idx="96">
                  <c:v>318.0</c:v>
                </c:pt>
                <c:pt idx="97">
                  <c:v>307.0</c:v>
                </c:pt>
                <c:pt idx="98">
                  <c:v>323.0</c:v>
                </c:pt>
                <c:pt idx="99">
                  <c:v>346.0</c:v>
                </c:pt>
                <c:pt idx="100">
                  <c:v>319.0</c:v>
                </c:pt>
                <c:pt idx="101">
                  <c:v>390.0</c:v>
                </c:pt>
                <c:pt idx="102">
                  <c:v>355.0</c:v>
                </c:pt>
                <c:pt idx="103">
                  <c:v>359.0</c:v>
                </c:pt>
                <c:pt idx="104">
                  <c:v>324.0</c:v>
                </c:pt>
                <c:pt idx="105">
                  <c:v>362.0</c:v>
                </c:pt>
                <c:pt idx="106">
                  <c:v>343.0</c:v>
                </c:pt>
                <c:pt idx="107">
                  <c:v>355.0</c:v>
                </c:pt>
                <c:pt idx="108">
                  <c:v>347.0</c:v>
                </c:pt>
                <c:pt idx="109">
                  <c:v>350.0</c:v>
                </c:pt>
                <c:pt idx="110">
                  <c:v>380.0</c:v>
                </c:pt>
                <c:pt idx="111">
                  <c:v>368.0</c:v>
                </c:pt>
                <c:pt idx="112">
                  <c:v>330.0</c:v>
                </c:pt>
                <c:pt idx="113">
                  <c:v>350.0</c:v>
                </c:pt>
                <c:pt idx="114">
                  <c:v>363.0</c:v>
                </c:pt>
                <c:pt idx="115">
                  <c:v>379.0</c:v>
                </c:pt>
                <c:pt idx="116">
                  <c:v>384.0</c:v>
                </c:pt>
                <c:pt idx="117">
                  <c:v>315.0</c:v>
                </c:pt>
                <c:pt idx="118">
                  <c:v>343.0</c:v>
                </c:pt>
                <c:pt idx="119">
                  <c:v>381.0</c:v>
                </c:pt>
                <c:pt idx="120">
                  <c:v>363.0</c:v>
                </c:pt>
                <c:pt idx="121">
                  <c:v>346.0</c:v>
                </c:pt>
                <c:pt idx="122">
                  <c:v>362.0</c:v>
                </c:pt>
                <c:pt idx="123">
                  <c:v>354.0</c:v>
                </c:pt>
                <c:pt idx="124">
                  <c:v>376.0</c:v>
                </c:pt>
                <c:pt idx="125">
                  <c:v>364.0</c:v>
                </c:pt>
                <c:pt idx="126">
                  <c:v>342.0</c:v>
                </c:pt>
                <c:pt idx="127">
                  <c:v>255.0</c:v>
                </c:pt>
                <c:pt idx="128">
                  <c:v>128.0</c:v>
                </c:pt>
                <c:pt idx="129">
                  <c:v>105.0</c:v>
                </c:pt>
                <c:pt idx="130">
                  <c:v>118.0</c:v>
                </c:pt>
                <c:pt idx="131">
                  <c:v>76.0</c:v>
                </c:pt>
                <c:pt idx="132">
                  <c:v>64.0</c:v>
                </c:pt>
                <c:pt idx="133">
                  <c:v>78.0</c:v>
                </c:pt>
                <c:pt idx="134">
                  <c:v>101.0</c:v>
                </c:pt>
                <c:pt idx="135">
                  <c:v>91.0</c:v>
                </c:pt>
                <c:pt idx="136">
                  <c:v>81.0</c:v>
                </c:pt>
                <c:pt idx="137">
                  <c:v>88.0</c:v>
                </c:pt>
                <c:pt idx="138">
                  <c:v>66.0</c:v>
                </c:pt>
                <c:pt idx="139">
                  <c:v>56.0</c:v>
                </c:pt>
                <c:pt idx="140">
                  <c:v>78.0</c:v>
                </c:pt>
                <c:pt idx="141">
                  <c:v>39.0</c:v>
                </c:pt>
                <c:pt idx="142">
                  <c:v>34.0</c:v>
                </c:pt>
                <c:pt idx="143">
                  <c:v>42.0</c:v>
                </c:pt>
                <c:pt idx="144">
                  <c:v>42.0</c:v>
                </c:pt>
                <c:pt idx="145">
                  <c:v>53.0</c:v>
                </c:pt>
                <c:pt idx="146">
                  <c:v>56.0</c:v>
                </c:pt>
                <c:pt idx="147">
                  <c:v>42.0</c:v>
                </c:pt>
                <c:pt idx="148">
                  <c:v>27.0</c:v>
                </c:pt>
                <c:pt idx="149">
                  <c:v>27.0</c:v>
                </c:pt>
                <c:pt idx="150">
                  <c:v>29.0</c:v>
                </c:pt>
                <c:pt idx="151">
                  <c:v>17.0</c:v>
                </c:pt>
                <c:pt idx="152">
                  <c:v>23.0</c:v>
                </c:pt>
                <c:pt idx="153">
                  <c:v>20.0</c:v>
                </c:pt>
                <c:pt idx="154">
                  <c:v>16.0</c:v>
                </c:pt>
                <c:pt idx="155">
                  <c:v>16.0</c:v>
                </c:pt>
                <c:pt idx="156">
                  <c:v>13.0</c:v>
                </c:pt>
                <c:pt idx="157">
                  <c:v>7.0</c:v>
                </c:pt>
                <c:pt idx="158">
                  <c:v>14.0</c:v>
                </c:pt>
                <c:pt idx="159">
                  <c:v>11.0</c:v>
                </c:pt>
                <c:pt idx="160">
                  <c:v>11.0</c:v>
                </c:pt>
                <c:pt idx="161">
                  <c:v>6.0</c:v>
                </c:pt>
                <c:pt idx="162">
                  <c:v>12.0</c:v>
                </c:pt>
                <c:pt idx="163">
                  <c:v>11.0</c:v>
                </c:pt>
                <c:pt idx="164">
                  <c:v>15.0</c:v>
                </c:pt>
                <c:pt idx="165">
                  <c:v>8.0</c:v>
                </c:pt>
                <c:pt idx="166">
                  <c:v>8.0</c:v>
                </c:pt>
                <c:pt idx="167">
                  <c:v>8.0</c:v>
                </c:pt>
                <c:pt idx="168">
                  <c:v>14.0</c:v>
                </c:pt>
                <c:pt idx="169">
                  <c:v>20.0</c:v>
                </c:pt>
                <c:pt idx="170">
                  <c:v>11.0</c:v>
                </c:pt>
                <c:pt idx="171">
                  <c:v>20.0</c:v>
                </c:pt>
                <c:pt idx="172">
                  <c:v>15.0</c:v>
                </c:pt>
                <c:pt idx="173">
                  <c:v>11.0</c:v>
                </c:pt>
                <c:pt idx="174">
                  <c:v>19.0</c:v>
                </c:pt>
                <c:pt idx="175">
                  <c:v>5.0</c:v>
                </c:pt>
                <c:pt idx="176">
                  <c:v>8.0</c:v>
                </c:pt>
              </c:numCache>
            </c:numRef>
          </c:val>
          <c:smooth val="0"/>
        </c:ser>
        <c:dLbls>
          <c:showLegendKey val="0"/>
          <c:showVal val="0"/>
          <c:showCatName val="0"/>
          <c:showSerName val="0"/>
          <c:showPercent val="0"/>
          <c:showBubbleSize val="0"/>
        </c:dLbls>
        <c:marker val="1"/>
        <c:smooth val="0"/>
        <c:axId val="-2046548376"/>
        <c:axId val="-2081249064"/>
      </c:lineChart>
      <c:catAx>
        <c:axId val="-2046548376"/>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1249064"/>
        <c:crosses val="autoZero"/>
        <c:auto val="1"/>
        <c:lblAlgn val="ctr"/>
        <c:lblOffset val="100"/>
        <c:noMultiLvlLbl val="0"/>
      </c:catAx>
      <c:valAx>
        <c:axId val="-2081249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6548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 Id="rId2" Type="http://schemas.openxmlformats.org/officeDocument/2006/relationships/image" Target="../media/image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smtClean="0">
                <a:ea typeface="ＭＳ Ｐゴシック" charset="-128"/>
                <a:cs typeface="+mn-cs"/>
              </a:defRPr>
            </a:lvl1pPr>
          </a:lstStyle>
          <a:p>
            <a:pPr>
              <a:defRPr/>
            </a:pPr>
            <a:fld id="{3D687C83-DB6D-4635-9622-DDF28E36A0F4}" type="datetimeFigureOut">
              <a:rPr lang="en-US"/>
              <a:pPr>
                <a:defRPr/>
              </a:pPr>
              <a:t>6/16/14</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smtClean="0">
                <a:ea typeface="ＭＳ Ｐゴシック" charset="-128"/>
                <a:cs typeface="+mn-cs"/>
              </a:defRPr>
            </a:lvl1pPr>
          </a:lstStyle>
          <a:p>
            <a:pPr>
              <a:defRPr/>
            </a:pPr>
            <a:fld id="{6CB00422-A883-4E60-AA9D-52102F05A04C}" type="slidenum">
              <a:rPr lang="en-US"/>
              <a:pPr>
                <a:defRPr/>
              </a:pPr>
              <a:t>‹#›</a:t>
            </a:fld>
            <a:endParaRPr lang="en-US"/>
          </a:p>
        </p:txBody>
      </p:sp>
    </p:spTree>
    <p:extLst>
      <p:ext uri="{BB962C8B-B14F-4D97-AF65-F5344CB8AC3E}">
        <p14:creationId xmlns:p14="http://schemas.microsoft.com/office/powerpoint/2010/main" val="239152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19"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a:defRPr sz="1200">
                <a:ea typeface="ＭＳ Ｐゴシック"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23"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a:defRPr sz="1200">
                <a:ea typeface="ＭＳ Ｐゴシック" charset="-128"/>
                <a:cs typeface="+mn-cs"/>
              </a:defRPr>
            </a:lvl1pPr>
          </a:lstStyle>
          <a:p>
            <a:pPr>
              <a:defRPr/>
            </a:pPr>
            <a:fld id="{677E5442-AA4B-40A6-AC19-FFCEABD455D9}" type="slidenum">
              <a:rPr lang="en-US"/>
              <a:pPr>
                <a:defRPr/>
              </a:pPr>
              <a:t>‹#›</a:t>
            </a:fld>
            <a:endParaRPr lang="en-US"/>
          </a:p>
        </p:txBody>
      </p:sp>
    </p:spTree>
    <p:extLst>
      <p:ext uri="{BB962C8B-B14F-4D97-AF65-F5344CB8AC3E}">
        <p14:creationId xmlns:p14="http://schemas.microsoft.com/office/powerpoint/2010/main" val="3323118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Shape 25"/>
          <p:cNvSpPr>
            <a:spLocks noGrp="1" noRot="1" noChangeAspect="1"/>
          </p:cNvSpPr>
          <p:nvPr>
            <p:ph type="sldImg" idx="2"/>
          </p:nvPr>
        </p:nvSpPr>
        <p:spPr>
          <a:xfrm>
            <a:off x="1117600" y="696913"/>
            <a:ext cx="4648200" cy="34861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22530" name="Shape 26"/>
          <p:cNvSpPr>
            <a:spLocks noGrp="1"/>
          </p:cNvSpPr>
          <p:nvPr>
            <p:ph type="body" idx="1"/>
          </p:nvPr>
        </p:nvSpPr>
        <p:spPr>
          <a:xfrm>
            <a:off x="688975" y="4416425"/>
            <a:ext cx="5505450" cy="369888"/>
          </a:xfrm>
          <a:noFill/>
          <a:ln/>
        </p:spPr>
        <p:txBody>
          <a:bodyPr lIns="92421" tIns="92421" rIns="92421" bIns="92421">
            <a:spAutoFit/>
          </a:bodyPr>
          <a:lstStyle/>
          <a:p>
            <a:pPr eaLnBrk="1" hangingPunct="1"/>
            <a:endParaRPr lang="en-US" smtClean="0">
              <a:latin typeface="Times New Roman" pitchFamily="18" charset="0"/>
              <a:ea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Shape 25"/>
          <p:cNvSpPr>
            <a:spLocks noGrp="1" noRot="1" noChangeAspect="1"/>
          </p:cNvSpPr>
          <p:nvPr>
            <p:ph type="sldImg" idx="2"/>
          </p:nvPr>
        </p:nvSpPr>
        <p:spPr>
          <a:ln/>
        </p:spPr>
      </p:sp>
      <p:sp>
        <p:nvSpPr>
          <p:cNvPr id="32770"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25"/>
          <p:cNvSpPr>
            <a:spLocks noGrp="1" noRot="1" noChangeAspect="1"/>
          </p:cNvSpPr>
          <p:nvPr>
            <p:ph type="sldImg" idx="2"/>
          </p:nvPr>
        </p:nvSpPr>
        <p:spPr/>
      </p:sp>
      <p:sp>
        <p:nvSpPr>
          <p:cNvPr id="19458"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Shape 25"/>
          <p:cNvSpPr>
            <a:spLocks noGrp="1" noRot="1" noChangeAspect="1"/>
          </p:cNvSpPr>
          <p:nvPr>
            <p:ph type="sldImg" idx="2"/>
          </p:nvPr>
        </p:nvSpPr>
        <p:spPr>
          <a:ln/>
        </p:spPr>
      </p:sp>
      <p:sp>
        <p:nvSpPr>
          <p:cNvPr id="3481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5"/>
          <p:cNvSpPr>
            <a:spLocks noGrp="1" noRot="1" noChangeAspect="1"/>
          </p:cNvSpPr>
          <p:nvPr>
            <p:ph type="sldImg" idx="2"/>
          </p:nvPr>
        </p:nvSpPr>
        <p:spPr>
          <a:ln/>
        </p:spPr>
      </p:sp>
      <p:sp>
        <p:nvSpPr>
          <p:cNvPr id="245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5"/>
          <p:cNvSpPr>
            <a:spLocks noGrp="1" noRot="1" noChangeAspect="1"/>
          </p:cNvSpPr>
          <p:nvPr>
            <p:ph type="sldImg" idx="2"/>
          </p:nvPr>
        </p:nvSpPr>
        <p:spPr>
          <a:ln/>
        </p:spPr>
      </p:sp>
      <p:sp>
        <p:nvSpPr>
          <p:cNvPr id="245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5"/>
          <p:cNvSpPr>
            <a:spLocks noGrp="1" noRot="1" noChangeAspect="1"/>
          </p:cNvSpPr>
          <p:nvPr>
            <p:ph type="sldImg" idx="2"/>
          </p:nvPr>
        </p:nvSpPr>
        <p:spPr>
          <a:ln/>
        </p:spPr>
      </p:sp>
      <p:sp>
        <p:nvSpPr>
          <p:cNvPr id="245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5"/>
          <p:cNvSpPr>
            <a:spLocks noGrp="1" noRot="1" noChangeAspect="1"/>
          </p:cNvSpPr>
          <p:nvPr>
            <p:ph type="sldImg" idx="2"/>
          </p:nvPr>
        </p:nvSpPr>
        <p:spPr>
          <a:ln/>
        </p:spPr>
      </p:sp>
      <p:sp>
        <p:nvSpPr>
          <p:cNvPr id="245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5"/>
          <p:cNvSpPr>
            <a:spLocks noGrp="1" noRot="1" noChangeAspect="1"/>
          </p:cNvSpPr>
          <p:nvPr>
            <p:ph type="sldImg" idx="2"/>
          </p:nvPr>
        </p:nvSpPr>
        <p:spPr>
          <a:ln/>
        </p:spPr>
      </p:sp>
      <p:sp>
        <p:nvSpPr>
          <p:cNvPr id="245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5"/>
          <p:cNvSpPr>
            <a:spLocks noGrp="1" noRot="1" noChangeAspect="1"/>
          </p:cNvSpPr>
          <p:nvPr>
            <p:ph type="sldImg" idx="2"/>
          </p:nvPr>
        </p:nvSpPr>
        <p:spPr>
          <a:ln/>
        </p:spPr>
      </p:sp>
      <p:sp>
        <p:nvSpPr>
          <p:cNvPr id="245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5"/>
          <p:cNvSpPr>
            <a:spLocks noGrp="1" noRot="1" noChangeAspect="1"/>
          </p:cNvSpPr>
          <p:nvPr>
            <p:ph type="sldImg" idx="2"/>
          </p:nvPr>
        </p:nvSpPr>
        <p:spPr>
          <a:ln/>
        </p:spPr>
      </p:sp>
      <p:sp>
        <p:nvSpPr>
          <p:cNvPr id="245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99695" y="8855671"/>
            <a:ext cx="2982119" cy="462335"/>
          </a:xfrm>
          <a:prstGeom prst="rect">
            <a:avLst/>
          </a:prstGeom>
        </p:spPr>
        <p:txBody>
          <a:bodyPr/>
          <a:lstStyle/>
          <a:p>
            <a:fld id="{8FCA6122-558E-41C3-9624-629E757A3F52}" type="slidenum">
              <a:rPr lang="en-US" smtClean="0">
                <a:solidFill>
                  <a:srgbClr val="000000"/>
                </a:solidFill>
              </a:rPr>
              <a:pPr/>
              <a:t>26</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25"/>
          <p:cNvSpPr>
            <a:spLocks noGrp="1" noRot="1" noChangeAspect="1"/>
          </p:cNvSpPr>
          <p:nvPr>
            <p:ph type="sldImg" idx="2"/>
          </p:nvPr>
        </p:nvSpPr>
        <p:spPr/>
      </p:sp>
      <p:sp>
        <p:nvSpPr>
          <p:cNvPr id="19458" name="Shape 26"/>
          <p:cNvSpPr txBox="1">
            <a:spLocks noGrp="1"/>
          </p:cNvSpPr>
          <p:nvPr>
            <p:ph type="body" idx="1"/>
          </p:nvPr>
        </p:nvSpPr>
        <p:spPr bwMode="auto">
          <a:xfrm>
            <a:off x="917576" y="4387867"/>
            <a:ext cx="5046663" cy="278007"/>
          </a:xfrm>
          <a:noFill/>
        </p:spPr>
        <p:txBody>
          <a:bodyPr vert="horz" wrap="square" numCol="1" compatLnSpc="1">
            <a:prstTxWarp prst="textNoShape">
              <a:avLst/>
            </a:prstTxWarp>
            <a:spAutoFit/>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a:xfrm>
            <a:off x="3899695" y="8855671"/>
            <a:ext cx="2982119" cy="462335"/>
          </a:xfrm>
          <a:prstGeom prst="rect">
            <a:avLst/>
          </a:prstGeom>
        </p:spPr>
        <p:txBody>
          <a:bodyPr/>
          <a:lstStyle/>
          <a:p>
            <a:fld id="{8FCA6122-558E-41C3-9624-629E757A3F52}" type="slidenum">
              <a:rPr lang="en-US" smtClean="0">
                <a:solidFill>
                  <a:srgbClr val="000000"/>
                </a:solidFill>
              </a:rPr>
              <a:pPr/>
              <a:t>27</a:t>
            </a:fld>
            <a:endParaRPr 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25"/>
          <p:cNvSpPr>
            <a:spLocks noGrp="1" noRot="1" noChangeAspect="1"/>
          </p:cNvSpPr>
          <p:nvPr>
            <p:ph type="sldImg" idx="2"/>
          </p:nvPr>
        </p:nvSpPr>
        <p:spPr/>
      </p:sp>
      <p:sp>
        <p:nvSpPr>
          <p:cNvPr id="21506" name="Shape 26"/>
          <p:cNvSpPr txBox="1">
            <a:spLocks noGrp="1"/>
          </p:cNvSpPr>
          <p:nvPr>
            <p:ph type="body" idx="1"/>
          </p:nvPr>
        </p:nvSpPr>
        <p:spPr bwMode="auto">
          <a:xfrm>
            <a:off x="917576" y="4387867"/>
            <a:ext cx="5046663" cy="278007"/>
          </a:xfrm>
          <a:noFill/>
        </p:spPr>
        <p:txBody>
          <a:bodyPr vert="horz" wrap="square" numCol="1" compatLnSpc="1">
            <a:prstTxWarp prst="textNoShape">
              <a:avLst/>
            </a:prstTxWarp>
            <a:spAutoFit/>
          </a:bodyPr>
          <a:lstStyle/>
          <a:p>
            <a:pPr eaLnBrk="1" hangingPunct="1">
              <a:spcBef>
                <a:spcPct val="0"/>
              </a:spcBef>
            </a:pPr>
            <a:endParaRPr lang="en-US" dirty="0" smtClean="0"/>
          </a:p>
        </p:txBody>
      </p:sp>
      <p:sp>
        <p:nvSpPr>
          <p:cNvPr id="4" name="Slide Number Placeholder 3"/>
          <p:cNvSpPr>
            <a:spLocks noGrp="1"/>
          </p:cNvSpPr>
          <p:nvPr>
            <p:ph type="sldNum" sz="quarter" idx="10"/>
          </p:nvPr>
        </p:nvSpPr>
        <p:spPr>
          <a:xfrm>
            <a:off x="3899695" y="8855671"/>
            <a:ext cx="2982119" cy="462335"/>
          </a:xfrm>
          <a:prstGeom prst="rect">
            <a:avLst/>
          </a:prstGeom>
        </p:spPr>
        <p:txBody>
          <a:bodyPr/>
          <a:lstStyle/>
          <a:p>
            <a:fld id="{8FCA6122-558E-41C3-9624-629E757A3F52}" type="slidenum">
              <a:rPr lang="en-US" smtClean="0">
                <a:solidFill>
                  <a:srgbClr val="000000"/>
                </a:solidFill>
              </a:rPr>
              <a:pPr/>
              <a:t>28</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37"/>
          <p:cNvSpPr>
            <a:spLocks noGrp="1" noRot="1" noChangeAspect="1"/>
          </p:cNvSpPr>
          <p:nvPr>
            <p:ph type="sldImg" idx="2"/>
          </p:nvPr>
        </p:nvSpPr>
        <p:spPr/>
      </p:sp>
      <p:sp>
        <p:nvSpPr>
          <p:cNvPr id="31746" name="Shape 38"/>
          <p:cNvSpPr txBox="1">
            <a:spLocks noGrp="1"/>
          </p:cNvSpPr>
          <p:nvPr>
            <p:ph type="body" idx="1"/>
          </p:nvPr>
        </p:nvSpPr>
        <p:spPr bwMode="auto">
          <a:xfrm>
            <a:off x="917576" y="4387867"/>
            <a:ext cx="5046663" cy="278007"/>
          </a:xfrm>
          <a:noFill/>
        </p:spPr>
        <p:txBody>
          <a:bodyPr vert="horz" wrap="square" numCol="1" compatLnSpc="1">
            <a:prstTxWarp prst="textNoShape">
              <a:avLst/>
            </a:prstTxWarp>
            <a:spAutoFit/>
          </a:bodyPr>
          <a:lstStyle/>
          <a:p>
            <a:pPr eaLnBrk="1" hangingPunct="1">
              <a:spcBef>
                <a:spcPct val="0"/>
              </a:spcBef>
            </a:pPr>
            <a:endParaRPr lang="en-US" smtClean="0"/>
          </a:p>
        </p:txBody>
      </p:sp>
      <p:sp>
        <p:nvSpPr>
          <p:cNvPr id="4" name="Slide Number Placeholder 3"/>
          <p:cNvSpPr>
            <a:spLocks noGrp="1"/>
          </p:cNvSpPr>
          <p:nvPr>
            <p:ph type="sldNum" sz="quarter" idx="10"/>
          </p:nvPr>
        </p:nvSpPr>
        <p:spPr>
          <a:xfrm>
            <a:off x="3899695" y="8855671"/>
            <a:ext cx="2982119" cy="462335"/>
          </a:xfrm>
          <a:prstGeom prst="rect">
            <a:avLst/>
          </a:prstGeom>
        </p:spPr>
        <p:txBody>
          <a:bodyPr/>
          <a:lstStyle/>
          <a:p>
            <a:fld id="{8FCA6122-558E-41C3-9624-629E757A3F52}" type="slidenum">
              <a:rPr lang="en-US" smtClean="0">
                <a:solidFill>
                  <a:srgbClr val="000000"/>
                </a:solidFill>
              </a:rPr>
              <a:pPr/>
              <a:t>29</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231FCF-0B06-49E6-9BC5-FD2081FC3D31}" type="slidenum">
              <a:rPr lang="en-US" smtClean="0"/>
              <a:pPr>
                <a:defRPr/>
              </a:pPr>
              <a:t>47</a:t>
            </a:fld>
            <a:endParaRPr lang="en-US"/>
          </a:p>
        </p:txBody>
      </p:sp>
    </p:spTree>
    <p:extLst>
      <p:ext uri="{BB962C8B-B14F-4D97-AF65-F5344CB8AC3E}">
        <p14:creationId xmlns:p14="http://schemas.microsoft.com/office/powerpoint/2010/main" val="3425323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231FCF-0B06-49E6-9BC5-FD2081FC3D31}" type="slidenum">
              <a:rPr lang="en-US" smtClean="0"/>
              <a:pPr>
                <a:defRPr/>
              </a:pPr>
              <a:t>48</a:t>
            </a:fld>
            <a:endParaRPr lang="en-US"/>
          </a:p>
        </p:txBody>
      </p:sp>
    </p:spTree>
    <p:extLst>
      <p:ext uri="{BB962C8B-B14F-4D97-AF65-F5344CB8AC3E}">
        <p14:creationId xmlns:p14="http://schemas.microsoft.com/office/powerpoint/2010/main" val="2811097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231FCF-0B06-49E6-9BC5-FD2081FC3D31}" type="slidenum">
              <a:rPr lang="en-US" smtClean="0"/>
              <a:pPr>
                <a:defRPr/>
              </a:pPr>
              <a:t>49</a:t>
            </a:fld>
            <a:endParaRPr lang="en-US"/>
          </a:p>
        </p:txBody>
      </p:sp>
    </p:spTree>
    <p:extLst>
      <p:ext uri="{BB962C8B-B14F-4D97-AF65-F5344CB8AC3E}">
        <p14:creationId xmlns:p14="http://schemas.microsoft.com/office/powerpoint/2010/main" val="2811097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Shape 25"/>
          <p:cNvSpPr>
            <a:spLocks noGrp="1" noRot="1" noChangeAspect="1"/>
          </p:cNvSpPr>
          <p:nvPr>
            <p:ph type="sldImg" idx="2"/>
          </p:nvPr>
        </p:nvSpPr>
        <p:spPr>
          <a:ln/>
        </p:spPr>
      </p:sp>
      <p:sp>
        <p:nvSpPr>
          <p:cNvPr id="67586"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Shape 25"/>
          <p:cNvSpPr>
            <a:spLocks noGrp="1" noRot="1" noChangeAspect="1"/>
          </p:cNvSpPr>
          <p:nvPr>
            <p:ph type="sldImg" idx="2"/>
          </p:nvPr>
        </p:nvSpPr>
        <p:spPr>
          <a:ln/>
        </p:spPr>
      </p:sp>
      <p:sp>
        <p:nvSpPr>
          <p:cNvPr id="63490"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Shape 25"/>
          <p:cNvSpPr>
            <a:spLocks noGrp="1" noRot="1" noChangeAspect="1"/>
          </p:cNvSpPr>
          <p:nvPr>
            <p:ph type="sldImg" idx="2"/>
          </p:nvPr>
        </p:nvSpPr>
        <p:spPr>
          <a:ln/>
        </p:spPr>
      </p:sp>
      <p:sp>
        <p:nvSpPr>
          <p:cNvPr id="67586"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Shape 25"/>
          <p:cNvSpPr>
            <a:spLocks noGrp="1" noRot="1" noChangeAspect="1"/>
          </p:cNvSpPr>
          <p:nvPr>
            <p:ph type="sldImg" idx="2"/>
          </p:nvPr>
        </p:nvSpPr>
        <p:spPr>
          <a:ln/>
        </p:spPr>
      </p:sp>
      <p:sp>
        <p:nvSpPr>
          <p:cNvPr id="69634"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Shape 25"/>
          <p:cNvSpPr>
            <a:spLocks noGrp="1" noRot="1" noChangeAspect="1"/>
          </p:cNvSpPr>
          <p:nvPr>
            <p:ph type="sldImg" idx="2"/>
          </p:nvPr>
        </p:nvSpPr>
        <p:spPr>
          <a:ln/>
        </p:spPr>
      </p:sp>
      <p:sp>
        <p:nvSpPr>
          <p:cNvPr id="73730"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Shape 25"/>
          <p:cNvSpPr>
            <a:spLocks noGrp="1" noRot="1" noChangeAspect="1"/>
          </p:cNvSpPr>
          <p:nvPr>
            <p:ph type="sldImg" idx="2"/>
          </p:nvPr>
        </p:nvSpPr>
        <p:spPr>
          <a:ln/>
        </p:spPr>
      </p:sp>
      <p:sp>
        <p:nvSpPr>
          <p:cNvPr id="75778" name="Shape 26"/>
          <p:cNvSpPr>
            <a:spLocks noGrp="1"/>
          </p:cNvSpPr>
          <p:nvPr>
            <p:ph type="body" idx="1"/>
          </p:nvPr>
        </p:nvSpPr>
        <p:spPr>
          <a:xfrm>
            <a:off x="688975" y="4416425"/>
            <a:ext cx="5505450" cy="277813"/>
          </a:xfrm>
          <a:noFill/>
          <a:ln/>
        </p:spPr>
        <p:txBody>
          <a:bodyPr>
            <a:spAutoFit/>
          </a:bodyPr>
          <a:lstStyle/>
          <a:p>
            <a:pPr eaLnBrk="1" hangingPunct="1">
              <a:spcBef>
                <a:spcPct val="0"/>
              </a:spcBef>
            </a:pPr>
            <a:endParaRPr lang="en-US" smtClean="0">
              <a:latin typeface="Times New Roman" pitchFamily="18" charset="0"/>
              <a:ea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57066" indent="-291179">
              <a:defRPr>
                <a:solidFill>
                  <a:schemeClr val="tx1"/>
                </a:solidFill>
                <a:latin typeface="Calibri" charset="0"/>
                <a:ea typeface="ＭＳ Ｐゴシック" charset="0"/>
              </a:defRPr>
            </a:lvl2pPr>
            <a:lvl3pPr marL="1164717" indent="-232943">
              <a:defRPr>
                <a:solidFill>
                  <a:schemeClr val="tx1"/>
                </a:solidFill>
                <a:latin typeface="Calibri" charset="0"/>
                <a:ea typeface="ＭＳ Ｐゴシック" charset="0"/>
              </a:defRPr>
            </a:lvl3pPr>
            <a:lvl4pPr marL="1630604" indent="-232943">
              <a:defRPr>
                <a:solidFill>
                  <a:schemeClr val="tx1"/>
                </a:solidFill>
                <a:latin typeface="Calibri" charset="0"/>
                <a:ea typeface="ＭＳ Ｐゴシック" charset="0"/>
              </a:defRPr>
            </a:lvl4pPr>
            <a:lvl5pPr marL="2096491" indent="-232943">
              <a:defRPr>
                <a:solidFill>
                  <a:schemeClr val="tx1"/>
                </a:solidFill>
                <a:latin typeface="Calibri" charset="0"/>
                <a:ea typeface="ＭＳ Ｐゴシック" charset="0"/>
              </a:defRPr>
            </a:lvl5pPr>
            <a:lvl6pPr marL="2562377" indent="-232943" fontAlgn="base">
              <a:spcBef>
                <a:spcPct val="0"/>
              </a:spcBef>
              <a:spcAft>
                <a:spcPct val="0"/>
              </a:spcAft>
              <a:defRPr>
                <a:solidFill>
                  <a:schemeClr val="tx1"/>
                </a:solidFill>
                <a:latin typeface="Calibri" charset="0"/>
                <a:ea typeface="ＭＳ Ｐゴシック" charset="0"/>
              </a:defRPr>
            </a:lvl6pPr>
            <a:lvl7pPr marL="3028264" indent="-232943" fontAlgn="base">
              <a:spcBef>
                <a:spcPct val="0"/>
              </a:spcBef>
              <a:spcAft>
                <a:spcPct val="0"/>
              </a:spcAft>
              <a:defRPr>
                <a:solidFill>
                  <a:schemeClr val="tx1"/>
                </a:solidFill>
                <a:latin typeface="Calibri" charset="0"/>
                <a:ea typeface="ＭＳ Ｐゴシック" charset="0"/>
              </a:defRPr>
            </a:lvl7pPr>
            <a:lvl8pPr marL="3494151" indent="-232943" fontAlgn="base">
              <a:spcBef>
                <a:spcPct val="0"/>
              </a:spcBef>
              <a:spcAft>
                <a:spcPct val="0"/>
              </a:spcAft>
              <a:defRPr>
                <a:solidFill>
                  <a:schemeClr val="tx1"/>
                </a:solidFill>
                <a:latin typeface="Calibri" charset="0"/>
                <a:ea typeface="ＭＳ Ｐゴシック" charset="0"/>
              </a:defRPr>
            </a:lvl8pPr>
            <a:lvl9pPr marL="3960038" indent="-232943" fontAlgn="base">
              <a:spcBef>
                <a:spcPct val="0"/>
              </a:spcBef>
              <a:spcAft>
                <a:spcPct val="0"/>
              </a:spcAft>
              <a:defRPr>
                <a:solidFill>
                  <a:schemeClr val="tx1"/>
                </a:solidFill>
                <a:latin typeface="Calibri" charset="0"/>
                <a:ea typeface="ＭＳ Ｐゴシック" charset="0"/>
              </a:defRPr>
            </a:lvl9pPr>
          </a:lstStyle>
          <a:p>
            <a:fld id="{1ACC7890-3ACB-2747-B103-7C39C4F99FB1}" type="slidenum">
              <a:rPr lang="en-US">
                <a:solidFill>
                  <a:srgbClr val="000000"/>
                </a:solidFill>
              </a:rPr>
              <a:pPr/>
              <a:t>4</a:t>
            </a:fld>
            <a:endParaRPr lang="en-US">
              <a:solidFill>
                <a:srgbClr val="000000"/>
              </a:solidFill>
            </a:endParaRPr>
          </a:p>
        </p:txBody>
      </p:sp>
      <p:sp>
        <p:nvSpPr>
          <p:cNvPr id="5122" name="Rectangle 2"/>
          <p:cNvSpPr>
            <a:spLocks noGrp="1" noRot="1" noChangeAspect="1" noChangeArrowheads="1" noTextEdit="1"/>
          </p:cNvSpPr>
          <p:nvPr>
            <p:ph type="sldImg"/>
          </p:nvPr>
        </p:nvSpPr>
        <p:spPr bwMode="auto">
          <a:xfrm>
            <a:off x="1160995" y="698501"/>
            <a:ext cx="4561382"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Garamond" pitchFamily="18" charset="0"/>
              </a:rPr>
              <a:t>Our expertise has been providing evacuation planning, recovery and mitigation strategies, engineering, logistics, and configuration management services.</a:t>
            </a:r>
            <a:endParaRPr lang="en-US" dirty="0"/>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37" tIns="46219" rIns="92437" bIns="46219"/>
          <a:lstStyle/>
          <a:p>
            <a:fld id="{69C17009-1E8B-43C2-9E21-DF19A4535E5D}" type="slidenum">
              <a:rPr lang="en-US" smtClean="0">
                <a:solidFill>
                  <a:prstClr val="black"/>
                </a:solidFill>
                <a:latin typeface="Calibri"/>
              </a:rPr>
              <a:pPr/>
              <a:t>8</a:t>
            </a:fld>
            <a:endParaRPr lang="en-US" dirty="0">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25"/>
          <p:cNvSpPr>
            <a:spLocks noGrp="1" noRot="1" noChangeAspect="1"/>
          </p:cNvSpPr>
          <p:nvPr>
            <p:ph type="sldImg" idx="2"/>
          </p:nvPr>
        </p:nvSpPr>
        <p:spPr/>
      </p:sp>
      <p:sp>
        <p:nvSpPr>
          <p:cNvPr id="17410" name="Shape 26"/>
          <p:cNvSpPr txBox="1">
            <a:spLocks noGrp="1"/>
          </p:cNvSpPr>
          <p:nvPr>
            <p:ph type="body" idx="1"/>
          </p:nvPr>
        </p:nvSpPr>
        <p:spPr bwMode="auto">
          <a:xfrm>
            <a:off x="688182" y="4415790"/>
            <a:ext cx="5505450" cy="278007"/>
          </a:xfrm>
          <a:noFill/>
        </p:spPr>
        <p:txBody>
          <a:bodyPr vert="horz" wrap="square" numCol="1" compatLnSpc="1">
            <a:prstTxWarp prst="textNoShape">
              <a:avLst/>
            </a:prstTxWarp>
            <a:spAutoFit/>
          </a:bodyPr>
          <a:lstStyle/>
          <a:p>
            <a:pPr eaLnBrk="1" hangingPunct="1">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
          <p:cNvSpPr txBox="1">
            <a:spLocks noChangeArrowheads="1"/>
          </p:cNvSpPr>
          <p:nvPr userDrawn="1"/>
        </p:nvSpPr>
        <p:spPr>
          <a:xfrm>
            <a:off x="228600" y="6553200"/>
            <a:ext cx="4267200" cy="304800"/>
          </a:xfrm>
          <a:prstGeom prst="rect">
            <a:avLst/>
          </a:prstGeom>
          <a:ln/>
        </p:spPr>
        <p:txBody>
          <a:bodyPr/>
          <a:lstStyle>
            <a:lvl1pPr algn="ctr">
              <a:defRPr sz="1400">
                <a:solidFill>
                  <a:srgbClr val="FF0000"/>
                </a:solidFill>
              </a:defRPr>
            </a:lvl1pPr>
          </a:lstStyle>
          <a:p>
            <a:pPr algn="l">
              <a:defRPr/>
            </a:pPr>
            <a:r>
              <a:rPr lang="en-US" dirty="0" smtClean="0">
                <a:ea typeface="ＭＳ Ｐゴシック" charset="-128"/>
                <a:cs typeface="+mn-cs"/>
              </a:rPr>
              <a:t>WORKSHOP:  </a:t>
            </a:r>
            <a:r>
              <a:rPr lang="en-US" i="1" dirty="0" smtClean="0">
                <a:ea typeface="ＭＳ Ｐゴシック" charset="-128"/>
                <a:cs typeface="+mn-cs"/>
              </a:rPr>
              <a:t>Best Practices for Stadium Security  </a:t>
            </a:r>
            <a:endParaRPr lang="en-US" i="1" dirty="0">
              <a:ea typeface="ＭＳ Ｐゴシック" charset="-128"/>
              <a:cs typeface="+mn-cs"/>
            </a:endParaRPr>
          </a:p>
        </p:txBody>
      </p:sp>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1"/>
          <p:cNvSpPr>
            <a:spLocks noGrp="1" noChangeArrowheads="1"/>
          </p:cNvSpPr>
          <p:nvPr>
            <p:ph type="sldNum" sz="quarter" idx="10"/>
          </p:nvPr>
        </p:nvSpPr>
        <p:spPr>
          <a:xfrm>
            <a:off x="5257800" y="6553200"/>
            <a:ext cx="685800" cy="304800"/>
          </a:xfrm>
          <a:prstGeom prst="rect">
            <a:avLst/>
          </a:prstGeom>
        </p:spPr>
        <p:txBody>
          <a:bodyPr/>
          <a:lstStyle>
            <a:lvl1pPr algn="ctr">
              <a:defRPr sz="1400" smtClean="0">
                <a:solidFill>
                  <a:srgbClr val="FF0000"/>
                </a:solidFill>
                <a:ea typeface="ＭＳ Ｐゴシック" charset="-128"/>
                <a:cs typeface="+mn-cs"/>
              </a:defRPr>
            </a:lvl1pPr>
          </a:lstStyle>
          <a:p>
            <a:pPr>
              <a:defRPr/>
            </a:pPr>
            <a:fld id="{31DDB174-B51C-4E0D-A9E5-195F5F3DEED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275" y="1935163"/>
            <a:ext cx="4292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3275" y="1935163"/>
            <a:ext cx="4292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1475" y="152400"/>
            <a:ext cx="2184400" cy="6430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275" y="152400"/>
            <a:ext cx="6400800" cy="6430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Content Placeholder 3"/>
          <p:cNvSpPr>
            <a:spLocks noGrp="1" noChangeArrowheads="1"/>
          </p:cNvSpPr>
          <p:nvPr>
            <p:ph idx="10"/>
          </p:nvPr>
        </p:nvSpPr>
        <p:spPr bwMode="auto">
          <a:xfrm>
            <a:off x="209219" y="933462"/>
            <a:ext cx="8737600" cy="38241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8275" y="152400"/>
            <a:ext cx="8737600" cy="6430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8445E511-0436-4343-B969-90E600A13D2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C5195247-F55D-472E-952A-8579A5D7CC9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F6A555F6-7586-4635-A165-C8B440FF923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2CE17EE1-84DB-4C85-B430-78461FF83B5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48768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402A0421-FB19-48D9-A77D-8750CEBBD40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21"/>
        <p:cNvGrpSpPr/>
        <p:nvPr/>
      </p:nvGrpSpPr>
      <p:grpSpPr>
        <a:xfrm>
          <a:off x="0" y="0"/>
          <a:ext cx="0" cy="0"/>
          <a:chOff x="0" y="0"/>
          <a:chExt cx="0" cy="0"/>
        </a:xfrm>
      </p:grpSpPr>
      <p:pic>
        <p:nvPicPr>
          <p:cNvPr id="5" name="Picture 6"/>
          <p:cNvPicPr>
            <a:picLocks noChangeAspect="1" noChangeArrowheads="1"/>
          </p:cNvPicPr>
          <p:nvPr userDrawn="1"/>
        </p:nvPicPr>
        <p:blipFill>
          <a:blip r:embed="rId2"/>
          <a:srcRect l="28046" t="10527" r="29646" b="50000"/>
          <a:stretch>
            <a:fillRect/>
          </a:stretch>
        </p:blipFill>
        <p:spPr bwMode="auto">
          <a:xfrm>
            <a:off x="6781800" y="5410200"/>
            <a:ext cx="2057400" cy="1295400"/>
          </a:xfrm>
          <a:prstGeom prst="rect">
            <a:avLst/>
          </a:prstGeom>
          <a:noFill/>
          <a:ln w="9525">
            <a:noFill/>
            <a:miter lim="800000"/>
            <a:headEnd/>
            <a:tailEnd/>
          </a:ln>
        </p:spPr>
      </p:pic>
      <p:sp>
        <p:nvSpPr>
          <p:cNvPr id="3" name="Title 1"/>
          <p:cNvSpPr>
            <a:spLocks noGrp="1"/>
          </p:cNvSpPr>
          <p:nvPr>
            <p:ph type="title"/>
          </p:nvPr>
        </p:nvSpPr>
        <p:spPr>
          <a:xfrm>
            <a:off x="457200" y="274638"/>
            <a:ext cx="8229600" cy="1143000"/>
          </a:xfrm>
        </p:spPr>
        <p:txBody>
          <a:bodyPr/>
          <a:lstStyle>
            <a:lvl1pPr>
              <a:defRPr sz="3200">
                <a:solidFill>
                  <a:srgbClr val="FF0000"/>
                </a:solidFill>
              </a:defRPr>
            </a:lvl1p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495800"/>
          </a:xfrm>
        </p:spPr>
        <p:txBody>
          <a:bodyPr/>
          <a:lstStyle>
            <a:lvl1pPr>
              <a:defRPr sz="2000"/>
            </a:lvl1pPr>
            <a:lvl2pPr>
              <a:buFontTx/>
              <a:buBlip>
                <a:blip r:embed="rId3"/>
              </a:buBlip>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bwMode="auto">
          <a:xfrm>
            <a:off x="3733800" y="6324600"/>
            <a:ext cx="2133600" cy="36512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smtClean="0">
                <a:solidFill>
                  <a:srgbClr val="00B050"/>
                </a:solidFill>
                <a:ea typeface="ＭＳ Ｐゴシック" charset="-128"/>
                <a:cs typeface="+mn-cs"/>
              </a:defRPr>
            </a:lvl1pPr>
          </a:lstStyle>
          <a:p>
            <a:pPr>
              <a:defRPr/>
            </a:pPr>
            <a:fld id="{061BBC81-F507-4ADD-8660-6E7DF8D127A9}" type="slidenum">
              <a:rPr lang="en-US"/>
              <a:pPr>
                <a:defRPr/>
              </a:pPr>
              <a:t>‹#›</a:t>
            </a:fld>
            <a:endParaRPr lang="en-US" dirty="0"/>
          </a:p>
        </p:txBody>
      </p:sp>
    </p:spTree>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b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 descr="vaccine_logo2 copy"/>
          <p:cNvPicPr>
            <a:picLocks noChangeAspect="1" noChangeArrowheads="1"/>
          </p:cNvPicPr>
          <p:nvPr userDrawn="1"/>
        </p:nvPicPr>
        <p:blipFill>
          <a:blip r:embed="rId3" cstate="print"/>
          <a:srcRect l="3712" t="23904" b="28685"/>
          <a:stretch>
            <a:fillRect/>
          </a:stretch>
        </p:blipFill>
        <p:spPr bwMode="auto">
          <a:xfrm>
            <a:off x="0" y="6291263"/>
            <a:ext cx="2800350" cy="566737"/>
          </a:xfrm>
          <a:prstGeom prst="rect">
            <a:avLst/>
          </a:prstGeom>
          <a:noFill/>
          <a:ln w="9525">
            <a:noFill/>
            <a:miter lim="800000"/>
            <a:headEnd/>
            <a:tailEnd/>
          </a:ln>
        </p:spPr>
      </p:pic>
      <p:pic>
        <p:nvPicPr>
          <p:cNvPr id="6" name="Picture 4" descr="bg"/>
          <p:cNvPicPr>
            <a:picLocks noChangeAspect="1" noChangeArrowheads="1"/>
          </p:cNvPicPr>
          <p:nvPr userDrawn="1"/>
        </p:nvPicPr>
        <p:blipFill>
          <a:blip r:embed="rId4"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4102" name="Rectangle 2"/>
          <p:cNvSpPr>
            <a:spLocks noGrp="1" noChangeArrowheads="1"/>
          </p:cNvSpPr>
          <p:nvPr>
            <p:ph type="ctrTitle"/>
          </p:nvPr>
        </p:nvSpPr>
        <p:spPr>
          <a:xfrm>
            <a:off x="685800" y="758825"/>
            <a:ext cx="7772400" cy="1470025"/>
          </a:xfrm>
        </p:spPr>
        <p:txBody>
          <a:bodyPr/>
          <a:lstStyle>
            <a:lvl1pPr algn="ctr">
              <a:defRPr/>
            </a:lvl1pPr>
          </a:lstStyle>
          <a:p>
            <a:r>
              <a:rPr lang="en-US"/>
              <a:t>Click to edit Master title style</a:t>
            </a:r>
          </a:p>
        </p:txBody>
      </p:sp>
      <p:sp>
        <p:nvSpPr>
          <p:cNvPr id="41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8" name="Slide Number Placeholder 5"/>
          <p:cNvSpPr>
            <a:spLocks noGrp="1"/>
          </p:cNvSpPr>
          <p:nvPr>
            <p:ph type="sldNum" sz="quarter" idx="4"/>
          </p:nvPr>
        </p:nvSpPr>
        <p:spPr>
          <a:xfrm>
            <a:off x="3523398"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ea typeface="ＭＳ Ｐゴシック" pitchFamily="34" charset="-128"/>
              </a:rPr>
              <a:t>August 2012     </a:t>
            </a:r>
            <a:fld id="{F6046762-882A-4278-9EB4-4A725228BF31}"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theme" Target="../theme/theme3.xml"/><Relationship Id="rId15" Type="http://schemas.openxmlformats.org/officeDocument/2006/relationships/image" Target="../media/image4.png"/><Relationship Id="rId16" Type="http://schemas.openxmlformats.org/officeDocument/2006/relationships/image" Target="../media/image5.jpeg"/><Relationship Id="rId17"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0"/>
            <a:ext cx="88392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Template Instructions</a:t>
            </a:r>
            <a:br>
              <a:rPr lang="en-US" dirty="0" smtClean="0"/>
            </a:br>
            <a:r>
              <a:rPr lang="en-US" dirty="0" smtClean="0"/>
              <a:t>Heading in Green</a:t>
            </a:r>
            <a:br>
              <a:rPr lang="en-US" dirty="0" smtClean="0"/>
            </a:br>
            <a:r>
              <a:rPr lang="en-US" dirty="0" smtClean="0"/>
              <a:t>Second Heading can be Red</a:t>
            </a:r>
            <a:br>
              <a:rPr lang="en-US" dirty="0" smtClean="0"/>
            </a:br>
            <a:endParaRPr lang="en-US" dirty="0" smtClean="0"/>
          </a:p>
        </p:txBody>
      </p:sp>
      <p:sp>
        <p:nvSpPr>
          <p:cNvPr id="1027" name="Rectangle 3"/>
          <p:cNvSpPr>
            <a:spLocks noGrp="1" noChangeArrowheads="1"/>
          </p:cNvSpPr>
          <p:nvPr>
            <p:ph type="body" idx="1"/>
          </p:nvPr>
        </p:nvSpPr>
        <p:spPr bwMode="auto">
          <a:xfrm>
            <a:off x="457200" y="16002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Please use Times New Roman Font.</a:t>
            </a:r>
          </a:p>
          <a:p>
            <a:pPr lvl="1"/>
            <a:r>
              <a:rPr lang="en-US" smtClean="0"/>
              <a:t>Please keep the font size as large as possible. Font sizes that are under 24pt are hard to see. Use 20pt font only if you have to.</a:t>
            </a:r>
          </a:p>
          <a:p>
            <a:pPr lvl="2"/>
            <a:r>
              <a:rPr lang="en-US" smtClean="0"/>
              <a:t>This is the smallest font size you should use.</a:t>
            </a:r>
          </a:p>
        </p:txBody>
      </p:sp>
      <p:pic>
        <p:nvPicPr>
          <p:cNvPr id="1028" name="Picture 6" descr="logo11-12-09"/>
          <p:cNvPicPr>
            <a:picLocks noChangeAspect="1" noChangeArrowheads="1"/>
          </p:cNvPicPr>
          <p:nvPr userDrawn="1"/>
        </p:nvPicPr>
        <p:blipFill>
          <a:blip r:embed="rId10"/>
          <a:srcRect/>
          <a:stretch>
            <a:fillRect/>
          </a:stretch>
        </p:blipFill>
        <p:spPr bwMode="auto">
          <a:xfrm>
            <a:off x="7010400" y="5410200"/>
            <a:ext cx="1752600" cy="1295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 id="2147483700" r:id="rId4"/>
    <p:sldLayoutId id="2147483701" r:id="rId5"/>
    <p:sldLayoutId id="2147483702" r:id="rId6"/>
    <p:sldLayoutId id="2147483703" r:id="rId7"/>
    <p:sldLayoutId id="2147483704" r:id="rId8"/>
  </p:sldLayoutIdLst>
  <p:hf hdr="0" ftr="0"/>
  <p:txStyles>
    <p:titleStyle>
      <a:lvl1pPr algn="ctr" rtl="0" eaLnBrk="0" fontAlgn="base" hangingPunct="0">
        <a:lnSpc>
          <a:spcPct val="80000"/>
        </a:lnSpc>
        <a:spcBef>
          <a:spcPct val="0"/>
        </a:spcBef>
        <a:spcAft>
          <a:spcPct val="0"/>
        </a:spcAft>
        <a:defRPr sz="4400" b="1">
          <a:solidFill>
            <a:srgbClr val="0080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p:titleStyle>
    <p:bodyStyle>
      <a:lvl1pPr marL="342900" indent="-342900" algn="l" rtl="0" eaLnBrk="0" fontAlgn="base" hangingPunct="0">
        <a:spcBef>
          <a:spcPts val="163"/>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1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endParaRPr lang="en-US"/>
          </a:p>
        </p:txBody>
      </p:sp>
      <p:sp>
        <p:nvSpPr>
          <p:cNvPr id="221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US"/>
          </a:p>
        </p:txBody>
      </p:sp>
      <p:sp>
        <p:nvSpPr>
          <p:cNvPr id="221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A670429C-B809-481E-8627-ED505765788D}"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800">
          <a:solidFill>
            <a:schemeClr val="tx1"/>
          </a:solidFill>
          <a:latin typeface="+mn-lt"/>
          <a:ea typeface="ＭＳ Ｐゴシック" charset="-128"/>
        </a:defRPr>
      </a:lvl6pPr>
      <a:lvl7pPr marL="2971800" indent="-228600" algn="l" rtl="0" fontAlgn="base">
        <a:spcBef>
          <a:spcPct val="20000"/>
        </a:spcBef>
        <a:spcAft>
          <a:spcPct val="0"/>
        </a:spcAft>
        <a:buChar char="»"/>
        <a:defRPr sz="2800">
          <a:solidFill>
            <a:schemeClr val="tx1"/>
          </a:solidFill>
          <a:latin typeface="+mn-lt"/>
          <a:ea typeface="ＭＳ Ｐゴシック" charset="-128"/>
        </a:defRPr>
      </a:lvl7pPr>
      <a:lvl8pPr marL="3429000" indent="-228600" algn="l" rtl="0" fontAlgn="base">
        <a:spcBef>
          <a:spcPct val="20000"/>
        </a:spcBef>
        <a:spcAft>
          <a:spcPct val="0"/>
        </a:spcAft>
        <a:buChar char="»"/>
        <a:defRPr sz="2800">
          <a:solidFill>
            <a:schemeClr val="tx1"/>
          </a:solidFill>
          <a:latin typeface="+mn-lt"/>
          <a:ea typeface="ＭＳ Ｐゴシック" charset="-128"/>
        </a:defRPr>
      </a:lvl8pPr>
      <a:lvl9pPr marL="3886200" indent="-228600"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6133B"/>
        </a:solidFill>
        <a:effectLst/>
      </p:bgPr>
    </p:bg>
    <p:spTree>
      <p:nvGrpSpPr>
        <p:cNvPr id="1" name=""/>
        <p:cNvGrpSpPr/>
        <p:nvPr/>
      </p:nvGrpSpPr>
      <p:grpSpPr>
        <a:xfrm>
          <a:off x="0" y="0"/>
          <a:ext cx="0" cy="0"/>
          <a:chOff x="0" y="0"/>
          <a:chExt cx="0" cy="0"/>
        </a:xfrm>
      </p:grpSpPr>
      <p:pic>
        <p:nvPicPr>
          <p:cNvPr id="1026" name="Picture 2" descr="bg"/>
          <p:cNvPicPr>
            <a:picLocks noChangeAspect="1" noChangeArrowheads="1"/>
          </p:cNvPicPr>
          <p:nvPr userDrawn="1"/>
        </p:nvPicPr>
        <p:blipFill>
          <a:blip r:embed="rId15"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1028" name="Rectangle 2"/>
          <p:cNvSpPr>
            <a:spLocks noGrp="1" noChangeArrowheads="1"/>
          </p:cNvSpPr>
          <p:nvPr>
            <p:ph type="title"/>
          </p:nvPr>
        </p:nvSpPr>
        <p:spPr bwMode="auto">
          <a:xfrm>
            <a:off x="241300" y="152400"/>
            <a:ext cx="8445500" cy="98036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029" name="Rectangle 3"/>
          <p:cNvSpPr>
            <a:spLocks noGrp="1" noChangeArrowheads="1"/>
          </p:cNvSpPr>
          <p:nvPr>
            <p:ph type="body" idx="1"/>
          </p:nvPr>
        </p:nvSpPr>
        <p:spPr bwMode="auto">
          <a:xfrm>
            <a:off x="168275" y="1935163"/>
            <a:ext cx="8737600" cy="38241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0" name="Picture 10" descr="vast_master_dark"/>
          <p:cNvPicPr>
            <a:picLocks noChangeAspect="1" noChangeArrowheads="1"/>
          </p:cNvPicPr>
          <p:nvPr userDrawn="1"/>
        </p:nvPicPr>
        <p:blipFill>
          <a:blip r:embed="rId16" cstate="print"/>
          <a:srcRect t="22684" r="23026" b="76335"/>
          <a:stretch>
            <a:fillRect/>
          </a:stretch>
        </p:blipFill>
        <p:spPr bwMode="auto">
          <a:xfrm>
            <a:off x="2920621" y="59278"/>
            <a:ext cx="6223378" cy="46459"/>
          </a:xfrm>
          <a:prstGeom prst="rect">
            <a:avLst/>
          </a:prstGeom>
          <a:noFill/>
          <a:ln w="9525">
            <a:noFill/>
            <a:miter lim="800000"/>
            <a:headEnd/>
            <a:tailEnd/>
          </a:ln>
        </p:spPr>
      </p:pic>
      <p:pic>
        <p:nvPicPr>
          <p:cNvPr id="141313" name="Picture 1"/>
          <p:cNvPicPr>
            <a:picLocks noChangeAspect="1" noChangeArrowheads="1"/>
          </p:cNvPicPr>
          <p:nvPr userDrawn="1"/>
        </p:nvPicPr>
        <p:blipFill>
          <a:blip r:embed="rId17" cstate="print"/>
          <a:srcRect l="28046" t="10527" r="29646" b="50000"/>
          <a:stretch>
            <a:fillRect/>
          </a:stretch>
        </p:blipFill>
        <p:spPr bwMode="auto">
          <a:xfrm>
            <a:off x="7274257" y="5770204"/>
            <a:ext cx="1600200" cy="971550"/>
          </a:xfrm>
          <a:prstGeom prst="rect">
            <a:avLst/>
          </a:prstGeom>
          <a:noFill/>
          <a:ln w="38100">
            <a:solidFill>
              <a:srgbClr val="CC9900"/>
            </a:solidFill>
            <a:miter lim="800000"/>
            <a:headEnd/>
            <a:tailEnd/>
          </a:ln>
        </p:spPr>
      </p:pic>
      <p:sp>
        <p:nvSpPr>
          <p:cNvPr id="9" name="Slide Number Placeholder 5"/>
          <p:cNvSpPr>
            <a:spLocks noGrp="1"/>
          </p:cNvSpPr>
          <p:nvPr>
            <p:ph type="sldNum" sz="quarter" idx="4"/>
          </p:nvPr>
        </p:nvSpPr>
        <p:spPr>
          <a:xfrm>
            <a:off x="3537045" y="649287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dirty="0" smtClean="0">
                <a:solidFill>
                  <a:srgbClr val="D1D3D4"/>
                </a:solidFill>
                <a:latin typeface="Arial" charset="0"/>
                <a:ea typeface="ＭＳ Ｐゴシック" pitchFamily="34" charset="-128"/>
                <a:cs typeface="+mn-cs"/>
              </a:rPr>
              <a:t>     </a:t>
            </a:r>
            <a:fld id="{F6046762-882A-4278-9EB4-4A725228BF31}" type="slidenum">
              <a:rPr lang="en-US" smtClean="0">
                <a:solidFill>
                  <a:srgbClr val="000000">
                    <a:tint val="75000"/>
                  </a:srgbClr>
                </a:solidFill>
                <a:latin typeface="Arial" charset="0"/>
                <a:ea typeface="ＭＳ Ｐゴシック" charset="-128"/>
                <a:cs typeface="+mn-cs"/>
              </a:rPr>
              <a:pPr/>
              <a:t>‹#›</a:t>
            </a:fld>
            <a:endParaRPr lang="en-US" dirty="0">
              <a:solidFill>
                <a:srgbClr val="000000">
                  <a:tint val="75000"/>
                </a:srgbClr>
              </a:solidFill>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400">
          <a:solidFill>
            <a:srgbClr val="FFFF00"/>
          </a:solidFill>
          <a:latin typeface="+mj-lt"/>
          <a:ea typeface="+mj-ea"/>
          <a:cs typeface="+mj-cs"/>
        </a:defRPr>
      </a:lvl1pPr>
      <a:lvl2pPr algn="l" rtl="0" eaLnBrk="0" fontAlgn="base" hangingPunct="0">
        <a:spcBef>
          <a:spcPct val="0"/>
        </a:spcBef>
        <a:spcAft>
          <a:spcPct val="0"/>
        </a:spcAft>
        <a:defRPr sz="3400">
          <a:solidFill>
            <a:srgbClr val="EEEAFF"/>
          </a:solidFill>
          <a:latin typeface="Arial" charset="0"/>
          <a:ea typeface="ＭＳ Ｐゴシック" pitchFamily="34" charset="-128"/>
        </a:defRPr>
      </a:lvl2pPr>
      <a:lvl3pPr algn="l" rtl="0" eaLnBrk="0" fontAlgn="base" hangingPunct="0">
        <a:spcBef>
          <a:spcPct val="0"/>
        </a:spcBef>
        <a:spcAft>
          <a:spcPct val="0"/>
        </a:spcAft>
        <a:defRPr sz="3400">
          <a:solidFill>
            <a:srgbClr val="EEEAFF"/>
          </a:solidFill>
          <a:latin typeface="Arial" charset="0"/>
          <a:ea typeface="ＭＳ Ｐゴシック" pitchFamily="34" charset="-128"/>
        </a:defRPr>
      </a:lvl3pPr>
      <a:lvl4pPr algn="l" rtl="0" eaLnBrk="0" fontAlgn="base" hangingPunct="0">
        <a:spcBef>
          <a:spcPct val="0"/>
        </a:spcBef>
        <a:spcAft>
          <a:spcPct val="0"/>
        </a:spcAft>
        <a:defRPr sz="3400">
          <a:solidFill>
            <a:srgbClr val="EEEAFF"/>
          </a:solidFill>
          <a:latin typeface="Arial" charset="0"/>
          <a:ea typeface="ＭＳ Ｐゴシック" pitchFamily="34" charset="-128"/>
        </a:defRPr>
      </a:lvl4pPr>
      <a:lvl5pPr algn="l" rtl="0" eaLnBrk="0" fontAlgn="base" hangingPunct="0">
        <a:spcBef>
          <a:spcPct val="0"/>
        </a:spcBef>
        <a:spcAft>
          <a:spcPct val="0"/>
        </a:spcAft>
        <a:defRPr sz="3400">
          <a:solidFill>
            <a:srgbClr val="EEEAFF"/>
          </a:solidFill>
          <a:latin typeface="Arial" charset="0"/>
          <a:ea typeface="ＭＳ Ｐゴシック" pitchFamily="34" charset="-128"/>
        </a:defRPr>
      </a:lvl5pPr>
      <a:lvl6pPr marL="457200" algn="l" rtl="0" eaLnBrk="0" fontAlgn="base" hangingPunct="0">
        <a:spcBef>
          <a:spcPct val="0"/>
        </a:spcBef>
        <a:spcAft>
          <a:spcPct val="0"/>
        </a:spcAft>
        <a:defRPr sz="3400">
          <a:solidFill>
            <a:srgbClr val="EEEAFF"/>
          </a:solidFill>
          <a:latin typeface="Arial" charset="0"/>
          <a:ea typeface="ＭＳ Ｐゴシック" pitchFamily="34" charset="-128"/>
        </a:defRPr>
      </a:lvl6pPr>
      <a:lvl7pPr marL="914400" algn="l" rtl="0" eaLnBrk="0" fontAlgn="base" hangingPunct="0">
        <a:spcBef>
          <a:spcPct val="0"/>
        </a:spcBef>
        <a:spcAft>
          <a:spcPct val="0"/>
        </a:spcAft>
        <a:defRPr sz="3400">
          <a:solidFill>
            <a:srgbClr val="EEEAFF"/>
          </a:solidFill>
          <a:latin typeface="Arial" charset="0"/>
          <a:ea typeface="ＭＳ Ｐゴシック" pitchFamily="34" charset="-128"/>
        </a:defRPr>
      </a:lvl7pPr>
      <a:lvl8pPr marL="1371600" algn="l" rtl="0" eaLnBrk="0" fontAlgn="base" hangingPunct="0">
        <a:spcBef>
          <a:spcPct val="0"/>
        </a:spcBef>
        <a:spcAft>
          <a:spcPct val="0"/>
        </a:spcAft>
        <a:defRPr sz="3400">
          <a:solidFill>
            <a:srgbClr val="EEEAFF"/>
          </a:solidFill>
          <a:latin typeface="Arial" charset="0"/>
          <a:ea typeface="ＭＳ Ｐゴシック" pitchFamily="34" charset="-128"/>
        </a:defRPr>
      </a:lvl8pPr>
      <a:lvl9pPr marL="1828800" algn="l" rtl="0" eaLnBrk="0" fontAlgn="base" hangingPunct="0">
        <a:spcBef>
          <a:spcPct val="0"/>
        </a:spcBef>
        <a:spcAft>
          <a:spcPct val="0"/>
        </a:spcAft>
        <a:defRPr sz="3400">
          <a:solidFill>
            <a:srgbClr val="EEEAFF"/>
          </a:solidFill>
          <a:latin typeface="Arial" charset="0"/>
          <a:ea typeface="ＭＳ Ｐゴシック" pitchFamily="34" charset="-128"/>
        </a:defRPr>
      </a:lvl9pPr>
    </p:titleStyle>
    <p:bodyStyle>
      <a:lvl1pPr marL="177800" indent="-177800" algn="l" rtl="0" eaLnBrk="0" fontAlgn="base" hangingPunct="0">
        <a:spcBef>
          <a:spcPct val="20000"/>
        </a:spcBef>
        <a:spcAft>
          <a:spcPct val="0"/>
        </a:spcAft>
        <a:buClr>
          <a:schemeClr val="bg1"/>
        </a:buClr>
        <a:buChar char="•"/>
        <a:defRPr sz="2800">
          <a:solidFill>
            <a:srgbClr val="EEEAFF"/>
          </a:solidFill>
          <a:latin typeface="+mn-lt"/>
          <a:ea typeface="+mn-ea"/>
          <a:cs typeface="+mn-cs"/>
        </a:defRPr>
      </a:lvl1pPr>
      <a:lvl2pPr marL="457200" indent="-165100" algn="l" rtl="0" eaLnBrk="0" fontAlgn="base" hangingPunct="0">
        <a:spcBef>
          <a:spcPct val="20000"/>
        </a:spcBef>
        <a:spcAft>
          <a:spcPct val="0"/>
        </a:spcAft>
        <a:buClr>
          <a:schemeClr val="bg1"/>
        </a:buClr>
        <a:buFont typeface="Times" pitchFamily="18" charset="0"/>
        <a:buChar char="•"/>
        <a:defRPr sz="2400">
          <a:solidFill>
            <a:srgbClr val="EEEAFF"/>
          </a:solidFill>
          <a:latin typeface="+mn-lt"/>
          <a:ea typeface="+mn-ea"/>
        </a:defRPr>
      </a:lvl2pPr>
      <a:lvl3pPr marL="800100" indent="-165100" algn="l" rtl="0" eaLnBrk="0" fontAlgn="base" hangingPunct="0">
        <a:spcBef>
          <a:spcPct val="20000"/>
        </a:spcBef>
        <a:spcAft>
          <a:spcPct val="0"/>
        </a:spcAft>
        <a:buClr>
          <a:schemeClr val="bg1"/>
        </a:buClr>
        <a:buSzPct val="50000"/>
        <a:buFont typeface="Wingdings" pitchFamily="2" charset="2"/>
        <a:buChar char="Ø"/>
        <a:defRPr sz="2400">
          <a:solidFill>
            <a:srgbClr val="EEEAFF"/>
          </a:solidFill>
          <a:latin typeface="+mn-lt"/>
          <a:ea typeface="+mn-ea"/>
        </a:defRPr>
      </a:lvl3pPr>
      <a:lvl4pPr marL="1600200" indent="-228600" algn="l" rtl="0" eaLnBrk="0" fontAlgn="base" hangingPunct="0">
        <a:spcBef>
          <a:spcPct val="20000"/>
        </a:spcBef>
        <a:spcAft>
          <a:spcPct val="0"/>
        </a:spcAft>
        <a:buSzPct val="50000"/>
        <a:buFont typeface="Courier New" pitchFamily="49" charset="0"/>
        <a:buChar char="o"/>
        <a:defRPr sz="2400">
          <a:solidFill>
            <a:srgbClr val="EEEAFF"/>
          </a:solidFill>
          <a:latin typeface="+mn-lt"/>
          <a:ea typeface="+mn-ea"/>
        </a:defRPr>
      </a:lvl4pPr>
      <a:lvl5pPr marL="2057400" indent="-228600" algn="l" rtl="0" eaLnBrk="0" fontAlgn="base" hangingPunct="0">
        <a:spcBef>
          <a:spcPct val="20000"/>
        </a:spcBef>
        <a:spcAft>
          <a:spcPct val="0"/>
        </a:spcAft>
        <a:buChar char="»"/>
        <a:defRPr sz="2400">
          <a:solidFill>
            <a:srgbClr val="EEEAFF"/>
          </a:solidFill>
          <a:latin typeface="+mn-lt"/>
          <a:ea typeface="+mn-ea"/>
        </a:defRPr>
      </a:lvl5pPr>
      <a:lvl6pPr marL="2514600" indent="-228600" algn="l" rtl="0" eaLnBrk="0" fontAlgn="base" hangingPunct="0">
        <a:spcBef>
          <a:spcPct val="20000"/>
        </a:spcBef>
        <a:spcAft>
          <a:spcPct val="0"/>
        </a:spcAft>
        <a:buChar char="»"/>
        <a:defRPr sz="2400">
          <a:solidFill>
            <a:srgbClr val="EEEAFF"/>
          </a:solidFill>
          <a:latin typeface="+mn-lt"/>
          <a:ea typeface="+mn-ea"/>
        </a:defRPr>
      </a:lvl6pPr>
      <a:lvl7pPr marL="2971800" indent="-228600" algn="l" rtl="0" eaLnBrk="0" fontAlgn="base" hangingPunct="0">
        <a:spcBef>
          <a:spcPct val="20000"/>
        </a:spcBef>
        <a:spcAft>
          <a:spcPct val="0"/>
        </a:spcAft>
        <a:buChar char="»"/>
        <a:defRPr sz="2400">
          <a:solidFill>
            <a:srgbClr val="EEEAFF"/>
          </a:solidFill>
          <a:latin typeface="+mn-lt"/>
          <a:ea typeface="+mn-ea"/>
        </a:defRPr>
      </a:lvl7pPr>
      <a:lvl8pPr marL="3429000" indent="-228600" algn="l" rtl="0" eaLnBrk="0" fontAlgn="base" hangingPunct="0">
        <a:spcBef>
          <a:spcPct val="20000"/>
        </a:spcBef>
        <a:spcAft>
          <a:spcPct val="0"/>
        </a:spcAft>
        <a:buChar char="»"/>
        <a:defRPr sz="2400">
          <a:solidFill>
            <a:srgbClr val="EEEAFF"/>
          </a:solidFill>
          <a:latin typeface="+mn-lt"/>
          <a:ea typeface="+mn-ea"/>
        </a:defRPr>
      </a:lvl8pPr>
      <a:lvl9pPr marL="3886200" indent="-228600" algn="l" rtl="0" eaLnBrk="0" fontAlgn="base" hangingPunct="0">
        <a:spcBef>
          <a:spcPct val="20000"/>
        </a:spcBef>
        <a:spcAft>
          <a:spcPct val="0"/>
        </a:spcAft>
        <a:buChar char="»"/>
        <a:defRPr sz="2400">
          <a:solidFill>
            <a:srgbClr val="EEEA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63.jpeg"/><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1.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7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7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 Id="rId3"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88.wmf"/><Relationship Id="rId7" Type="http://schemas.openxmlformats.org/officeDocument/2006/relationships/oleObject" Target="../embeddings/oleObject2.bin"/><Relationship Id="rId8" Type="http://schemas.openxmlformats.org/officeDocument/2006/relationships/image" Target="../media/image89.wmf"/><Relationship Id="rId9" Type="http://schemas.openxmlformats.org/officeDocument/2006/relationships/image" Target="../media/image9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gif"/><Relationship Id="rId5" Type="http://schemas.openxmlformats.org/officeDocument/2006/relationships/image" Target="../media/image31.png"/><Relationship Id="rId6" Type="http://schemas.openxmlformats.org/officeDocument/2006/relationships/image" Target="../media/image32.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9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g"/></Relationships>
</file>

<file path=ppt/slides/_rels/slide8.xml.rels><?xml version="1.0" encoding="UTF-8" standalone="yes"?>
<Relationships xmlns="http://schemas.openxmlformats.org/package/2006/relationships"><Relationship Id="rId9" Type="http://schemas.openxmlformats.org/officeDocument/2006/relationships/image" Target="../media/image43.jpeg"/><Relationship Id="rId20" Type="http://schemas.openxmlformats.org/officeDocument/2006/relationships/image" Target="../media/image54.png"/><Relationship Id="rId21" Type="http://schemas.openxmlformats.org/officeDocument/2006/relationships/image" Target="../media/image55.png"/><Relationship Id="rId22" Type="http://schemas.openxmlformats.org/officeDocument/2006/relationships/image" Target="../media/image56.jpeg"/><Relationship Id="rId23" Type="http://schemas.openxmlformats.org/officeDocument/2006/relationships/image" Target="../media/image57.png"/><Relationship Id="rId24" Type="http://schemas.openxmlformats.org/officeDocument/2006/relationships/image" Target="../media/image58.png"/><Relationship Id="rId25" Type="http://schemas.openxmlformats.org/officeDocument/2006/relationships/image" Target="../media/image59.jpeg"/><Relationship Id="rId26" Type="http://schemas.openxmlformats.org/officeDocument/2006/relationships/image" Target="../media/image60.jpeg"/><Relationship Id="rId27" Type="http://schemas.openxmlformats.org/officeDocument/2006/relationships/image" Target="../media/image61.png"/><Relationship Id="rId28" Type="http://schemas.openxmlformats.org/officeDocument/2006/relationships/image" Target="../media/image31.png"/><Relationship Id="rId10" Type="http://schemas.openxmlformats.org/officeDocument/2006/relationships/image" Target="../media/image44.jpe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jpeg"/><Relationship Id="rId14" Type="http://schemas.openxmlformats.org/officeDocument/2006/relationships/image" Target="../media/image48.png"/><Relationship Id="rId15" Type="http://schemas.openxmlformats.org/officeDocument/2006/relationships/image" Target="../media/image49.jpe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png"/><Relationship Id="rId8"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hape 23"/>
          <p:cNvSpPr txBox="1">
            <a:spLocks noChangeArrowheads="1"/>
          </p:cNvSpPr>
          <p:nvPr/>
        </p:nvSpPr>
        <p:spPr bwMode="auto">
          <a:xfrm>
            <a:off x="4572000" y="3216275"/>
            <a:ext cx="4100513" cy="738188"/>
          </a:xfrm>
          <a:prstGeom prst="rect">
            <a:avLst/>
          </a:prstGeom>
          <a:noFill/>
          <a:ln w="9525">
            <a:noFill/>
            <a:miter lim="800000"/>
            <a:headEnd/>
            <a:tailEnd/>
          </a:ln>
        </p:spPr>
        <p:txBody>
          <a:bodyPr lIns="91425" tIns="91425" rIns="91425" bIns="91425" anchor="ctr">
            <a:spAutoFit/>
          </a:bodyPr>
          <a:lstStyle/>
          <a:p>
            <a:pPr algn="ctr"/>
            <a:endParaRPr lang="en-US" sz="1800">
              <a:solidFill>
                <a:srgbClr val="222222"/>
              </a:solidFill>
            </a:endParaRPr>
          </a:p>
          <a:p>
            <a:endParaRPr lang="en-US" sz="1800">
              <a:solidFill>
                <a:srgbClr val="222222"/>
              </a:solidFill>
            </a:endParaRPr>
          </a:p>
        </p:txBody>
      </p:sp>
      <p:pic>
        <p:nvPicPr>
          <p:cNvPr id="21506" name="Picture 3"/>
          <p:cNvPicPr>
            <a:picLocks noChangeAspect="1" noChangeArrowheads="1"/>
          </p:cNvPicPr>
          <p:nvPr/>
        </p:nvPicPr>
        <p:blipFill>
          <a:blip r:embed="rId3"/>
          <a:srcRect l="28046" t="10527" r="29646" b="50000"/>
          <a:stretch>
            <a:fillRect/>
          </a:stretch>
        </p:blipFill>
        <p:spPr bwMode="auto">
          <a:xfrm>
            <a:off x="685800" y="4800600"/>
            <a:ext cx="3124200" cy="2057400"/>
          </a:xfrm>
          <a:prstGeom prst="rect">
            <a:avLst/>
          </a:prstGeom>
          <a:noFill/>
          <a:ln w="9525">
            <a:noFill/>
            <a:miter lim="800000"/>
            <a:headEnd/>
            <a:tailEnd/>
          </a:ln>
        </p:spPr>
      </p:pic>
      <p:sp>
        <p:nvSpPr>
          <p:cNvPr id="2049" name="Rectangle 1"/>
          <p:cNvSpPr>
            <a:spLocks noChangeArrowheads="1"/>
          </p:cNvSpPr>
          <p:nvPr/>
        </p:nvSpPr>
        <p:spPr bwMode="auto">
          <a:xfrm>
            <a:off x="242887" y="-16848"/>
            <a:ext cx="8229600" cy="4893648"/>
          </a:xfrm>
          <a:prstGeom prst="rect">
            <a:avLst/>
          </a:prstGeom>
          <a:noFill/>
          <a:ln w="9525">
            <a:noFill/>
            <a:miter lim="800000"/>
            <a:headEnd/>
            <a:tailEnd/>
          </a:ln>
          <a:effectLst/>
        </p:spPr>
        <p:txBody>
          <a:bodyPr wrap="square" anchor="ctr">
            <a:spAutoFit/>
          </a:bodyPr>
          <a:lstStyle/>
          <a:p>
            <a:pPr>
              <a:defRPr/>
            </a:pPr>
            <a:r>
              <a:rPr lang="en-US" sz="4000" b="1" dirty="0" smtClean="0">
                <a:solidFill>
                  <a:srgbClr val="008000"/>
                </a:solidFill>
                <a:latin typeface="+mj-lt"/>
                <a:ea typeface="Calibri" pitchFamily="34" charset="0"/>
                <a:cs typeface="Calibri" pitchFamily="34" charset="0"/>
              </a:rPr>
              <a:t>Stadium Security:</a:t>
            </a:r>
          </a:p>
          <a:p>
            <a:pPr>
              <a:defRPr/>
            </a:pPr>
            <a:r>
              <a:rPr lang="en-US" sz="4000" b="1" dirty="0" smtClean="0">
                <a:solidFill>
                  <a:srgbClr val="008000"/>
                </a:solidFill>
                <a:latin typeface="+mj-lt"/>
                <a:ea typeface="Calibri" pitchFamily="34" charset="0"/>
                <a:cs typeface="Calibri" pitchFamily="34" charset="0"/>
              </a:rPr>
              <a:t>Leveraging </a:t>
            </a:r>
          </a:p>
          <a:p>
            <a:pPr>
              <a:defRPr/>
            </a:pPr>
            <a:r>
              <a:rPr lang="en-US" sz="4000" b="1" dirty="0" smtClean="0">
                <a:solidFill>
                  <a:srgbClr val="008000"/>
                </a:solidFill>
                <a:latin typeface="+mj-lt"/>
                <a:ea typeface="Calibri" pitchFamily="34" charset="0"/>
                <a:cs typeface="Calibri" pitchFamily="34" charset="0"/>
              </a:rPr>
              <a:t>Partnerships with</a:t>
            </a:r>
          </a:p>
          <a:p>
            <a:pPr>
              <a:defRPr/>
            </a:pPr>
            <a:r>
              <a:rPr lang="en-US" sz="4000" b="1" dirty="0" smtClean="0">
                <a:solidFill>
                  <a:srgbClr val="008000"/>
                </a:solidFill>
                <a:latin typeface="+mj-lt"/>
                <a:ea typeface="Calibri" pitchFamily="34" charset="0"/>
                <a:cs typeface="Calibri" pitchFamily="34" charset="0"/>
              </a:rPr>
              <a:t>the Academic </a:t>
            </a:r>
          </a:p>
          <a:p>
            <a:pPr>
              <a:defRPr/>
            </a:pPr>
            <a:r>
              <a:rPr lang="en-US" sz="4000" b="1" dirty="0" smtClean="0">
                <a:solidFill>
                  <a:srgbClr val="008000"/>
                </a:solidFill>
                <a:latin typeface="+mj-lt"/>
                <a:ea typeface="Calibri" pitchFamily="34" charset="0"/>
                <a:cs typeface="Calibri" pitchFamily="34" charset="0"/>
              </a:rPr>
              <a:t>Community</a:t>
            </a:r>
          </a:p>
          <a:p>
            <a:pPr algn="ctr">
              <a:defRPr/>
            </a:pPr>
            <a:endParaRPr lang="en-US" sz="1800" b="1" dirty="0">
              <a:solidFill>
                <a:srgbClr val="008000"/>
              </a:solidFill>
              <a:latin typeface="+mj-lt"/>
              <a:ea typeface="Calibri" pitchFamily="34" charset="0"/>
              <a:cs typeface="Calibri" pitchFamily="34" charset="0"/>
            </a:endParaRPr>
          </a:p>
          <a:p>
            <a:pPr>
              <a:defRPr/>
            </a:pPr>
            <a:r>
              <a:rPr lang="en-US" sz="2800" b="1" dirty="0">
                <a:solidFill>
                  <a:srgbClr val="008000"/>
                </a:solidFill>
                <a:latin typeface="+mj-lt"/>
                <a:ea typeface="Calibri" pitchFamily="34" charset="0"/>
                <a:cs typeface="Calibri" pitchFamily="34" charset="0"/>
              </a:rPr>
              <a:t>Fred S. </a:t>
            </a:r>
            <a:r>
              <a:rPr lang="en-US" sz="2800" b="1" dirty="0" smtClean="0">
                <a:solidFill>
                  <a:srgbClr val="008000"/>
                </a:solidFill>
                <a:latin typeface="+mj-lt"/>
                <a:ea typeface="Calibri" pitchFamily="34" charset="0"/>
                <a:cs typeface="Calibri" pitchFamily="34" charset="0"/>
              </a:rPr>
              <a:t>Roberts</a:t>
            </a:r>
          </a:p>
          <a:p>
            <a:pPr>
              <a:defRPr/>
            </a:pPr>
            <a:r>
              <a:rPr lang="en-US" sz="2800" b="1" dirty="0" smtClean="0">
                <a:solidFill>
                  <a:srgbClr val="008000"/>
                </a:solidFill>
                <a:latin typeface="+mj-lt"/>
                <a:ea typeface="Calibri" pitchFamily="34" charset="0"/>
                <a:cs typeface="Calibri" pitchFamily="34" charset="0"/>
              </a:rPr>
              <a:t>Rutgers University </a:t>
            </a:r>
          </a:p>
          <a:p>
            <a:pPr>
              <a:defRPr/>
            </a:pPr>
            <a:r>
              <a:rPr lang="en-US" sz="2800" b="1" dirty="0" smtClean="0">
                <a:solidFill>
                  <a:srgbClr val="008000"/>
                </a:solidFill>
                <a:latin typeface="+mj-lt"/>
                <a:ea typeface="Calibri" pitchFamily="34" charset="0"/>
                <a:cs typeface="Calibri" pitchFamily="34" charset="0"/>
              </a:rPr>
              <a:t>Director CCICADA</a:t>
            </a:r>
          </a:p>
          <a:p>
            <a:pPr>
              <a:defRPr/>
            </a:pPr>
            <a:endParaRPr lang="en-US" sz="1000" b="1" dirty="0" smtClean="0">
              <a:solidFill>
                <a:srgbClr val="00B050"/>
              </a:solidFill>
              <a:latin typeface="+mj-lt"/>
              <a:ea typeface="Calibri" pitchFamily="34" charset="0"/>
              <a:cs typeface="Calibri" pitchFamily="34" charset="0"/>
            </a:endParaRPr>
          </a:p>
        </p:txBody>
      </p:sp>
      <p:sp>
        <p:nvSpPr>
          <p:cNvPr id="21509" name="TextBox 7"/>
          <p:cNvSpPr txBox="1">
            <a:spLocks noChangeArrowheads="1"/>
          </p:cNvSpPr>
          <p:nvPr/>
        </p:nvSpPr>
        <p:spPr bwMode="auto">
          <a:xfrm>
            <a:off x="4953000" y="3811587"/>
            <a:ext cx="4191000" cy="3046413"/>
          </a:xfrm>
          <a:prstGeom prst="rect">
            <a:avLst/>
          </a:prstGeom>
          <a:solidFill>
            <a:schemeClr val="bg1"/>
          </a:solidFill>
          <a:ln w="9525">
            <a:noFill/>
            <a:miter lim="800000"/>
            <a:headEnd/>
            <a:tailEnd/>
          </a:ln>
        </p:spPr>
        <p:txBody>
          <a:bodyPr>
            <a:spAutoFit/>
          </a:bodyPr>
          <a:lstStyle/>
          <a:p>
            <a:endParaRPr lang="en-US"/>
          </a:p>
          <a:p>
            <a:endParaRPr lang="en-US"/>
          </a:p>
          <a:p>
            <a:endParaRPr lang="en-US"/>
          </a:p>
          <a:p>
            <a:endParaRPr lang="en-US"/>
          </a:p>
          <a:p>
            <a:endParaRPr lang="en-US"/>
          </a:p>
          <a:p>
            <a:endParaRPr lang="en-US"/>
          </a:p>
          <a:p>
            <a:endParaRPr lang="en-US"/>
          </a:p>
          <a:p>
            <a:endParaRPr lang="en-US"/>
          </a:p>
        </p:txBody>
      </p:sp>
      <p:sp>
        <p:nvSpPr>
          <p:cNvPr id="7" name="Rectangle 1"/>
          <p:cNvSpPr>
            <a:spLocks noChangeArrowheads="1"/>
          </p:cNvSpPr>
          <p:nvPr/>
        </p:nvSpPr>
        <p:spPr bwMode="auto">
          <a:xfrm>
            <a:off x="4043362" y="5211832"/>
            <a:ext cx="4876800" cy="707886"/>
          </a:xfrm>
          <a:prstGeom prst="rect">
            <a:avLst/>
          </a:prstGeom>
          <a:noFill/>
          <a:ln w="9525">
            <a:noFill/>
            <a:miter lim="800000"/>
            <a:headEnd/>
            <a:tailEnd/>
          </a:ln>
          <a:effectLst/>
        </p:spPr>
        <p:txBody>
          <a:bodyPr anchor="ctr">
            <a:spAutoFit/>
          </a:bodyPr>
          <a:lstStyle/>
          <a:p>
            <a:pPr algn="r">
              <a:defRPr/>
            </a:pPr>
            <a:r>
              <a:rPr lang="en-US" sz="2000" b="1" dirty="0" smtClean="0">
                <a:solidFill>
                  <a:srgbClr val="FF0000"/>
                </a:solidFill>
                <a:latin typeface="+mj-lt"/>
                <a:ea typeface="Calibri" pitchFamily="34" charset="0"/>
                <a:cs typeface="Calibri" pitchFamily="34" charset="0"/>
              </a:rPr>
              <a:t>NFL Security Seminar</a:t>
            </a:r>
          </a:p>
          <a:p>
            <a:pPr algn="r">
              <a:defRPr/>
            </a:pPr>
            <a:r>
              <a:rPr lang="en-US" sz="2000" b="1" dirty="0" smtClean="0">
                <a:solidFill>
                  <a:srgbClr val="FF0000"/>
                </a:solidFill>
                <a:latin typeface="+mj-lt"/>
                <a:ea typeface="Calibri" pitchFamily="34" charset="0"/>
                <a:cs typeface="Calibri" pitchFamily="34" charset="0"/>
              </a:rPr>
              <a:t>June 17, 2014</a:t>
            </a:r>
            <a:endParaRPr lang="en-US" sz="2000" b="1" dirty="0">
              <a:solidFill>
                <a:srgbClr val="FF0000"/>
              </a:solidFill>
              <a:latin typeface="+mj-lt"/>
              <a:ea typeface="ＭＳ Ｐゴシック" charset="-128"/>
              <a:cs typeface="Arial"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59" r="10645" b="10088"/>
          <a:stretch/>
        </p:blipFill>
        <p:spPr bwMode="auto">
          <a:xfrm>
            <a:off x="4848224" y="1295400"/>
            <a:ext cx="4071938" cy="29289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667375" y="4207428"/>
            <a:ext cx="3276600" cy="246221"/>
          </a:xfrm>
          <a:prstGeom prst="rect">
            <a:avLst/>
          </a:prstGeom>
          <a:noFill/>
        </p:spPr>
        <p:txBody>
          <a:bodyPr wrap="square" rtlCol="0">
            <a:spAutoFit/>
          </a:bodyPr>
          <a:lstStyle/>
          <a:p>
            <a:pPr algn="r"/>
            <a:r>
              <a:rPr lang="en-US" sz="1000" dirty="0" err="1" smtClean="0"/>
              <a:t>Lambeau</a:t>
            </a:r>
            <a:r>
              <a:rPr lang="en-US" sz="1000" dirty="0" smtClean="0"/>
              <a:t> Field – Mike Roemer/AP</a:t>
            </a:r>
            <a:endParaRPr lang="en-US" sz="1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noGrp="1"/>
          </p:cNvSpPr>
          <p:nvPr>
            <p:ph type="title"/>
          </p:nvPr>
        </p:nvSpPr>
        <p:spPr>
          <a:xfrm>
            <a:off x="0" y="0"/>
            <a:ext cx="9144000" cy="1143000"/>
          </a:xfrm>
        </p:spPr>
        <p:txBody>
          <a:bodyPr/>
          <a:lstStyle/>
          <a:p>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 name="Content Placeholder 2"/>
          <p:cNvSpPr>
            <a:spLocks noGrp="1"/>
          </p:cNvSpPr>
          <p:nvPr>
            <p:ph idx="1"/>
          </p:nvPr>
        </p:nvSpPr>
        <p:spPr>
          <a:xfrm>
            <a:off x="523875" y="1447800"/>
            <a:ext cx="8229600" cy="4191000"/>
          </a:xfrm>
        </p:spPr>
        <p:txBody>
          <a:bodyPr/>
          <a:lstStyle/>
          <a:p>
            <a:r>
              <a:rPr lang="en-US" dirty="0" smtClean="0">
                <a:solidFill>
                  <a:srgbClr val="222222"/>
                </a:solidFill>
                <a:cs typeface="Arial" charset="0"/>
              </a:rPr>
              <a:t>Working on all aspects of stadium security:</a:t>
            </a:r>
          </a:p>
          <a:p>
            <a:pPr lvl="1">
              <a:buFont typeface="Wingdings" charset="2"/>
              <a:buChar char="ü"/>
            </a:pPr>
            <a:r>
              <a:rPr lang="en-US" sz="3200" dirty="0" smtClean="0">
                <a:solidFill>
                  <a:srgbClr val="222222"/>
                </a:solidFill>
                <a:cs typeface="Arial" charset="0"/>
              </a:rPr>
              <a:t>   Risk Assessment</a:t>
            </a:r>
          </a:p>
          <a:p>
            <a:pPr lvl="1">
              <a:buFont typeface="Wingdings" charset="2"/>
              <a:buChar char="ü"/>
            </a:pPr>
            <a:r>
              <a:rPr lang="en-US" sz="3200" dirty="0" smtClean="0">
                <a:solidFill>
                  <a:srgbClr val="222222"/>
                </a:solidFill>
                <a:cs typeface="Arial" charset="0"/>
              </a:rPr>
              <a:t>   Staffing: Leadership, Organization, </a:t>
            </a:r>
            <a:r>
              <a:rPr lang="en-US" sz="3200" dirty="0" smtClean="0">
                <a:solidFill>
                  <a:srgbClr val="222222"/>
                </a:solidFill>
                <a:cs typeface="Arial" charset="0"/>
              </a:rPr>
              <a:t> 	 	 Authority</a:t>
            </a:r>
            <a:endParaRPr lang="en-US" sz="3200" dirty="0" smtClean="0">
              <a:solidFill>
                <a:srgbClr val="222222"/>
              </a:solidFill>
              <a:cs typeface="Arial" charset="0"/>
            </a:endParaRPr>
          </a:p>
          <a:p>
            <a:pPr lvl="1">
              <a:buFont typeface="Wingdings" charset="2"/>
              <a:buChar char="ü"/>
            </a:pPr>
            <a:r>
              <a:rPr lang="en-US" sz="3200" dirty="0">
                <a:solidFill>
                  <a:srgbClr val="222222"/>
                </a:solidFill>
                <a:cs typeface="Arial" charset="0"/>
              </a:rPr>
              <a:t>	</a:t>
            </a:r>
            <a:r>
              <a:rPr lang="en-US" sz="3200" dirty="0" smtClean="0">
                <a:solidFill>
                  <a:srgbClr val="222222"/>
                </a:solidFill>
                <a:cs typeface="Arial" charset="0"/>
              </a:rPr>
              <a:t> Information </a:t>
            </a:r>
            <a:r>
              <a:rPr lang="en-US" sz="3200" dirty="0" smtClean="0">
                <a:solidFill>
                  <a:srgbClr val="222222"/>
                </a:solidFill>
                <a:cs typeface="Arial" charset="0"/>
              </a:rPr>
              <a:t>Management</a:t>
            </a:r>
          </a:p>
          <a:p>
            <a:pPr lvl="1">
              <a:buFont typeface="Wingdings" charset="2"/>
              <a:buChar char="ü"/>
            </a:pPr>
            <a:r>
              <a:rPr lang="en-US" sz="3200" dirty="0">
                <a:solidFill>
                  <a:srgbClr val="222222"/>
                </a:solidFill>
                <a:cs typeface="Arial" charset="0"/>
              </a:rPr>
              <a:t>	</a:t>
            </a:r>
            <a:r>
              <a:rPr lang="en-US" sz="3200" dirty="0">
                <a:solidFill>
                  <a:srgbClr val="222222"/>
                </a:solidFill>
                <a:cs typeface="Arial" charset="0"/>
              </a:rPr>
              <a:t> </a:t>
            </a:r>
            <a:r>
              <a:rPr lang="en-US" sz="3200" dirty="0" smtClean="0">
                <a:solidFill>
                  <a:srgbClr val="222222"/>
                </a:solidFill>
                <a:cs typeface="Arial" charset="0"/>
              </a:rPr>
              <a:t>Operations</a:t>
            </a:r>
            <a:endParaRPr lang="en-US" sz="3200" dirty="0" smtClean="0">
              <a:solidFill>
                <a:srgbClr val="222222"/>
              </a:solidFill>
              <a:cs typeface="Arial" charset="0"/>
            </a:endParaRPr>
          </a:p>
          <a:p>
            <a:pPr lvl="1">
              <a:buFont typeface="Wingdings" charset="2"/>
              <a:buChar char="ü"/>
            </a:pPr>
            <a:r>
              <a:rPr lang="en-US" sz="3200" dirty="0" smtClean="0">
                <a:solidFill>
                  <a:srgbClr val="222222"/>
                </a:solidFill>
                <a:cs typeface="Arial" charset="0"/>
              </a:rPr>
              <a:t>  Training and Evaluation</a:t>
            </a:r>
          </a:p>
          <a:p>
            <a:pPr marL="0" indent="0">
              <a:buNone/>
            </a:pPr>
            <a:endParaRPr lang="en-US" sz="2400" dirty="0" smtClean="0">
              <a:solidFill>
                <a:srgbClr val="222222"/>
              </a:solidFill>
              <a:cs typeface="Arial" charset="0"/>
            </a:endParaRPr>
          </a:p>
          <a:p>
            <a:pPr lvl="1"/>
            <a:endParaRPr lang="en-US" sz="2000" dirty="0" smtClean="0">
              <a:solidFill>
                <a:srgbClr val="222222"/>
              </a:solidFill>
              <a:cs typeface="Arial" charset="0"/>
            </a:endParaRPr>
          </a:p>
        </p:txBody>
      </p:sp>
      <p:sp>
        <p:nvSpPr>
          <p:cNvPr id="7" name="Title 1"/>
          <p:cNvSpPr txBox="1">
            <a:spLocks/>
          </p:cNvSpPr>
          <p:nvPr/>
        </p:nvSpPr>
        <p:spPr bwMode="auto">
          <a:xfrm>
            <a:off x="-28575" y="15240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r>
              <a:rPr lang="en-US" kern="0" dirty="0" smtClean="0">
                <a:solidFill>
                  <a:srgbClr val="008000"/>
                </a:solidFill>
                <a:ea typeface="ＭＳ Ｐゴシック"/>
                <a:cs typeface="Arial" charset="0"/>
              </a:rPr>
              <a:t>Other Stadium Security Work at CCICADA</a:t>
            </a:r>
            <a:endParaRPr lang="en-US" dirty="0" smtClean="0">
              <a:solidFill>
                <a:srgbClr val="008000"/>
              </a:solidFill>
              <a:latin typeface="+mn-lt"/>
              <a:cs typeface="Arial" charset="0"/>
            </a:endParaRPr>
          </a:p>
        </p:txBody>
      </p:sp>
      <p:sp>
        <p:nvSpPr>
          <p:cNvPr id="8" name="Slide Number Placeholder 8"/>
          <p:cNvSpPr>
            <a:spLocks noGrp="1"/>
          </p:cNvSpPr>
          <p:nvPr>
            <p:ph type="sldNum" sz="quarter" idx="4294967295"/>
          </p:nvPr>
        </p:nvSpPr>
        <p:spPr>
          <a:xfrm>
            <a:off x="3581400" y="6338826"/>
            <a:ext cx="2133600" cy="365125"/>
          </a:xfrm>
          <a:prstGeom prst="rect">
            <a:avLst/>
          </a:prstGeom>
          <a:noFill/>
        </p:spPr>
        <p:txBody>
          <a:bodyPr/>
          <a:lstStyle/>
          <a:p>
            <a:pPr algn="ctr"/>
            <a:fld id="{CE47E900-278E-492E-8D44-1DA85B42F790}" type="slidenum">
              <a:rPr lang="en-US" sz="1800">
                <a:solidFill>
                  <a:srgbClr val="000000"/>
                </a:solidFill>
              </a:rPr>
              <a:pPr algn="ctr"/>
              <a:t>10</a:t>
            </a:fld>
            <a:endParaRPr lang="en-US" sz="1800" dirty="0">
              <a:solidFill>
                <a:srgbClr val="000000"/>
              </a:solidFill>
            </a:endParaRPr>
          </a:p>
        </p:txBody>
      </p:sp>
    </p:spTree>
    <p:extLst>
      <p:ext uri="{BB962C8B-B14F-4D97-AF65-F5344CB8AC3E}">
        <p14:creationId xmlns:p14="http://schemas.microsoft.com/office/powerpoint/2010/main" val="1412942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28600" y="152400"/>
            <a:ext cx="5562600" cy="1371600"/>
          </a:xfrm>
        </p:spPr>
        <p:txBody>
          <a:bodyPr>
            <a:normAutofit fontScale="90000"/>
          </a:bodyPr>
          <a:lstStyle/>
          <a:p>
            <a:r>
              <a:rPr lang="en-US" b="1" dirty="0" smtClean="0"/>
              <a:t>Crowd Dynamics Research</a:t>
            </a:r>
            <a:r>
              <a:rPr lang="en-US" sz="3600" dirty="0" smtClean="0"/>
              <a:t/>
            </a:r>
            <a:br>
              <a:rPr lang="en-US" sz="3600" dirty="0" smtClean="0"/>
            </a:br>
            <a:endParaRPr lang="en-US" sz="3600" dirty="0"/>
          </a:p>
        </p:txBody>
      </p:sp>
      <p:sp>
        <p:nvSpPr>
          <p:cNvPr id="13" name="Content Placeholder 12"/>
          <p:cNvSpPr>
            <a:spLocks noGrp="1"/>
          </p:cNvSpPr>
          <p:nvPr>
            <p:ph sz="half" idx="1"/>
          </p:nvPr>
        </p:nvSpPr>
        <p:spPr>
          <a:xfrm>
            <a:off x="228600" y="1219200"/>
            <a:ext cx="4648200" cy="4191000"/>
          </a:xfrm>
        </p:spPr>
        <p:txBody>
          <a:bodyPr/>
          <a:lstStyle/>
          <a:p>
            <a:pPr>
              <a:buNone/>
            </a:pPr>
            <a:r>
              <a:rPr lang="en-US" dirty="0" smtClean="0"/>
              <a:t>Crowd Management</a:t>
            </a:r>
          </a:p>
          <a:p>
            <a:pPr marL="342900" indent="-342900">
              <a:buFont typeface="Arial"/>
              <a:buChar char="•"/>
            </a:pPr>
            <a:r>
              <a:rPr lang="en-US" sz="2400" dirty="0" smtClean="0"/>
              <a:t>Emergency Situations</a:t>
            </a:r>
          </a:p>
          <a:p>
            <a:pPr marL="342900" indent="-342900">
              <a:buFont typeface="Arial"/>
              <a:buChar char="•"/>
            </a:pPr>
            <a:r>
              <a:rPr lang="en-US" sz="2400" dirty="0" smtClean="0"/>
              <a:t>Crowd behaviors</a:t>
            </a:r>
          </a:p>
          <a:p>
            <a:pPr marL="342900" indent="-342900">
              <a:buFont typeface="Arial"/>
              <a:buChar char="•"/>
            </a:pPr>
            <a:r>
              <a:rPr lang="en-US" sz="2400" dirty="0" smtClean="0"/>
              <a:t>Mass Panic vs. Social Comparison</a:t>
            </a:r>
          </a:p>
          <a:p>
            <a:pPr marL="342900" indent="-342900">
              <a:buFont typeface="Arial"/>
              <a:buChar char="•"/>
            </a:pPr>
            <a:r>
              <a:rPr lang="en-US" sz="2400" dirty="0" smtClean="0"/>
              <a:t>Psychological vs. Aggregate Crowd</a:t>
            </a:r>
          </a:p>
          <a:p>
            <a:pPr marL="342900" indent="-342900">
              <a:buFont typeface="Arial"/>
              <a:buChar char="•"/>
            </a:pPr>
            <a:r>
              <a:rPr lang="en-US" sz="2400" dirty="0" smtClean="0"/>
              <a:t>Past Events – including WTC</a:t>
            </a:r>
          </a:p>
          <a:p>
            <a:pPr marL="342900" indent="-342900">
              <a:buFont typeface="Arial"/>
              <a:buChar char="•"/>
            </a:pPr>
            <a:r>
              <a:rPr lang="en-US" sz="2400" dirty="0" smtClean="0"/>
              <a:t>Patterns of Movement</a:t>
            </a:r>
          </a:p>
          <a:p>
            <a:pPr marL="342900" indent="-342900">
              <a:buFont typeface="Arial"/>
              <a:buChar char="•"/>
            </a:pPr>
            <a:r>
              <a:rPr lang="en-US" sz="2400" dirty="0" smtClean="0"/>
              <a:t>Fire Engineering Studies</a:t>
            </a:r>
          </a:p>
          <a:p>
            <a:pPr marL="342900" indent="-342900">
              <a:buFont typeface="Arial"/>
              <a:buChar char="•"/>
            </a:pPr>
            <a:r>
              <a:rPr lang="en-US" sz="2400" dirty="0" smtClean="0"/>
              <a:t>Social Networking</a:t>
            </a:r>
          </a:p>
          <a:p>
            <a:pPr marL="342900" indent="-342900">
              <a:buFont typeface="Arial"/>
              <a:buChar char="•"/>
            </a:pPr>
            <a:r>
              <a:rPr lang="en-US" sz="2400" dirty="0" smtClean="0"/>
              <a:t>Leadership, Authority and Structure</a:t>
            </a:r>
          </a:p>
          <a:p>
            <a:pPr marL="342900" indent="-342900">
              <a:buFont typeface="Arial"/>
              <a:buChar char="•"/>
            </a:pPr>
            <a:r>
              <a:rPr lang="en-US" sz="2400" dirty="0" smtClean="0"/>
              <a:t>ADA Handling Disabled Persons</a:t>
            </a:r>
          </a:p>
          <a:p>
            <a:pPr>
              <a:buFont typeface="Wingdings" pitchFamily="2" charset="2"/>
              <a:buChar char="Ø"/>
            </a:pPr>
            <a:endParaRPr lang="en-US" sz="2000" dirty="0" smtClean="0"/>
          </a:p>
          <a:p>
            <a:pPr>
              <a:buFont typeface="Wingdings" pitchFamily="2" charset="2"/>
              <a:buChar char="Ø"/>
            </a:pPr>
            <a:endParaRPr lang="en-US" sz="2000" dirty="0" smtClean="0"/>
          </a:p>
          <a:p>
            <a:endParaRPr lang="en-US" dirty="0" smtClean="0"/>
          </a:p>
          <a:p>
            <a:endParaRPr lang="en-US" dirty="0"/>
          </a:p>
        </p:txBody>
      </p:sp>
      <p:pic>
        <p:nvPicPr>
          <p:cNvPr id="19" name="Content Placeholder 18" descr="crowdpeople.jpg"/>
          <p:cNvPicPr>
            <a:picLocks noGrp="1" noChangeAspect="1"/>
          </p:cNvPicPr>
          <p:nvPr>
            <p:ph sz="half" idx="2"/>
          </p:nvPr>
        </p:nvPicPr>
        <p:blipFill>
          <a:blip r:embed="rId2" cstate="print"/>
          <a:stretch>
            <a:fillRect/>
          </a:stretch>
        </p:blipFill>
        <p:spPr>
          <a:xfrm>
            <a:off x="5029201" y="1524001"/>
            <a:ext cx="3237354" cy="3581400"/>
          </a:xfrm>
        </p:spPr>
      </p:pic>
      <p:pic>
        <p:nvPicPr>
          <p:cNvPr id="12" name="Picture 11" descr="Picture1.png"/>
          <p:cNvPicPr>
            <a:picLocks noChangeAspect="1"/>
          </p:cNvPicPr>
          <p:nvPr/>
        </p:nvPicPr>
        <p:blipFill>
          <a:blip r:embed="rId3" cstate="print"/>
          <a:stretch>
            <a:fillRect/>
          </a:stretch>
        </p:blipFill>
        <p:spPr>
          <a:xfrm>
            <a:off x="6553200" y="304800"/>
            <a:ext cx="2362200" cy="639976"/>
          </a:xfrm>
          <a:prstGeom prst="rect">
            <a:avLst/>
          </a:prstGeom>
          <a:ln>
            <a:noFill/>
          </a:ln>
          <a:effectLst>
            <a:outerShdw blurRad="292100" dist="139700" dir="2700000" algn="tl" rotWithShape="0">
              <a:srgbClr val="333333">
                <a:alpha val="65000"/>
              </a:srgbClr>
            </a:outerShdw>
          </a:effectLst>
        </p:spPr>
      </p:pic>
      <p:sp>
        <p:nvSpPr>
          <p:cNvPr id="15" name="Slide Number Placeholder 8"/>
          <p:cNvSpPr txBox="1">
            <a:spLocks/>
          </p:cNvSpPr>
          <p:nvPr/>
        </p:nvSpPr>
        <p:spPr>
          <a:xfrm>
            <a:off x="44196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pic>
        <p:nvPicPr>
          <p:cNvPr id="8" name="Picture 7" descr="CCICADA_Logo.JPG"/>
          <p:cNvPicPr/>
          <p:nvPr/>
        </p:nvPicPr>
        <p:blipFill>
          <a:blip r:embed="rId4" cstate="print"/>
          <a:stretch>
            <a:fillRect/>
          </a:stretch>
        </p:blipFill>
        <p:spPr>
          <a:xfrm>
            <a:off x="5715000" y="304800"/>
            <a:ext cx="838200" cy="60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524000" y="152400"/>
            <a:ext cx="8839200" cy="1371600"/>
          </a:xfrm>
        </p:spPr>
        <p:txBody>
          <a:bodyPr>
            <a:normAutofit fontScale="90000"/>
          </a:bodyPr>
          <a:lstStyle/>
          <a:p>
            <a:r>
              <a:rPr lang="en-US" sz="4900" b="1" dirty="0" smtClean="0"/>
              <a:t>Prevention of Human </a:t>
            </a:r>
            <a:br>
              <a:rPr lang="en-US" sz="4900" b="1" dirty="0" smtClean="0"/>
            </a:br>
            <a:r>
              <a:rPr lang="en-US" sz="4900" dirty="0" smtClean="0"/>
              <a:t>Trafficking</a:t>
            </a:r>
            <a:r>
              <a:rPr lang="en-US" sz="3600" dirty="0" smtClean="0"/>
              <a:t/>
            </a:r>
            <a:br>
              <a:rPr lang="en-US" sz="3600" dirty="0" smtClean="0"/>
            </a:br>
            <a:endParaRPr lang="en-US" sz="3600" dirty="0"/>
          </a:p>
        </p:txBody>
      </p:sp>
      <p:sp>
        <p:nvSpPr>
          <p:cNvPr id="13" name="Content Placeholder 12"/>
          <p:cNvSpPr>
            <a:spLocks noGrp="1"/>
          </p:cNvSpPr>
          <p:nvPr>
            <p:ph sz="half" idx="1"/>
          </p:nvPr>
        </p:nvSpPr>
        <p:spPr>
          <a:xfrm>
            <a:off x="228600" y="1219200"/>
            <a:ext cx="8610600" cy="4191000"/>
          </a:xfrm>
        </p:spPr>
        <p:txBody>
          <a:bodyPr/>
          <a:lstStyle/>
          <a:p>
            <a:pPr>
              <a:defRPr/>
            </a:pPr>
            <a:r>
              <a:rPr lang="en-US" dirty="0"/>
              <a:t>Daily, </a:t>
            </a:r>
            <a:r>
              <a:rPr lang="en-US" dirty="0" smtClean="0"/>
              <a:t>CCICADA’s web archival tool </a:t>
            </a:r>
            <a:r>
              <a:rPr lang="en-US" dirty="0"/>
              <a:t>harvests thousands of online escort service ads in 66 markets around the </a:t>
            </a:r>
            <a:r>
              <a:rPr lang="en-US" dirty="0" smtClean="0"/>
              <a:t>country.</a:t>
            </a:r>
          </a:p>
          <a:p>
            <a:pPr>
              <a:defRPr/>
            </a:pPr>
            <a:r>
              <a:rPr lang="en-US" dirty="0" smtClean="0"/>
              <a:t>Developed in conjunction with FBI and Microsoft Digital Crimes Unit and LAPD</a:t>
            </a:r>
          </a:p>
          <a:p>
            <a:pPr>
              <a:defRPr/>
            </a:pPr>
            <a:r>
              <a:rPr lang="en-US" dirty="0" smtClean="0"/>
              <a:t>Used </a:t>
            </a:r>
            <a:r>
              <a:rPr lang="en-US" dirty="0"/>
              <a:t>to support operations at 2014 Super Bowl </a:t>
            </a:r>
          </a:p>
          <a:p>
            <a:pPr>
              <a:defRPr/>
            </a:pPr>
            <a:r>
              <a:rPr lang="en-US" dirty="0" smtClean="0"/>
              <a:t>Helped </a:t>
            </a:r>
            <a:r>
              <a:rPr lang="en-US" dirty="0"/>
              <a:t>officers locate likely suspects and construct cases for later prosecution.</a:t>
            </a:r>
          </a:p>
          <a:p>
            <a:pPr>
              <a:defRPr/>
            </a:pPr>
            <a:r>
              <a:rPr lang="en-US" dirty="0"/>
              <a:t>Tool can be used to determine which are prostitution ads and which are human trafficking</a:t>
            </a:r>
          </a:p>
          <a:p>
            <a:pPr>
              <a:defRPr/>
            </a:pPr>
            <a:r>
              <a:rPr lang="en-US" dirty="0" smtClean="0"/>
              <a:t>Previously applied at 2013 Super Bowl</a:t>
            </a:r>
            <a:endParaRPr lang="en-US" dirty="0"/>
          </a:p>
          <a:p>
            <a:pPr>
              <a:buFont typeface="Wingdings" pitchFamily="2" charset="2"/>
              <a:buChar char="Ø"/>
            </a:pPr>
            <a:endParaRPr lang="en-US" sz="2000" dirty="0" smtClean="0"/>
          </a:p>
          <a:p>
            <a:pPr>
              <a:buFont typeface="Wingdings" pitchFamily="2" charset="2"/>
              <a:buChar char="Ø"/>
            </a:pPr>
            <a:endParaRPr lang="en-US" sz="2000" dirty="0" smtClean="0"/>
          </a:p>
          <a:p>
            <a:endParaRPr lang="en-US" dirty="0" smtClean="0"/>
          </a:p>
          <a:p>
            <a:endParaRPr lang="en-US" dirty="0"/>
          </a:p>
        </p:txBody>
      </p:sp>
      <p:pic>
        <p:nvPicPr>
          <p:cNvPr id="12" name="Picture 11" descr="Picture1.png"/>
          <p:cNvPicPr>
            <a:picLocks noChangeAspect="1"/>
          </p:cNvPicPr>
          <p:nvPr/>
        </p:nvPicPr>
        <p:blipFill>
          <a:blip r:embed="rId2" cstate="print"/>
          <a:stretch>
            <a:fillRect/>
          </a:stretch>
        </p:blipFill>
        <p:spPr>
          <a:xfrm>
            <a:off x="6553200" y="304800"/>
            <a:ext cx="2362200" cy="639976"/>
          </a:xfrm>
          <a:prstGeom prst="rect">
            <a:avLst/>
          </a:prstGeom>
          <a:ln>
            <a:noFill/>
          </a:ln>
          <a:effectLst>
            <a:outerShdw blurRad="292100" dist="139700" dir="2700000" algn="tl" rotWithShape="0">
              <a:srgbClr val="333333">
                <a:alpha val="65000"/>
              </a:srgbClr>
            </a:outerShdw>
          </a:effectLst>
        </p:spPr>
      </p:pic>
      <p:sp>
        <p:nvSpPr>
          <p:cNvPr id="15" name="Slide Number Placeholder 8"/>
          <p:cNvSpPr txBox="1">
            <a:spLocks/>
          </p:cNvSpPr>
          <p:nvPr/>
        </p:nvSpPr>
        <p:spPr>
          <a:xfrm>
            <a:off x="37338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pic>
        <p:nvPicPr>
          <p:cNvPr id="8" name="Picture 7" descr="CCICADA_Logo.JPG"/>
          <p:cNvPicPr/>
          <p:nvPr/>
        </p:nvPicPr>
        <p:blipFill>
          <a:blip r:embed="rId3" cstate="print"/>
          <a:stretch>
            <a:fillRect/>
          </a:stretch>
        </p:blipFill>
        <p:spPr>
          <a:xfrm>
            <a:off x="5715000" y="304800"/>
            <a:ext cx="838200" cy="609600"/>
          </a:xfrm>
          <a:prstGeom prst="rect">
            <a:avLst/>
          </a:prstGeom>
        </p:spPr>
      </p:pic>
      <p:pic>
        <p:nvPicPr>
          <p:cNvPr id="9" name="Picture 2" descr="http://www.chroniclesofcriminality.com/wp-content/uploads/2012/06/Not-for-s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5192638"/>
            <a:ext cx="2480433" cy="166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7343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05400"/>
          </a:xfrm>
        </p:spPr>
        <p:txBody>
          <a:bodyPr/>
          <a:lstStyle/>
          <a:p>
            <a:pPr marL="0" indent="0">
              <a:buNone/>
            </a:pPr>
            <a:r>
              <a:rPr lang="en-US" sz="2600" u="sng" dirty="0" smtClean="0">
                <a:solidFill>
                  <a:srgbClr val="222222"/>
                </a:solidFill>
                <a:latin typeface="+mj-lt"/>
                <a:cs typeface="Arial" charset="0"/>
              </a:rPr>
              <a:t>First SAFETY Act Project</a:t>
            </a:r>
            <a:endParaRPr lang="en-US" sz="2400" dirty="0">
              <a:solidFill>
                <a:srgbClr val="222222"/>
              </a:solidFill>
              <a:latin typeface="Arial" charset="0"/>
              <a:cs typeface="Arial" charset="0"/>
            </a:endParaRPr>
          </a:p>
          <a:p>
            <a:pPr>
              <a:buFont typeface="Arial"/>
              <a:buChar char="•"/>
            </a:pPr>
            <a:r>
              <a:rPr lang="en-US" sz="2600" dirty="0" smtClean="0">
                <a:solidFill>
                  <a:srgbClr val="222222"/>
                </a:solidFill>
                <a:cs typeface="Arial" charset="0"/>
              </a:rPr>
              <a:t>In July 2013, CCICADA </a:t>
            </a:r>
            <a:r>
              <a:rPr lang="en-US" sz="2600" dirty="0" smtClean="0">
                <a:solidFill>
                  <a:srgbClr val="222222"/>
                </a:solidFill>
                <a:cs typeface="Arial" charset="0"/>
              </a:rPr>
              <a:t>completed </a:t>
            </a:r>
            <a:r>
              <a:rPr lang="en-US" sz="2600" dirty="0" smtClean="0">
                <a:solidFill>
                  <a:srgbClr val="222222"/>
                </a:solidFill>
                <a:cs typeface="Arial" charset="0"/>
              </a:rPr>
              <a:t>a </a:t>
            </a:r>
            <a:r>
              <a:rPr lang="en-US" sz="2600" dirty="0" smtClean="0">
                <a:solidFill>
                  <a:srgbClr val="222222"/>
                </a:solidFill>
                <a:cs typeface="Arial" charset="0"/>
              </a:rPr>
              <a:t>project aimed</a:t>
            </a:r>
          </a:p>
          <a:p>
            <a:pPr marL="0" indent="0">
              <a:buNone/>
            </a:pPr>
            <a:r>
              <a:rPr lang="en-US" sz="2600" dirty="0" smtClean="0">
                <a:solidFill>
                  <a:srgbClr val="222222"/>
                </a:solidFill>
                <a:cs typeface="Arial" charset="0"/>
              </a:rPr>
              <a:t>at identifying best practices for SAFETY Act </a:t>
            </a:r>
            <a:r>
              <a:rPr lang="en-US" sz="2600" dirty="0" smtClean="0">
                <a:solidFill>
                  <a:srgbClr val="222222"/>
                </a:solidFill>
                <a:cs typeface="Arial" charset="0"/>
              </a:rPr>
              <a:t>Designation and Certification </a:t>
            </a:r>
            <a:r>
              <a:rPr lang="en-US" sz="2600" dirty="0" smtClean="0">
                <a:solidFill>
                  <a:srgbClr val="222222"/>
                </a:solidFill>
                <a:cs typeface="Arial" charset="0"/>
              </a:rPr>
              <a:t>for sports venue security and at developing a resource guide to be used by the DHS Office of Safety Act Implementation (OSAI) for two primary purposes:</a:t>
            </a:r>
          </a:p>
          <a:p>
            <a:pPr marL="0" lvl="1" indent="0">
              <a:buNone/>
            </a:pPr>
            <a:r>
              <a:rPr lang="en-US" sz="2600" dirty="0">
                <a:solidFill>
                  <a:srgbClr val="222222"/>
                </a:solidFill>
                <a:cs typeface="Arial" charset="0"/>
              </a:rPr>
              <a:t>	</a:t>
            </a:r>
            <a:r>
              <a:rPr lang="en-US" sz="2600" dirty="0" smtClean="0">
                <a:solidFill>
                  <a:srgbClr val="222222"/>
                </a:solidFill>
                <a:cs typeface="Arial" charset="0"/>
              </a:rPr>
              <a:t>a)  </a:t>
            </a:r>
            <a:r>
              <a:rPr lang="en-US" sz="2600" dirty="0">
                <a:solidFill>
                  <a:srgbClr val="222222"/>
                </a:solidFill>
                <a:cs typeface="Arial" charset="0"/>
              </a:rPr>
              <a:t>as a basis for application </a:t>
            </a:r>
            <a:r>
              <a:rPr lang="en-US" sz="2600" dirty="0" smtClean="0">
                <a:solidFill>
                  <a:srgbClr val="222222"/>
                </a:solidFill>
                <a:cs typeface="Arial" charset="0"/>
              </a:rPr>
              <a:t>evaluation</a:t>
            </a:r>
            <a:endParaRPr lang="en-US" sz="1200" dirty="0" smtClean="0">
              <a:solidFill>
                <a:srgbClr val="222222"/>
              </a:solidFill>
              <a:cs typeface="Arial" charset="0"/>
            </a:endParaRPr>
          </a:p>
          <a:p>
            <a:pPr marL="0" lvl="1" indent="0">
              <a:buNone/>
            </a:pPr>
            <a:r>
              <a:rPr lang="en-US" sz="2600" dirty="0">
                <a:solidFill>
                  <a:srgbClr val="222222"/>
                </a:solidFill>
                <a:cs typeface="Arial" charset="0"/>
              </a:rPr>
              <a:t>	b) guidance for applicants (venues, leagues, events) seeking SAFETY Act certification/designation </a:t>
            </a:r>
            <a:r>
              <a:rPr lang="en-US" sz="2600" dirty="0" smtClean="0">
                <a:solidFill>
                  <a:srgbClr val="222222"/>
                </a:solidFill>
                <a:cs typeface="Arial" charset="0"/>
              </a:rPr>
              <a:t>– once DHS OSAI releases </a:t>
            </a:r>
            <a:r>
              <a:rPr lang="en-US" sz="2600" dirty="0" smtClean="0">
                <a:solidFill>
                  <a:srgbClr val="222222"/>
                </a:solidFill>
                <a:cs typeface="Arial" charset="0"/>
              </a:rPr>
              <a:t>it</a:t>
            </a:r>
          </a:p>
          <a:p>
            <a:pPr marL="0" lvl="1" indent="0">
              <a:buNone/>
            </a:pPr>
            <a:endParaRPr lang="en-US" sz="800" dirty="0" smtClean="0">
              <a:solidFill>
                <a:srgbClr val="222222"/>
              </a:solidFill>
              <a:cs typeface="Arial" charset="0"/>
            </a:endParaRPr>
          </a:p>
          <a:p>
            <a:pPr marL="0" lvl="1" indent="0">
              <a:spcBef>
                <a:spcPts val="24"/>
              </a:spcBef>
              <a:buNone/>
            </a:pPr>
            <a:r>
              <a:rPr lang="en-US" sz="2600" dirty="0" smtClean="0">
                <a:solidFill>
                  <a:srgbClr val="222222"/>
                </a:solidFill>
                <a:cs typeface="Arial" charset="0"/>
              </a:rPr>
              <a:t>We hope our Best Practices Guide is ready for </a:t>
            </a:r>
          </a:p>
          <a:p>
            <a:pPr marL="0" lvl="1" indent="0">
              <a:spcBef>
                <a:spcPts val="24"/>
              </a:spcBef>
              <a:buNone/>
            </a:pPr>
            <a:r>
              <a:rPr lang="en-US" sz="2600" dirty="0" smtClean="0">
                <a:solidFill>
                  <a:srgbClr val="222222"/>
                </a:solidFill>
                <a:cs typeface="Arial" charset="0"/>
              </a:rPr>
              <a:t>sharing soon.</a:t>
            </a:r>
            <a:endParaRPr lang="en-US" sz="2600" dirty="0">
              <a:solidFill>
                <a:srgbClr val="222222"/>
              </a:solidFill>
              <a:cs typeface="Arial" charset="0"/>
            </a:endParaRPr>
          </a:p>
          <a:p>
            <a:pPr marL="0" lvl="1" indent="0">
              <a:buNone/>
            </a:pPr>
            <a:endParaRPr lang="en-US" sz="2600" dirty="0" smtClean="0">
              <a:solidFill>
                <a:srgbClr val="222222"/>
              </a:solidFill>
              <a:cs typeface="Arial" charset="0"/>
            </a:endParaRPr>
          </a:p>
        </p:txBody>
      </p:sp>
      <p:pic>
        <p:nvPicPr>
          <p:cNvPr id="1026" name="Picture 2" descr="http://www.americanpsg.com/img/sea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762000"/>
            <a:ext cx="1895475" cy="10477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228600"/>
            <a:ext cx="9144000" cy="1143000"/>
          </a:xfrm>
        </p:spPr>
        <p:txBody>
          <a:bodyPr/>
          <a:lstStyle/>
          <a:p>
            <a:pPr>
              <a:lnSpc>
                <a:spcPct val="100000"/>
              </a:lnSpc>
            </a:pPr>
            <a:r>
              <a:rPr lang="en-US" sz="2000" dirty="0" smtClean="0">
                <a:solidFill>
                  <a:srgbClr val="00B050"/>
                </a:solidFill>
                <a:ea typeface="ＭＳ Ｐゴシック"/>
                <a:cs typeface="Arial" charset="0"/>
              </a:rPr>
              <a:t/>
            </a:r>
            <a:br>
              <a:rPr lang="en-US" sz="2000" dirty="0" smtClean="0">
                <a:solidFill>
                  <a:srgbClr val="00B050"/>
                </a:solidFill>
                <a:ea typeface="ＭＳ Ｐゴシック"/>
                <a:cs typeface="Arial" charset="0"/>
              </a:rPr>
            </a:br>
            <a:r>
              <a:rPr lang="en-US" dirty="0" smtClean="0">
                <a:ea typeface="ＭＳ Ｐゴシック"/>
                <a:cs typeface="Arial" charset="0"/>
              </a:rPr>
              <a:t>SAFETY Act Project I - Overview</a:t>
            </a:r>
          </a:p>
        </p:txBody>
      </p:sp>
      <p:sp>
        <p:nvSpPr>
          <p:cNvPr id="6" name="Slide Number Placeholder 8"/>
          <p:cNvSpPr txBox="1">
            <a:spLocks/>
          </p:cNvSpPr>
          <p:nvPr/>
        </p:nvSpPr>
        <p:spPr>
          <a:xfrm>
            <a:off x="3657600" y="6492875"/>
            <a:ext cx="2133600" cy="365125"/>
          </a:xfrm>
          <a:prstGeom prst="rect">
            <a:avLst/>
          </a:prstGeom>
          <a:noFill/>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fld id="{CE47E900-278E-492E-8D44-1DA85B42F790}" type="slidenum">
              <a:rPr lang="en-US" sz="1800" smtClean="0">
                <a:solidFill>
                  <a:srgbClr val="000000"/>
                </a:solidFill>
              </a:rPr>
              <a:pPr/>
              <a:t>13</a:t>
            </a:fld>
            <a:endParaRPr lang="en-US" sz="1800" dirty="0">
              <a:solidFill>
                <a:srgbClr val="000000"/>
              </a:solidFill>
            </a:endParaRPr>
          </a:p>
        </p:txBody>
      </p:sp>
    </p:spTree>
    <p:extLst>
      <p:ext uri="{BB962C8B-B14F-4D97-AF65-F5344CB8AC3E}">
        <p14:creationId xmlns:p14="http://schemas.microsoft.com/office/powerpoint/2010/main" val="58161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txBox="1">
            <a:spLocks/>
          </p:cNvSpPr>
          <p:nvPr/>
        </p:nvSpPr>
        <p:spPr bwMode="auto">
          <a:xfrm>
            <a:off x="3733800" y="6327775"/>
            <a:ext cx="2133600" cy="365125"/>
          </a:xfrm>
          <a:prstGeom prst="rect">
            <a:avLst/>
          </a:prstGeom>
          <a:noFill/>
          <a:ln>
            <a:miter lim="800000"/>
            <a:headEnd/>
            <a:tailEnd/>
          </a:ln>
        </p:spPr>
        <p:txBody>
          <a:bodyPr/>
          <a:lstStyle/>
          <a:p>
            <a:pPr algn="ctr">
              <a:defRPr/>
            </a:pPr>
            <a:fld id="{A547D560-02FD-4859-958B-374858A42773}" type="slidenum">
              <a:rPr lang="en-US" sz="1600">
                <a:solidFill>
                  <a:srgbClr val="000000"/>
                </a:solidFill>
                <a:latin typeface="Andalus" pitchFamily="18" charset="-78"/>
                <a:ea typeface="+mn-ea"/>
                <a:cs typeface="Andalus" pitchFamily="18" charset="-78"/>
                <a:sym typeface="Arial" charset="0"/>
              </a:rPr>
              <a:pPr algn="ctr">
                <a:defRPr/>
              </a:pPr>
              <a:t>14</a:t>
            </a:fld>
            <a:endParaRPr lang="en-US" sz="1600" dirty="0">
              <a:solidFill>
                <a:srgbClr val="000000"/>
              </a:solidFill>
              <a:latin typeface="Andalus" pitchFamily="18" charset="-78"/>
              <a:ea typeface="+mn-ea"/>
              <a:cs typeface="Andalus" pitchFamily="18" charset="-78"/>
              <a:sym typeface="Arial" charset="0"/>
            </a:endParaRPr>
          </a:p>
        </p:txBody>
      </p:sp>
      <p:sp>
        <p:nvSpPr>
          <p:cNvPr id="31747" name="Content Placeholder 2"/>
          <p:cNvSpPr>
            <a:spLocks noGrp="1"/>
          </p:cNvSpPr>
          <p:nvPr>
            <p:ph idx="1"/>
          </p:nvPr>
        </p:nvSpPr>
        <p:spPr>
          <a:xfrm>
            <a:off x="381000" y="914400"/>
            <a:ext cx="8229600" cy="5200650"/>
          </a:xfrm>
        </p:spPr>
        <p:txBody>
          <a:bodyPr/>
          <a:lstStyle/>
          <a:p>
            <a:pPr marL="0" indent="0">
              <a:buFontTx/>
              <a:buNone/>
            </a:pPr>
            <a:r>
              <a:rPr lang="en-US" sz="2800" u="sng" dirty="0" smtClean="0">
                <a:solidFill>
                  <a:srgbClr val="222222"/>
                </a:solidFill>
                <a:ea typeface="ＭＳ Ｐゴシック"/>
                <a:cs typeface="Arial" charset="0"/>
              </a:rPr>
              <a:t>Literature Review</a:t>
            </a:r>
          </a:p>
          <a:p>
            <a:pPr marL="0" indent="0">
              <a:buFontTx/>
              <a:buNone/>
            </a:pPr>
            <a:endParaRPr lang="en-US" sz="800" u="sng" dirty="0" smtClean="0">
              <a:solidFill>
                <a:srgbClr val="222222"/>
              </a:solidFill>
              <a:ea typeface="ＭＳ Ｐゴシック"/>
              <a:cs typeface="Arial" charset="0"/>
            </a:endParaRPr>
          </a:p>
          <a:p>
            <a:pPr marL="0" indent="0">
              <a:buFontTx/>
              <a:buNone/>
            </a:pPr>
            <a:r>
              <a:rPr lang="en-US" sz="2800" u="sng" dirty="0" smtClean="0">
                <a:solidFill>
                  <a:srgbClr val="222222"/>
                </a:solidFill>
                <a:ea typeface="ＭＳ Ｐゴシック"/>
                <a:cs typeface="Arial" charset="0"/>
              </a:rPr>
              <a:t>Venue Visits</a:t>
            </a:r>
          </a:p>
          <a:p>
            <a:pPr marL="0" indent="0">
              <a:buFontTx/>
              <a:buNone/>
            </a:pPr>
            <a:r>
              <a:rPr lang="en-US" sz="2800" b="1" dirty="0" smtClean="0">
                <a:solidFill>
                  <a:srgbClr val="222222"/>
                </a:solidFill>
                <a:ea typeface="ＭＳ Ｐゴシック"/>
                <a:cs typeface="Arial" charset="0"/>
              </a:rPr>
              <a:t>   </a:t>
            </a:r>
            <a:r>
              <a:rPr lang="en-US" sz="2800" dirty="0" smtClean="0">
                <a:solidFill>
                  <a:srgbClr val="222222"/>
                </a:solidFill>
                <a:ea typeface="ＭＳ Ｐゴシック"/>
                <a:cs typeface="Arial" charset="0"/>
              </a:rPr>
              <a:t>observational site-visits</a:t>
            </a:r>
          </a:p>
          <a:p>
            <a:pPr marL="0" indent="0">
              <a:buFontTx/>
              <a:buNone/>
            </a:pPr>
            <a:endParaRPr lang="en-US" sz="800" dirty="0" smtClean="0">
              <a:solidFill>
                <a:srgbClr val="222222"/>
              </a:solidFill>
              <a:ea typeface="ＭＳ Ｐゴシック"/>
              <a:cs typeface="Arial" charset="0"/>
            </a:endParaRPr>
          </a:p>
          <a:p>
            <a:pPr marL="0" indent="0">
              <a:buFontTx/>
              <a:buNone/>
            </a:pPr>
            <a:r>
              <a:rPr lang="en-US" sz="2800" u="sng" dirty="0" smtClean="0">
                <a:solidFill>
                  <a:srgbClr val="222222"/>
                </a:solidFill>
                <a:ea typeface="ＭＳ Ｐゴシック"/>
                <a:cs typeface="Arial" charset="0"/>
              </a:rPr>
              <a:t>Interviews</a:t>
            </a:r>
            <a:r>
              <a:rPr lang="en-US" sz="2800" dirty="0" smtClean="0">
                <a:solidFill>
                  <a:srgbClr val="222222"/>
                </a:solidFill>
                <a:ea typeface="ＭＳ Ｐゴシック"/>
                <a:cs typeface="Arial" charset="0"/>
              </a:rPr>
              <a:t> [stadium security directors, </a:t>
            </a:r>
          </a:p>
          <a:p>
            <a:pPr marL="0" indent="0">
              <a:buFontTx/>
              <a:buNone/>
            </a:pPr>
            <a:r>
              <a:rPr lang="en-US" sz="2800" dirty="0" smtClean="0">
                <a:solidFill>
                  <a:srgbClr val="222222"/>
                </a:solidFill>
                <a:ea typeface="ＭＳ Ｐゴシック"/>
                <a:cs typeface="Arial" charset="0"/>
              </a:rPr>
              <a:t>league security directors, other sport </a:t>
            </a:r>
          </a:p>
          <a:p>
            <a:pPr marL="0" indent="0">
              <a:buFontTx/>
              <a:buNone/>
            </a:pPr>
            <a:r>
              <a:rPr lang="en-US" sz="2800" dirty="0" smtClean="0">
                <a:solidFill>
                  <a:srgbClr val="222222"/>
                </a:solidFill>
                <a:ea typeface="ＭＳ Ｐゴシック"/>
                <a:cs typeface="Arial" charset="0"/>
              </a:rPr>
              <a:t>security experts] </a:t>
            </a:r>
          </a:p>
          <a:p>
            <a:pPr marL="0" indent="0">
              <a:buFontTx/>
              <a:buNone/>
            </a:pPr>
            <a:endParaRPr lang="en-US" sz="800" u="sng" dirty="0" smtClean="0">
              <a:solidFill>
                <a:srgbClr val="222222"/>
              </a:solidFill>
              <a:ea typeface="ＭＳ Ｐゴシック"/>
              <a:cs typeface="Arial" charset="0"/>
            </a:endParaRPr>
          </a:p>
          <a:p>
            <a:pPr marL="0" indent="0">
              <a:buFontTx/>
              <a:buNone/>
            </a:pPr>
            <a:r>
              <a:rPr lang="en-US" sz="2800" u="sng" dirty="0" smtClean="0">
                <a:solidFill>
                  <a:srgbClr val="222222"/>
                </a:solidFill>
                <a:ea typeface="ＭＳ Ｐゴシック"/>
                <a:cs typeface="Arial" charset="0"/>
              </a:rPr>
              <a:t>Workshop</a:t>
            </a:r>
            <a:r>
              <a:rPr lang="en-US" sz="2800" dirty="0" smtClean="0">
                <a:solidFill>
                  <a:srgbClr val="222222"/>
                </a:solidFill>
                <a:ea typeface="ＭＳ Ｐゴシック"/>
                <a:cs typeface="Arial" charset="0"/>
              </a:rPr>
              <a:t> [</a:t>
            </a:r>
            <a:r>
              <a:rPr lang="en-US" sz="2800" dirty="0">
                <a:solidFill>
                  <a:srgbClr val="222222"/>
                </a:solidFill>
                <a:ea typeface="ＭＳ Ｐゴシック"/>
                <a:cs typeface="Arial" charset="0"/>
              </a:rPr>
              <a:t>v</a:t>
            </a:r>
            <a:r>
              <a:rPr lang="en-US" sz="2800" dirty="0" smtClean="0">
                <a:solidFill>
                  <a:srgbClr val="222222"/>
                </a:solidFill>
                <a:ea typeface="ＭＳ Ｐゴシック"/>
                <a:cs typeface="Arial" charset="0"/>
              </a:rPr>
              <a:t>enues, leagues,  private firms, academia, government]</a:t>
            </a:r>
          </a:p>
          <a:p>
            <a:pPr marL="0" indent="0">
              <a:buFontTx/>
              <a:buNone/>
            </a:pPr>
            <a:endParaRPr lang="en-US" sz="800" dirty="0" smtClean="0">
              <a:solidFill>
                <a:srgbClr val="222222"/>
              </a:solidFill>
              <a:ea typeface="ＭＳ Ｐゴシック"/>
              <a:cs typeface="Arial" charset="0"/>
            </a:endParaRPr>
          </a:p>
          <a:p>
            <a:pPr marL="0" indent="0">
              <a:buFontTx/>
              <a:buNone/>
            </a:pPr>
            <a:r>
              <a:rPr lang="en-US" sz="2800" u="sng" dirty="0" smtClean="0">
                <a:solidFill>
                  <a:srgbClr val="222222"/>
                </a:solidFill>
                <a:ea typeface="ＭＳ Ｐゴシック"/>
                <a:cs typeface="Arial" charset="0"/>
              </a:rPr>
              <a:t>Testing Ideas</a:t>
            </a:r>
            <a:r>
              <a:rPr lang="en-US" sz="2800" dirty="0" smtClean="0">
                <a:solidFill>
                  <a:srgbClr val="222222"/>
                </a:solidFill>
                <a:ea typeface="ＭＳ Ｐゴシック"/>
                <a:cs typeface="Arial" charset="0"/>
              </a:rPr>
              <a:t> </a:t>
            </a:r>
            <a:r>
              <a:rPr lang="en-US" sz="2800" dirty="0" smtClean="0">
                <a:solidFill>
                  <a:srgbClr val="222222"/>
                </a:solidFill>
                <a:ea typeface="ＭＳ Ｐゴシック"/>
                <a:cs typeface="Arial" charset="0"/>
              </a:rPr>
              <a:t>[MetLife Stadium has been a </a:t>
            </a:r>
            <a:r>
              <a:rPr lang="en-US" sz="2800" dirty="0" err="1" smtClean="0">
                <a:solidFill>
                  <a:srgbClr val="222222"/>
                </a:solidFill>
                <a:ea typeface="ＭＳ Ｐゴシック"/>
                <a:cs typeface="Arial" charset="0"/>
              </a:rPr>
              <a:t>testbed</a:t>
            </a:r>
            <a:r>
              <a:rPr lang="en-US" sz="2800" dirty="0" smtClean="0">
                <a:solidFill>
                  <a:srgbClr val="222222"/>
                </a:solidFill>
                <a:ea typeface="ＭＳ Ｐゴシック"/>
                <a:cs typeface="Arial" charset="0"/>
              </a:rPr>
              <a:t> for us; involvement with other venues as well]</a:t>
            </a:r>
            <a:endParaRPr lang="en-US" sz="2800" dirty="0" smtClean="0">
              <a:solidFill>
                <a:srgbClr val="222222"/>
              </a:solidFill>
              <a:ea typeface="ＭＳ Ｐゴシック"/>
              <a:cs typeface="Arial" charset="0"/>
            </a:endParaRPr>
          </a:p>
          <a:p>
            <a:pPr marL="0" indent="0">
              <a:buFontTx/>
              <a:buNone/>
            </a:pPr>
            <a:endParaRPr lang="en-US" sz="2400" dirty="0" smtClean="0">
              <a:solidFill>
                <a:srgbClr val="222222"/>
              </a:solidFill>
              <a:latin typeface="Arial" charset="0"/>
              <a:ea typeface="ＭＳ Ｐゴシック"/>
              <a:cs typeface="Arial" charset="0"/>
            </a:endParaRPr>
          </a:p>
        </p:txBody>
      </p:sp>
      <p:pic>
        <p:nvPicPr>
          <p:cNvPr id="31748" name="Picture 1"/>
          <p:cNvPicPr>
            <a:picLocks noChangeAspect="1" noChangeArrowheads="1"/>
          </p:cNvPicPr>
          <p:nvPr/>
        </p:nvPicPr>
        <p:blipFill>
          <a:blip r:embed="rId3"/>
          <a:srcRect l="34775" t="20808" r="35419" b="11346"/>
          <a:stretch>
            <a:fillRect/>
          </a:stretch>
        </p:blipFill>
        <p:spPr bwMode="auto">
          <a:xfrm>
            <a:off x="6407150" y="785368"/>
            <a:ext cx="2660650" cy="3405632"/>
          </a:xfrm>
          <a:prstGeom prst="rect">
            <a:avLst/>
          </a:prstGeom>
          <a:noFill/>
          <a:ln w="9525">
            <a:noFill/>
            <a:miter lim="800000"/>
            <a:headEnd/>
            <a:tailEnd/>
          </a:ln>
        </p:spPr>
      </p:pic>
      <p:sp>
        <p:nvSpPr>
          <p:cNvPr id="7" name="Title 1"/>
          <p:cNvSpPr>
            <a:spLocks noGrp="1"/>
          </p:cNvSpPr>
          <p:nvPr>
            <p:ph type="title"/>
          </p:nvPr>
        </p:nvSpPr>
        <p:spPr>
          <a:xfrm>
            <a:off x="0" y="-228600"/>
            <a:ext cx="9144000" cy="1143000"/>
          </a:xfrm>
        </p:spPr>
        <p:txBody>
          <a:bodyPr/>
          <a:lstStyle/>
          <a:p>
            <a:pPr>
              <a:lnSpc>
                <a:spcPct val="100000"/>
              </a:lnSpc>
            </a:pPr>
            <a:r>
              <a:rPr lang="en-US" sz="2000" dirty="0" smtClean="0">
                <a:solidFill>
                  <a:srgbClr val="00B050"/>
                </a:solidFill>
                <a:ea typeface="ＭＳ Ｐゴシック"/>
                <a:cs typeface="Arial" charset="0"/>
              </a:rPr>
              <a:t/>
            </a:r>
            <a:br>
              <a:rPr lang="en-US" sz="2000" dirty="0" smtClean="0">
                <a:solidFill>
                  <a:srgbClr val="00B050"/>
                </a:solidFill>
                <a:ea typeface="ＭＳ Ｐゴシック"/>
                <a:cs typeface="Arial" charset="0"/>
              </a:rPr>
            </a:br>
            <a:r>
              <a:rPr lang="en-US" dirty="0" smtClean="0">
                <a:ea typeface="ＭＳ Ｐゴシック"/>
                <a:cs typeface="Arial" charset="0"/>
              </a:rPr>
              <a:t>SAFETY Act Project I - Overview</a:t>
            </a:r>
          </a:p>
        </p:txBody>
      </p:sp>
    </p:spTree>
    <p:extLst>
      <p:ext uri="{BB962C8B-B14F-4D97-AF65-F5344CB8AC3E}">
        <p14:creationId xmlns:p14="http://schemas.microsoft.com/office/powerpoint/2010/main" val="28521177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6172200" cy="4800600"/>
          </a:xfrm>
        </p:spPr>
        <p:txBody>
          <a:bodyPr/>
          <a:lstStyle/>
          <a:p>
            <a:pPr marL="0" indent="0">
              <a:buNone/>
            </a:pPr>
            <a:r>
              <a:rPr lang="en-US" sz="2800" u="sng" dirty="0" smtClean="0"/>
              <a:t>Venue visits </a:t>
            </a:r>
          </a:p>
          <a:p>
            <a:pPr>
              <a:buFont typeface="Arial"/>
              <a:buChar char="•"/>
            </a:pPr>
            <a:r>
              <a:rPr lang="en-US" sz="2800" dirty="0" smtClean="0"/>
              <a:t>Toured </a:t>
            </a:r>
            <a:r>
              <a:rPr lang="en-US" sz="2800" dirty="0" smtClean="0"/>
              <a:t>the facility; including perimeter, screening processes, command center, </a:t>
            </a:r>
            <a:r>
              <a:rPr lang="en-US" sz="2800" dirty="0" smtClean="0"/>
              <a:t>employee access, etc.</a:t>
            </a:r>
            <a:endParaRPr lang="en-US" sz="2800" dirty="0"/>
          </a:p>
          <a:p>
            <a:pPr>
              <a:buFont typeface="Arial"/>
              <a:buChar char="•"/>
            </a:pPr>
            <a:r>
              <a:rPr lang="en-US" sz="2800" dirty="0" smtClean="0"/>
              <a:t>Helped inform research for the Best Practices Guide </a:t>
            </a:r>
          </a:p>
          <a:p>
            <a:pPr>
              <a:buFont typeface="Arial"/>
              <a:buChar char="•"/>
            </a:pPr>
            <a:r>
              <a:rPr lang="en-US" sz="2800" dirty="0" smtClean="0"/>
              <a:t>Tied together information from literature review and interviews through on-site observation</a:t>
            </a:r>
          </a:p>
          <a:p>
            <a:pPr>
              <a:buFont typeface="Arial"/>
              <a:buChar char="•"/>
            </a:pPr>
            <a:r>
              <a:rPr lang="en-US" sz="2800" dirty="0" smtClean="0"/>
              <a:t>Visiting a broad range of venues gave a broad perspective on types of practices and needs</a:t>
            </a:r>
          </a:p>
          <a:p>
            <a:pPr>
              <a:buFont typeface="Arial"/>
              <a:buChar char="•"/>
            </a:pPr>
            <a:r>
              <a:rPr lang="en-US" sz="2800" dirty="0" smtClean="0"/>
              <a:t>Informed venue security</a:t>
            </a:r>
            <a:endParaRPr lang="en-US" sz="2800" dirty="0"/>
          </a:p>
        </p:txBody>
      </p:sp>
      <p:sp>
        <p:nvSpPr>
          <p:cNvPr id="6" name="Title 1"/>
          <p:cNvSpPr>
            <a:spLocks noGrp="1"/>
          </p:cNvSpPr>
          <p:nvPr>
            <p:ph type="title"/>
          </p:nvPr>
        </p:nvSpPr>
        <p:spPr>
          <a:xfrm>
            <a:off x="0" y="-228600"/>
            <a:ext cx="9144000" cy="1143000"/>
          </a:xfrm>
        </p:spPr>
        <p:txBody>
          <a:bodyPr/>
          <a:lstStyle/>
          <a:p>
            <a:pPr>
              <a:lnSpc>
                <a:spcPct val="100000"/>
              </a:lnSpc>
            </a:pPr>
            <a:r>
              <a:rPr lang="en-US" dirty="0" smtClean="0">
                <a:ea typeface="ＭＳ Ｐゴシック"/>
                <a:cs typeface="Arial" charset="0"/>
              </a:rPr>
              <a:t>SAFETY Act Project I - Overview</a:t>
            </a:r>
          </a:p>
        </p:txBody>
      </p:sp>
      <p:sp>
        <p:nvSpPr>
          <p:cNvPr id="8" name="Slide Number Placeholder 8"/>
          <p:cNvSpPr txBox="1">
            <a:spLocks/>
          </p:cNvSpPr>
          <p:nvPr/>
        </p:nvSpPr>
        <p:spPr>
          <a:xfrm>
            <a:off x="4800600" y="6324600"/>
            <a:ext cx="2133600" cy="365125"/>
          </a:xfrm>
          <a:prstGeom prst="rect">
            <a:avLst/>
          </a:prstGeom>
          <a:noFill/>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fld id="{CE47E900-278E-492E-8D44-1DA85B42F790}" type="slidenum">
              <a:rPr lang="en-US" sz="1800" smtClean="0">
                <a:solidFill>
                  <a:srgbClr val="000000"/>
                </a:solidFill>
              </a:rPr>
              <a:pPr/>
              <a:t>15</a:t>
            </a:fld>
            <a:endParaRPr lang="en-US" sz="1800" dirty="0">
              <a:solidFill>
                <a:srgbClr val="000000"/>
              </a:solidFill>
            </a:endParaRPr>
          </a:p>
        </p:txBody>
      </p:sp>
      <p:pic>
        <p:nvPicPr>
          <p:cNvPr id="9"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531611" y="1676400"/>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1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8229600" cy="4495800"/>
          </a:xfrm>
        </p:spPr>
        <p:txBody>
          <a:bodyPr/>
          <a:lstStyle/>
          <a:p>
            <a:pPr marL="0" indent="0">
              <a:buNone/>
            </a:pPr>
            <a:r>
              <a:rPr lang="en-US" sz="2600" u="sng" dirty="0" smtClean="0">
                <a:solidFill>
                  <a:srgbClr val="222222"/>
                </a:solidFill>
                <a:cs typeface="Arial" charset="0"/>
              </a:rPr>
              <a:t>Workshop</a:t>
            </a:r>
          </a:p>
          <a:p>
            <a:pPr marL="463550" lvl="7" indent="-514350">
              <a:buFont typeface="Arial"/>
              <a:buChar char="•"/>
            </a:pPr>
            <a:r>
              <a:rPr lang="en-US" sz="2600" dirty="0" smtClean="0">
                <a:solidFill>
                  <a:schemeClr val="tx1"/>
                </a:solidFill>
                <a:cs typeface="Arial" charset="0"/>
              </a:rPr>
              <a:t>Rutgers Stadium, February 2013</a:t>
            </a:r>
          </a:p>
          <a:p>
            <a:pPr marL="2736850" lvl="7" indent="-514350">
              <a:buFont typeface="Arial"/>
              <a:buChar char="•"/>
            </a:pPr>
            <a:r>
              <a:rPr lang="en-US" sz="2600" dirty="0" smtClean="0">
                <a:solidFill>
                  <a:schemeClr val="tx1"/>
                </a:solidFill>
                <a:cs typeface="Arial" charset="0"/>
              </a:rPr>
              <a:t>Representatives from NFL, MLB, NBA, NHL, NASCAR, USTA, MLS – both stadium security directors and league security directors</a:t>
            </a:r>
          </a:p>
          <a:p>
            <a:pPr marL="2736850" lvl="7" indent="-514350">
              <a:buFont typeface="Arial"/>
              <a:buChar char="•"/>
            </a:pPr>
            <a:r>
              <a:rPr lang="en-US" sz="2600" dirty="0" smtClean="0">
                <a:solidFill>
                  <a:schemeClr val="tx1"/>
                </a:solidFill>
                <a:cs typeface="Arial" charset="0"/>
              </a:rPr>
              <a:t>NCAA venues</a:t>
            </a:r>
          </a:p>
          <a:p>
            <a:pPr marL="2736850" lvl="7" indent="-514350">
              <a:buFont typeface="Arial"/>
              <a:buChar char="•"/>
            </a:pPr>
            <a:r>
              <a:rPr lang="en-US" sz="2600" dirty="0" smtClean="0">
                <a:solidFill>
                  <a:schemeClr val="tx1"/>
                </a:solidFill>
                <a:cs typeface="Arial" charset="0"/>
              </a:rPr>
              <a:t>NJ State Police, NJ OHSP, NJ DHSS, NJ Transit, FBI</a:t>
            </a:r>
          </a:p>
          <a:p>
            <a:pPr marL="463550" lvl="7" indent="-514350">
              <a:buFont typeface="Arial"/>
              <a:buChar char="•"/>
            </a:pPr>
            <a:r>
              <a:rPr lang="en-US" sz="2600" dirty="0" smtClean="0">
                <a:solidFill>
                  <a:schemeClr val="tx1"/>
                </a:solidFill>
                <a:cs typeface="Arial" charset="0"/>
              </a:rPr>
              <a:t>Protective Security Advisors (PSA)</a:t>
            </a:r>
          </a:p>
          <a:p>
            <a:pPr marL="463550" lvl="7" indent="-514350">
              <a:buFont typeface="Arial"/>
              <a:buChar char="•"/>
            </a:pPr>
            <a:r>
              <a:rPr lang="en-US" sz="2600" dirty="0" smtClean="0">
                <a:solidFill>
                  <a:schemeClr val="tx1"/>
                </a:solidFill>
                <a:cs typeface="Arial" charset="0"/>
              </a:rPr>
              <a:t>Professional Association Reps</a:t>
            </a:r>
          </a:p>
          <a:p>
            <a:pPr marL="463550" lvl="7" indent="-514350">
              <a:buFont typeface="Arial"/>
              <a:buChar char="•"/>
            </a:pPr>
            <a:r>
              <a:rPr lang="en-US" sz="2600" dirty="0" smtClean="0">
                <a:solidFill>
                  <a:schemeClr val="tx1"/>
                </a:solidFill>
                <a:cs typeface="Arial" charset="0"/>
              </a:rPr>
              <a:t>Students and Postdoc Researchers</a:t>
            </a:r>
            <a:endParaRPr lang="en-US" sz="2600" dirty="0">
              <a:solidFill>
                <a:schemeClr val="tx1"/>
              </a:solidFill>
              <a:cs typeface="Arial" charset="0"/>
            </a:endParaRPr>
          </a:p>
          <a:p>
            <a:pPr marL="463550" lvl="2" indent="-463550">
              <a:buFont typeface="Arial"/>
              <a:buChar char="•"/>
            </a:pPr>
            <a:endParaRPr lang="en-US" sz="2400" dirty="0" smtClean="0">
              <a:solidFill>
                <a:srgbClr val="222222"/>
              </a:solidFill>
              <a:latin typeface="Arial" charset="0"/>
              <a:cs typeface="Arial" charset="0"/>
            </a:endParaRPr>
          </a:p>
          <a:p>
            <a:pPr marL="463550" indent="-463550">
              <a:buFontTx/>
              <a:buBlip>
                <a:blip r:embed="rId3"/>
              </a:buBlip>
            </a:pPr>
            <a:endParaRPr lang="en-US" sz="2400" dirty="0" smtClean="0">
              <a:solidFill>
                <a:srgbClr val="222222"/>
              </a:solidFill>
              <a:latin typeface="Arial" charset="0"/>
              <a:cs typeface="Arial" charset="0"/>
            </a:endParaRPr>
          </a:p>
          <a:p>
            <a:pPr marL="463550" indent="-463550">
              <a:buFontTx/>
              <a:buBlip>
                <a:blip r:embed="rId3"/>
              </a:buBlip>
            </a:pPr>
            <a:endParaRPr lang="en-US" sz="2400" dirty="0" smtClean="0">
              <a:solidFill>
                <a:srgbClr val="222222"/>
              </a:solidFill>
              <a:latin typeface="Arial" charset="0"/>
              <a:cs typeface="Arial" charset="0"/>
            </a:endParaRPr>
          </a:p>
          <a:p>
            <a:pPr marL="463550" indent="-463550">
              <a:buFontTx/>
              <a:buBlip>
                <a:blip r:embed="rId3"/>
              </a:buBlip>
            </a:pPr>
            <a:endParaRPr lang="en-US" sz="2400" dirty="0" smtClean="0">
              <a:solidFill>
                <a:srgbClr val="222222"/>
              </a:solidFill>
              <a:latin typeface="Arial" charset="0"/>
              <a:cs typeface="Arial" charset="0"/>
            </a:endParaRPr>
          </a:p>
        </p:txBody>
      </p:sp>
      <p:sp>
        <p:nvSpPr>
          <p:cNvPr id="8" name="Title 1"/>
          <p:cNvSpPr>
            <a:spLocks noGrp="1"/>
          </p:cNvSpPr>
          <p:nvPr>
            <p:ph type="title"/>
          </p:nvPr>
        </p:nvSpPr>
        <p:spPr>
          <a:xfrm>
            <a:off x="0" y="-152400"/>
            <a:ext cx="9144000" cy="1143000"/>
          </a:xfrm>
        </p:spPr>
        <p:txBody>
          <a:bodyPr/>
          <a:lstStyle/>
          <a:p>
            <a:pPr>
              <a:lnSpc>
                <a:spcPct val="100000"/>
              </a:lnSpc>
            </a:pPr>
            <a:r>
              <a:rPr lang="en-US" dirty="0" smtClean="0">
                <a:ea typeface="ＭＳ Ｐゴシック"/>
                <a:cs typeface="Arial" charset="0"/>
              </a:rPr>
              <a:t>SAFETY Act Project I - Overview</a:t>
            </a:r>
          </a:p>
        </p:txBody>
      </p:sp>
      <p:sp>
        <p:nvSpPr>
          <p:cNvPr id="10" name="Slide Number Placeholder 8"/>
          <p:cNvSpPr txBox="1">
            <a:spLocks/>
          </p:cNvSpPr>
          <p:nvPr/>
        </p:nvSpPr>
        <p:spPr>
          <a:xfrm>
            <a:off x="5638800" y="6324600"/>
            <a:ext cx="2133600" cy="365125"/>
          </a:xfrm>
          <a:prstGeom prst="rect">
            <a:avLst/>
          </a:prstGeom>
          <a:noFill/>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fld id="{CE47E900-278E-492E-8D44-1DA85B42F790}" type="slidenum">
              <a:rPr lang="en-US" sz="1800" smtClean="0">
                <a:solidFill>
                  <a:srgbClr val="000000"/>
                </a:solidFill>
              </a:rPr>
              <a:pPr/>
              <a:t>16</a:t>
            </a:fld>
            <a:endParaRPr lang="en-US" sz="1800" dirty="0">
              <a:solidFill>
                <a:srgbClr val="000000"/>
              </a:solidFill>
            </a:endParaRPr>
          </a:p>
        </p:txBody>
      </p:sp>
      <p:pic>
        <p:nvPicPr>
          <p:cNvPr id="6" name="Picture 5" descr="IMG_066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133600"/>
            <a:ext cx="2844800" cy="2133600"/>
          </a:xfrm>
          <a:prstGeom prst="rect">
            <a:avLst/>
          </a:prstGeom>
        </p:spPr>
      </p:pic>
    </p:spTree>
    <p:extLst>
      <p:ext uri="{BB962C8B-B14F-4D97-AF65-F5344CB8AC3E}">
        <p14:creationId xmlns:p14="http://schemas.microsoft.com/office/powerpoint/2010/main" val="55031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txBox="1">
            <a:spLocks/>
          </p:cNvSpPr>
          <p:nvPr/>
        </p:nvSpPr>
        <p:spPr bwMode="auto">
          <a:xfrm>
            <a:off x="4419600" y="6400800"/>
            <a:ext cx="2133600" cy="365125"/>
          </a:xfrm>
          <a:prstGeom prst="rect">
            <a:avLst/>
          </a:prstGeom>
          <a:noFill/>
          <a:ln>
            <a:miter lim="800000"/>
            <a:headEnd/>
            <a:tailEnd/>
          </a:ln>
        </p:spPr>
        <p:txBody>
          <a:bodyPr/>
          <a:lstStyle/>
          <a:p>
            <a:pPr algn="ctr">
              <a:defRPr/>
            </a:pPr>
            <a:fld id="{D02D25A7-DD9A-4C58-AB98-EE29DB7F21CB}" type="slidenum">
              <a:rPr lang="en-US" sz="1600">
                <a:solidFill>
                  <a:srgbClr val="000000"/>
                </a:solidFill>
                <a:latin typeface="Andalus" pitchFamily="18" charset="-78"/>
                <a:ea typeface="+mn-ea"/>
                <a:cs typeface="Andalus" pitchFamily="18" charset="-78"/>
                <a:sym typeface="Arial" charset="0"/>
              </a:rPr>
              <a:pPr algn="ctr">
                <a:defRPr/>
              </a:pPr>
              <a:t>17</a:t>
            </a:fld>
            <a:endParaRPr lang="en-US" sz="1600" dirty="0">
              <a:solidFill>
                <a:srgbClr val="000000"/>
              </a:solidFill>
              <a:latin typeface="Andalus" pitchFamily="18" charset="-78"/>
              <a:ea typeface="+mn-ea"/>
              <a:cs typeface="Andalus" pitchFamily="18" charset="-78"/>
              <a:sym typeface="Arial" charset="0"/>
            </a:endParaRPr>
          </a:p>
        </p:txBody>
      </p:sp>
      <p:sp>
        <p:nvSpPr>
          <p:cNvPr id="7" name="Content Placeholder 2"/>
          <p:cNvSpPr>
            <a:spLocks noGrp="1"/>
          </p:cNvSpPr>
          <p:nvPr>
            <p:ph idx="1"/>
          </p:nvPr>
        </p:nvSpPr>
        <p:spPr>
          <a:xfrm>
            <a:off x="4191000" y="914400"/>
            <a:ext cx="4572000" cy="4495800"/>
          </a:xfrm>
        </p:spPr>
        <p:txBody>
          <a:bodyPr/>
          <a:lstStyle/>
          <a:p>
            <a:pPr marL="0" indent="0">
              <a:buFontTx/>
              <a:buNone/>
              <a:defRPr/>
            </a:pPr>
            <a:r>
              <a:rPr lang="en-US" sz="2800" u="sng" dirty="0" smtClean="0">
                <a:solidFill>
                  <a:srgbClr val="222222"/>
                </a:solidFill>
                <a:cs typeface="Calibri" pitchFamily="34" charset="0"/>
              </a:rPr>
              <a:t>Best Practices Resource Guide </a:t>
            </a:r>
          </a:p>
          <a:p>
            <a:pPr marL="0" indent="0">
              <a:buFontTx/>
              <a:buNone/>
              <a:defRPr/>
            </a:pPr>
            <a:r>
              <a:rPr lang="en-US" sz="2800" dirty="0" smtClean="0">
                <a:solidFill>
                  <a:srgbClr val="222222"/>
                </a:solidFill>
                <a:cs typeface="Calibri" pitchFamily="34" charset="0"/>
              </a:rPr>
              <a:t>FINAL Submitted to OSAI on July 31, 2013</a:t>
            </a:r>
          </a:p>
          <a:p>
            <a:pPr marL="0" indent="0">
              <a:buFontTx/>
              <a:buNone/>
              <a:defRPr/>
            </a:pPr>
            <a:r>
              <a:rPr lang="en-US" sz="2800" b="1" dirty="0" smtClean="0">
                <a:solidFill>
                  <a:srgbClr val="222222"/>
                </a:solidFill>
                <a:cs typeface="Arial" charset="0"/>
              </a:rPr>
              <a:t>   522 </a:t>
            </a:r>
            <a:r>
              <a:rPr lang="en-US" sz="2800" dirty="0" smtClean="0">
                <a:solidFill>
                  <a:srgbClr val="222222"/>
                </a:solidFill>
                <a:cs typeface="Arial" charset="0"/>
              </a:rPr>
              <a:t>pages</a:t>
            </a:r>
            <a:endParaRPr lang="en-US" sz="800" dirty="0">
              <a:solidFill>
                <a:srgbClr val="222222"/>
              </a:solidFill>
              <a:cs typeface="Arial" charset="0"/>
            </a:endParaRPr>
          </a:p>
          <a:p>
            <a:pPr marL="0" lvl="1" indent="0">
              <a:buNone/>
              <a:defRPr/>
            </a:pPr>
            <a:r>
              <a:rPr lang="en-US" sz="3200" dirty="0" smtClean="0">
                <a:solidFill>
                  <a:srgbClr val="222222"/>
                </a:solidFill>
                <a:cs typeface="Arial" charset="0"/>
              </a:rPr>
              <a:t>Final version benefitted from review from range of subject matter experts (venues, leagues, government, legal).</a:t>
            </a:r>
            <a:endParaRPr lang="en-US" dirty="0">
              <a:solidFill>
                <a:srgbClr val="222222"/>
              </a:solidFill>
            </a:endParaRPr>
          </a:p>
          <a:p>
            <a:pPr marL="0" indent="0">
              <a:buFontTx/>
              <a:buNone/>
              <a:defRPr/>
            </a:pPr>
            <a:endParaRPr lang="en-US" sz="2800" dirty="0" smtClean="0">
              <a:solidFill>
                <a:srgbClr val="222222"/>
              </a:solidFill>
              <a:cs typeface="Arial" charset="0"/>
            </a:endParaRPr>
          </a:p>
          <a:p>
            <a:pPr marL="0" indent="0">
              <a:buFontTx/>
              <a:buNone/>
              <a:defRPr/>
            </a:pPr>
            <a:r>
              <a:rPr lang="en-US" sz="2800" b="1" dirty="0">
                <a:solidFill>
                  <a:srgbClr val="222222"/>
                </a:solidFill>
                <a:cs typeface="Arial" charset="0"/>
              </a:rPr>
              <a:t> </a:t>
            </a:r>
            <a:r>
              <a:rPr lang="en-US" sz="2800" b="1" dirty="0" smtClean="0">
                <a:solidFill>
                  <a:srgbClr val="222222"/>
                </a:solidFill>
                <a:cs typeface="Arial" charset="0"/>
              </a:rPr>
              <a:t>   </a:t>
            </a:r>
            <a:endParaRPr lang="en-US" sz="2800" b="1" dirty="0">
              <a:solidFill>
                <a:srgbClr val="222222"/>
              </a:solidFill>
              <a:cs typeface="Arial" charset="0"/>
            </a:endParaRPr>
          </a:p>
          <a:p>
            <a:pPr marL="0" indent="0">
              <a:buFontTx/>
              <a:buNone/>
              <a:defRPr/>
            </a:pPr>
            <a:endParaRPr lang="en-US" sz="2800" dirty="0">
              <a:solidFill>
                <a:srgbClr val="222222"/>
              </a:solidFill>
              <a:latin typeface="Arial" charset="0"/>
              <a:cs typeface="Arial" charset="0"/>
            </a:endParaRPr>
          </a:p>
          <a:p>
            <a:pPr marL="0" indent="0">
              <a:buFontTx/>
              <a:buNone/>
              <a:defRPr/>
            </a:pPr>
            <a:endParaRPr lang="en-US" sz="2000" dirty="0">
              <a:solidFill>
                <a:srgbClr val="222222"/>
              </a:solidFill>
              <a:latin typeface="+mj-lt"/>
              <a:cs typeface="Arial" charset="0"/>
            </a:endParaRPr>
          </a:p>
          <a:p>
            <a:pPr marL="0" indent="0">
              <a:buFontTx/>
              <a:buNone/>
              <a:defRPr/>
            </a:pPr>
            <a:endParaRPr lang="en-US" sz="2000" dirty="0" smtClean="0">
              <a:solidFill>
                <a:srgbClr val="222222"/>
              </a:solidFill>
              <a:latin typeface="+mj-lt"/>
              <a:cs typeface="Arial" charset="0"/>
            </a:endParaRPr>
          </a:p>
          <a:p>
            <a:pPr marL="0" indent="0">
              <a:buFontTx/>
              <a:buNone/>
              <a:defRPr/>
            </a:pPr>
            <a:endParaRPr lang="en-US" sz="2000" dirty="0" smtClean="0">
              <a:solidFill>
                <a:srgbClr val="222222"/>
              </a:solidFill>
              <a:latin typeface="+mj-lt"/>
              <a:cs typeface="Arial" charset="0"/>
            </a:endParaRPr>
          </a:p>
          <a:p>
            <a:pPr marL="0" indent="0">
              <a:buFontTx/>
              <a:buNone/>
              <a:defRPr/>
            </a:pPr>
            <a:endParaRPr lang="en-US" sz="2000" dirty="0" smtClean="0">
              <a:solidFill>
                <a:srgbClr val="222222"/>
              </a:solidFill>
              <a:latin typeface="+mj-lt"/>
              <a:cs typeface="Arial" charset="0"/>
            </a:endParaRPr>
          </a:p>
          <a:p>
            <a:pPr marL="463550" indent="-463550">
              <a:buFontTx/>
              <a:buBlip>
                <a:blip r:embed="rId3"/>
              </a:buBlip>
              <a:defRPr/>
            </a:pPr>
            <a:endParaRPr lang="en-US" sz="2400" dirty="0" smtClean="0">
              <a:solidFill>
                <a:srgbClr val="222222"/>
              </a:solidFill>
              <a:latin typeface="Arial" charset="0"/>
              <a:cs typeface="Arial" charset="0"/>
            </a:endParaRPr>
          </a:p>
          <a:p>
            <a:pPr marL="463550" indent="-463550">
              <a:buFontTx/>
              <a:buBlip>
                <a:blip r:embed="rId3"/>
              </a:buBlip>
              <a:defRPr/>
            </a:pPr>
            <a:endParaRPr lang="en-US" sz="2400" dirty="0" smtClean="0">
              <a:solidFill>
                <a:srgbClr val="222222"/>
              </a:solidFill>
              <a:latin typeface="Arial" charset="0"/>
              <a:cs typeface="Arial" charset="0"/>
            </a:endParaRPr>
          </a:p>
        </p:txBody>
      </p:sp>
      <p:pic>
        <p:nvPicPr>
          <p:cNvPr id="33796" name="Picture 2"/>
          <p:cNvPicPr>
            <a:picLocks noChangeAspect="1" noChangeArrowheads="1"/>
          </p:cNvPicPr>
          <p:nvPr/>
        </p:nvPicPr>
        <p:blipFill>
          <a:blip r:embed="rId4"/>
          <a:srcRect l="26295" t="17256" r="25813" b="3459"/>
          <a:stretch>
            <a:fillRect/>
          </a:stretch>
        </p:blipFill>
        <p:spPr bwMode="auto">
          <a:xfrm>
            <a:off x="187325" y="1143000"/>
            <a:ext cx="3859213" cy="4953000"/>
          </a:xfrm>
          <a:prstGeom prst="rect">
            <a:avLst/>
          </a:prstGeom>
          <a:noFill/>
          <a:ln w="9525">
            <a:noFill/>
            <a:miter lim="800000"/>
            <a:headEnd/>
            <a:tailEnd/>
          </a:ln>
        </p:spPr>
      </p:pic>
      <p:sp>
        <p:nvSpPr>
          <p:cNvPr id="8"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SAFETY Act Project I - Overview</a:t>
            </a:r>
          </a:p>
        </p:txBody>
      </p:sp>
    </p:spTree>
    <p:extLst>
      <p:ext uri="{BB962C8B-B14F-4D97-AF65-F5344CB8AC3E}">
        <p14:creationId xmlns:p14="http://schemas.microsoft.com/office/powerpoint/2010/main" val="2062442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0"/>
            <a:ext cx="9144000" cy="1143000"/>
          </a:xfrm>
        </p:spPr>
        <p:txBody>
          <a:bodyPr/>
          <a:lstStyle/>
          <a:p>
            <a:pPr>
              <a:lnSpc>
                <a:spcPct val="100000"/>
              </a:lnSpc>
            </a:pPr>
            <a:r>
              <a:rPr lang="en-US" dirty="0" smtClean="0">
                <a:ea typeface="ＭＳ Ｐゴシック"/>
                <a:cs typeface="Arial" charset="0"/>
              </a:rPr>
              <a:t>New SAFETY Act Projects</a:t>
            </a:r>
          </a:p>
        </p:txBody>
      </p:sp>
      <p:sp>
        <p:nvSpPr>
          <p:cNvPr id="23554" name="Slide Number Placeholder 8"/>
          <p:cNvSpPr>
            <a:spLocks noGrp="1"/>
          </p:cNvSpPr>
          <p:nvPr>
            <p:ph type="sldNum" sz="quarter" idx="4294967295"/>
          </p:nvPr>
        </p:nvSpPr>
        <p:spPr bwMode="auto">
          <a:xfrm>
            <a:off x="3200400" y="6248400"/>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18</a:t>
            </a:fld>
            <a:endParaRPr lang="en-US" sz="1600" dirty="0">
              <a:solidFill>
                <a:srgbClr val="000000"/>
              </a:solidFill>
              <a:latin typeface="Andalus"/>
              <a:ea typeface="Andalus"/>
              <a:cs typeface="Andalus"/>
            </a:endParaRPr>
          </a:p>
        </p:txBody>
      </p:sp>
      <p:sp>
        <p:nvSpPr>
          <p:cNvPr id="23555" name="TextBox 1"/>
          <p:cNvSpPr txBox="1">
            <a:spLocks noChangeArrowheads="1"/>
          </p:cNvSpPr>
          <p:nvPr/>
        </p:nvSpPr>
        <p:spPr bwMode="auto">
          <a:xfrm>
            <a:off x="334963" y="914400"/>
            <a:ext cx="8504237" cy="2246769"/>
          </a:xfrm>
          <a:prstGeom prst="rect">
            <a:avLst/>
          </a:prstGeom>
          <a:noFill/>
          <a:ln w="9525">
            <a:noFill/>
            <a:miter lim="800000"/>
            <a:headEnd/>
            <a:tailEnd/>
          </a:ln>
        </p:spPr>
        <p:txBody>
          <a:bodyPr>
            <a:spAutoFit/>
          </a:bodyPr>
          <a:lstStyle/>
          <a:p>
            <a:r>
              <a:rPr lang="en-US" sz="2800" dirty="0"/>
              <a:t> a. </a:t>
            </a:r>
            <a:r>
              <a:rPr lang="en-US" sz="2800" b="1" i="1" dirty="0"/>
              <a:t>Metrics</a:t>
            </a:r>
            <a:r>
              <a:rPr lang="en-US" sz="2800" dirty="0" smtClean="0"/>
              <a:t>.</a:t>
            </a:r>
          </a:p>
          <a:p>
            <a:pPr marL="342900" indent="-342900">
              <a:buFont typeface="Arial"/>
              <a:buChar char="•"/>
            </a:pPr>
            <a:r>
              <a:rPr lang="en-US" sz="2800" dirty="0" smtClean="0"/>
              <a:t>Looking for better metrics to measure different components of stadium security</a:t>
            </a:r>
            <a:r>
              <a:rPr lang="en-US" sz="2800" dirty="0"/>
              <a:t> </a:t>
            </a:r>
            <a:endParaRPr lang="en-US" sz="2800" dirty="0" smtClean="0"/>
          </a:p>
          <a:p>
            <a:pPr marL="342900" indent="-342900">
              <a:buFont typeface="Arial"/>
              <a:buChar char="•"/>
            </a:pPr>
            <a:r>
              <a:rPr lang="en-US" sz="2800" dirty="0" smtClean="0"/>
              <a:t>Emphasis on metrics for inspection processes and credentialing processes.</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550495532"/>
              </p:ext>
            </p:extLst>
          </p:nvPr>
        </p:nvGraphicFramePr>
        <p:xfrm>
          <a:off x="1295400" y="3352800"/>
          <a:ext cx="7391400" cy="3249207"/>
        </p:xfrm>
        <a:graphic>
          <a:graphicData uri="http://schemas.openxmlformats.org/drawingml/2006/table">
            <a:tbl>
              <a:tblPr firstRow="1" firstCol="1" bandRow="1" bandCol="1">
                <a:tableStyleId>{00A15C55-8517-42AA-B614-E9B94910E393}</a:tableStyleId>
              </a:tblPr>
              <a:tblGrid>
                <a:gridCol w="6096000"/>
                <a:gridCol w="1295400"/>
              </a:tblGrid>
              <a:tr h="1489790">
                <a:tc>
                  <a:txBody>
                    <a:bodyPr/>
                    <a:lstStyle/>
                    <a:p>
                      <a:pPr marL="0" marR="0">
                        <a:lnSpc>
                          <a:spcPct val="150000"/>
                        </a:lnSpc>
                        <a:spcBef>
                          <a:spcPts val="0"/>
                        </a:spcBef>
                        <a:spcAft>
                          <a:spcPts val="0"/>
                        </a:spcAft>
                      </a:pPr>
                      <a:r>
                        <a:rPr lang="en-US" sz="2800" dirty="0">
                          <a:effectLst/>
                        </a:rPr>
                        <a:t>Questions</a:t>
                      </a:r>
                      <a:endParaRPr lang="en-US" sz="2800" dirty="0">
                        <a:effectLst/>
                        <a:latin typeface="Calibri"/>
                        <a:ea typeface="Times New Roman"/>
                        <a:cs typeface="Times New Roman"/>
                      </a:endParaRPr>
                    </a:p>
                  </a:txBody>
                  <a:tcPr marL="68580" marR="68580" marT="0" marB="0"/>
                </a:tc>
                <a:tc>
                  <a:txBody>
                    <a:bodyPr/>
                    <a:lstStyle/>
                    <a:p>
                      <a:pPr marL="0" marR="0">
                        <a:lnSpc>
                          <a:spcPct val="150000"/>
                        </a:lnSpc>
                        <a:spcBef>
                          <a:spcPts val="0"/>
                        </a:spcBef>
                        <a:spcAft>
                          <a:spcPts val="0"/>
                        </a:spcAft>
                      </a:pPr>
                      <a:r>
                        <a:rPr lang="en-US" sz="2800" dirty="0">
                          <a:effectLst/>
                        </a:rPr>
                        <a:t>Metric</a:t>
                      </a:r>
                      <a:endParaRPr lang="en-US" sz="2800" dirty="0">
                        <a:effectLst/>
                        <a:latin typeface="Calibri"/>
                        <a:ea typeface="Times New Roman"/>
                        <a:cs typeface="Times New Roman"/>
                      </a:endParaRPr>
                    </a:p>
                  </a:txBody>
                  <a:tcPr marL="68580" marR="68580" marT="0" marB="0"/>
                </a:tc>
              </a:tr>
              <a:tr h="617245">
                <a:tc>
                  <a:txBody>
                    <a:bodyPr/>
                    <a:lstStyle/>
                    <a:p>
                      <a:pPr marL="0" marR="0">
                        <a:lnSpc>
                          <a:spcPct val="115000"/>
                        </a:lnSpc>
                        <a:spcBef>
                          <a:spcPts val="0"/>
                        </a:spcBef>
                        <a:spcAft>
                          <a:spcPts val="1000"/>
                        </a:spcAft>
                      </a:pPr>
                      <a:r>
                        <a:rPr lang="en-US" sz="2800" dirty="0" smtClean="0">
                          <a:effectLst/>
                        </a:rPr>
                        <a:t>Were the screeners trained?</a:t>
                      </a:r>
                      <a:endParaRPr lang="en-US" sz="2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a:ea typeface="Times New Roman"/>
                        <a:cs typeface="Times New Roman"/>
                      </a:endParaRPr>
                    </a:p>
                  </a:txBody>
                  <a:tcPr marL="68580" marR="68580" marT="0" marB="0"/>
                </a:tc>
              </a:tr>
              <a:tr h="1142172">
                <a:tc>
                  <a:txBody>
                    <a:bodyPr/>
                    <a:lstStyle/>
                    <a:p>
                      <a:pPr marL="0" marR="0">
                        <a:lnSpc>
                          <a:spcPct val="115000"/>
                        </a:lnSpc>
                        <a:spcBef>
                          <a:spcPts val="0"/>
                        </a:spcBef>
                        <a:spcAft>
                          <a:spcPts val="1000"/>
                        </a:spcAft>
                      </a:pPr>
                      <a:r>
                        <a:rPr lang="en-US" sz="2800" dirty="0" smtClean="0">
                          <a:effectLst/>
                        </a:rPr>
                        <a:t>Was the training tested before they were</a:t>
                      </a:r>
                      <a:r>
                        <a:rPr lang="en-US" sz="2800" baseline="0" dirty="0" smtClean="0">
                          <a:effectLst/>
                        </a:rPr>
                        <a:t> allowed to screen?</a:t>
                      </a:r>
                      <a:endParaRPr lang="en-US" sz="28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638513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152400"/>
            <a:ext cx="9144000" cy="1143000"/>
          </a:xfrm>
        </p:spPr>
        <p:txBody>
          <a:bodyPr/>
          <a:lstStyle/>
          <a:p>
            <a:pPr>
              <a:lnSpc>
                <a:spcPct val="100000"/>
              </a:lnSpc>
            </a:pPr>
            <a:r>
              <a:rPr lang="en-US" dirty="0">
                <a:ea typeface="ＭＳ Ｐゴシック"/>
                <a:cs typeface="Arial" charset="0"/>
              </a:rPr>
              <a:t>New SAFETY Act Projects</a:t>
            </a:r>
            <a:endParaRPr lang="en-US" dirty="0" smtClean="0">
              <a:solidFill>
                <a:srgbClr val="00B050"/>
              </a:solidFill>
              <a:ea typeface="ＭＳ Ｐゴシック"/>
              <a:cs typeface="Arial" charset="0"/>
            </a:endParaRPr>
          </a:p>
        </p:txBody>
      </p:sp>
      <p:sp>
        <p:nvSpPr>
          <p:cNvPr id="23554" name="Slide Number Placeholder 8"/>
          <p:cNvSpPr>
            <a:spLocks noGrp="1"/>
          </p:cNvSpPr>
          <p:nvPr>
            <p:ph type="sldNum" sz="quarter" idx="4294967295"/>
          </p:nvPr>
        </p:nvSpPr>
        <p:spPr bwMode="auto">
          <a:xfrm>
            <a:off x="152400" y="6324600"/>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19</a:t>
            </a:fld>
            <a:endParaRPr lang="en-US" sz="1600" dirty="0">
              <a:solidFill>
                <a:srgbClr val="000000"/>
              </a:solidFill>
              <a:latin typeface="Andalus"/>
              <a:ea typeface="Andalus"/>
              <a:cs typeface="Andalus"/>
            </a:endParaRPr>
          </a:p>
        </p:txBody>
      </p:sp>
      <p:sp>
        <p:nvSpPr>
          <p:cNvPr id="23555" name="TextBox 1"/>
          <p:cNvSpPr txBox="1">
            <a:spLocks noChangeArrowheads="1"/>
          </p:cNvSpPr>
          <p:nvPr/>
        </p:nvSpPr>
        <p:spPr bwMode="auto">
          <a:xfrm>
            <a:off x="320675" y="838200"/>
            <a:ext cx="8504237" cy="5262979"/>
          </a:xfrm>
          <a:prstGeom prst="rect">
            <a:avLst/>
          </a:prstGeom>
          <a:noFill/>
          <a:ln w="9525">
            <a:noFill/>
            <a:miter lim="800000"/>
            <a:headEnd/>
            <a:tailEnd/>
          </a:ln>
        </p:spPr>
        <p:txBody>
          <a:bodyPr>
            <a:spAutoFit/>
          </a:bodyPr>
          <a:lstStyle/>
          <a:p>
            <a:r>
              <a:rPr lang="en-US" sz="2600" dirty="0"/>
              <a:t> </a:t>
            </a:r>
            <a:r>
              <a:rPr lang="en-US" sz="2600" dirty="0" smtClean="0"/>
              <a:t>b</a:t>
            </a:r>
            <a:r>
              <a:rPr lang="en-US" sz="2600" dirty="0"/>
              <a:t>. </a:t>
            </a:r>
            <a:r>
              <a:rPr lang="en-US" sz="2600" b="1" i="1" dirty="0"/>
              <a:t>Effectiveness</a:t>
            </a:r>
            <a:r>
              <a:rPr lang="en-US" sz="2600" dirty="0"/>
              <a:t>. </a:t>
            </a:r>
            <a:endParaRPr lang="en-US" sz="2600" dirty="0" smtClean="0"/>
          </a:p>
          <a:p>
            <a:pPr marL="342900" indent="-342900">
              <a:buFont typeface="Arial"/>
              <a:buChar char="•"/>
            </a:pPr>
            <a:r>
              <a:rPr lang="en-US" sz="2600" dirty="0" smtClean="0"/>
              <a:t>A </a:t>
            </a:r>
            <a:r>
              <a:rPr lang="en-US" sz="2600" dirty="0"/>
              <a:t>key issue of SAFETY Act certification is how to determine if a component of a venue security plan is effective. </a:t>
            </a:r>
            <a:endParaRPr lang="en-US" sz="2600" dirty="0" smtClean="0"/>
          </a:p>
          <a:p>
            <a:pPr marL="342900" indent="-342900">
              <a:buFont typeface="Arial"/>
              <a:buChar char="•"/>
            </a:pPr>
            <a:r>
              <a:rPr lang="en-US" sz="2600" dirty="0" smtClean="0"/>
              <a:t>How </a:t>
            </a:r>
            <a:r>
              <a:rPr lang="en-US" sz="2600" dirty="0"/>
              <a:t>can we tell if an inspection process is effective? A credentialing process is effective? </a:t>
            </a:r>
            <a:endParaRPr lang="en-US" sz="2600" dirty="0" smtClean="0"/>
          </a:p>
          <a:p>
            <a:pPr marL="342900" indent="-342900">
              <a:buFont typeface="Arial"/>
              <a:buChar char="•"/>
            </a:pPr>
            <a:r>
              <a:rPr lang="en-US" sz="2600" dirty="0" smtClean="0"/>
              <a:t>Compare what </a:t>
            </a:r>
            <a:r>
              <a:rPr lang="en-US" sz="2600" dirty="0"/>
              <a:t>agencies such as </a:t>
            </a:r>
            <a:r>
              <a:rPr lang="en-US" sz="2600" dirty="0" smtClean="0"/>
              <a:t>TSA, CBP</a:t>
            </a:r>
            <a:r>
              <a:rPr lang="en-US" sz="2600" dirty="0"/>
              <a:t>, etc. use as measures of effectiveness of inspection processes, credentialing processes, </a:t>
            </a:r>
            <a:r>
              <a:rPr lang="en-US" sz="2600" dirty="0" smtClean="0"/>
              <a:t>etc.</a:t>
            </a:r>
            <a:endParaRPr lang="en-US" sz="2600" dirty="0" smtClean="0"/>
          </a:p>
          <a:p>
            <a:pPr marL="342900" indent="-342900">
              <a:buFont typeface="Arial"/>
              <a:buChar char="•"/>
            </a:pPr>
            <a:r>
              <a:rPr lang="en-US" sz="2600" dirty="0" smtClean="0"/>
              <a:t>Consider the impact </a:t>
            </a:r>
            <a:r>
              <a:rPr lang="en-US" sz="2600" dirty="0"/>
              <a:t>of portfolios of security initiatives -- since it is not just one security initiative in isolation we are talking about</a:t>
            </a:r>
            <a:r>
              <a:rPr lang="en-US" dirty="0"/>
              <a:t>.</a:t>
            </a:r>
          </a:p>
          <a:p>
            <a:r>
              <a:rPr lang="en-US" dirty="0"/>
              <a:t> </a:t>
            </a:r>
          </a:p>
        </p:txBody>
      </p:sp>
      <p:pic>
        <p:nvPicPr>
          <p:cNvPr id="6146" name="Picture 2" descr="http://blog.roblox.com/wp-content/uploads/2013/06/Thumbs-Up-and-Down.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3676" y="5410200"/>
            <a:ext cx="1680324" cy="113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14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noGrp="1"/>
          </p:cNvSpPr>
          <p:nvPr>
            <p:ph type="title"/>
          </p:nvPr>
        </p:nvSpPr>
        <p:spPr>
          <a:xfrm>
            <a:off x="0" y="0"/>
            <a:ext cx="9144000" cy="1143000"/>
          </a:xfrm>
        </p:spPr>
        <p:txBody>
          <a:bodyPr/>
          <a:lstStyle/>
          <a:p>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 name="Content Placeholder 2"/>
          <p:cNvSpPr>
            <a:spLocks noGrp="1"/>
          </p:cNvSpPr>
          <p:nvPr>
            <p:ph idx="1"/>
          </p:nvPr>
        </p:nvSpPr>
        <p:spPr>
          <a:xfrm>
            <a:off x="523875" y="1524000"/>
            <a:ext cx="8229600" cy="4191000"/>
          </a:xfrm>
        </p:spPr>
        <p:txBody>
          <a:bodyPr/>
          <a:lstStyle/>
          <a:p>
            <a:pPr>
              <a:buFont typeface="Arial"/>
              <a:buChar char="•"/>
            </a:pPr>
            <a:r>
              <a:rPr lang="en-US" sz="2800" dirty="0" smtClean="0">
                <a:solidFill>
                  <a:srgbClr val="222222"/>
                </a:solidFill>
                <a:cs typeface="Arial" charset="0"/>
              </a:rPr>
              <a:t>Goal is to illustrate how work with the academic community can:</a:t>
            </a:r>
          </a:p>
          <a:p>
            <a:pPr lvl="1">
              <a:buFont typeface="Wingdings" charset="2"/>
              <a:buChar char="ü"/>
            </a:pPr>
            <a:r>
              <a:rPr lang="en-US" dirty="0" smtClean="0">
                <a:solidFill>
                  <a:srgbClr val="222222"/>
                </a:solidFill>
                <a:cs typeface="Arial" charset="0"/>
              </a:rPr>
              <a:t>Provide new ideas and tools to stadium security directors and others</a:t>
            </a:r>
          </a:p>
          <a:p>
            <a:pPr lvl="1">
              <a:buFont typeface="Wingdings" charset="2"/>
              <a:buChar char="ü"/>
            </a:pPr>
            <a:r>
              <a:rPr lang="en-US" dirty="0" smtClean="0">
                <a:solidFill>
                  <a:srgbClr val="222222"/>
                </a:solidFill>
                <a:cs typeface="Arial" charset="0"/>
              </a:rPr>
              <a:t>Assist in decision making about security procedures</a:t>
            </a:r>
          </a:p>
          <a:p>
            <a:pPr lvl="1">
              <a:buFont typeface="Wingdings" charset="2"/>
              <a:buChar char="ü"/>
            </a:pPr>
            <a:r>
              <a:rPr lang="en-US" dirty="0" smtClean="0">
                <a:solidFill>
                  <a:srgbClr val="222222"/>
                </a:solidFill>
                <a:cs typeface="Arial" charset="0"/>
              </a:rPr>
              <a:t>Potentially save money and time </a:t>
            </a:r>
          </a:p>
          <a:p>
            <a:r>
              <a:rPr lang="en-US" sz="2800" dirty="0" smtClean="0">
                <a:solidFill>
                  <a:srgbClr val="222222"/>
                </a:solidFill>
                <a:cs typeface="Arial" charset="0"/>
              </a:rPr>
              <a:t>Will illustrate with examples from my own experience</a:t>
            </a:r>
          </a:p>
        </p:txBody>
      </p:sp>
      <p:sp>
        <p:nvSpPr>
          <p:cNvPr id="7" name="Title 1"/>
          <p:cNvSpPr txBox="1">
            <a:spLocks/>
          </p:cNvSpPr>
          <p:nvPr/>
        </p:nvSpPr>
        <p:spPr bwMode="auto">
          <a:xfrm>
            <a:off x="-28575" y="30480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r>
              <a:rPr lang="en-US" kern="0" dirty="0" smtClean="0">
                <a:solidFill>
                  <a:srgbClr val="008000"/>
                </a:solidFill>
                <a:ea typeface="ＭＳ Ｐゴシック"/>
                <a:cs typeface="Arial" charset="0"/>
              </a:rPr>
              <a:t>Engaging with the Academic Community</a:t>
            </a:r>
            <a:endParaRPr lang="en-US" dirty="0" smtClean="0">
              <a:solidFill>
                <a:srgbClr val="008000"/>
              </a:solidFill>
              <a:latin typeface="+mn-lt"/>
              <a:cs typeface="Arial" charset="0"/>
            </a:endParaRPr>
          </a:p>
        </p:txBody>
      </p:sp>
      <p:sp>
        <p:nvSpPr>
          <p:cNvPr id="8" name="Slide Number Placeholder 8"/>
          <p:cNvSpPr>
            <a:spLocks noGrp="1"/>
          </p:cNvSpPr>
          <p:nvPr>
            <p:ph type="sldNum" sz="quarter" idx="4294967295"/>
          </p:nvPr>
        </p:nvSpPr>
        <p:spPr>
          <a:xfrm>
            <a:off x="3581400" y="6338826"/>
            <a:ext cx="2133600" cy="365125"/>
          </a:xfrm>
          <a:prstGeom prst="rect">
            <a:avLst/>
          </a:prstGeom>
          <a:noFill/>
        </p:spPr>
        <p:txBody>
          <a:bodyPr/>
          <a:lstStyle/>
          <a:p>
            <a:pPr algn="ctr"/>
            <a:fld id="{CE47E900-278E-492E-8D44-1DA85B42F790}" type="slidenum">
              <a:rPr lang="en-US" sz="1800"/>
              <a:pPr algn="ctr"/>
              <a:t>2</a:t>
            </a:fld>
            <a:endParaRPr lang="en-US" sz="1800" dirty="0"/>
          </a:p>
        </p:txBody>
      </p:sp>
    </p:spTree>
    <p:extLst>
      <p:ext uri="{BB962C8B-B14F-4D97-AF65-F5344CB8AC3E}">
        <p14:creationId xmlns:p14="http://schemas.microsoft.com/office/powerpoint/2010/main" val="347103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304800"/>
            <a:ext cx="9144000" cy="1143000"/>
          </a:xfrm>
        </p:spPr>
        <p:txBody>
          <a:bodyPr/>
          <a:lstStyle/>
          <a:p>
            <a:pPr>
              <a:lnSpc>
                <a:spcPct val="100000"/>
              </a:lnSpc>
            </a:pPr>
            <a:r>
              <a:rPr lang="en-US" sz="2000" dirty="0" smtClean="0">
                <a:solidFill>
                  <a:srgbClr val="00B050"/>
                </a:solidFill>
                <a:ea typeface="ＭＳ Ｐゴシック"/>
              </a:rPr>
              <a:t/>
            </a:r>
            <a:br>
              <a:rPr lang="en-US" sz="2000" dirty="0" smtClean="0">
                <a:solidFill>
                  <a:srgbClr val="00B050"/>
                </a:solidFill>
                <a:ea typeface="ＭＳ Ｐゴシック"/>
              </a:rPr>
            </a:br>
            <a:r>
              <a:rPr lang="en-US" dirty="0">
                <a:ea typeface="ＭＳ Ｐゴシック"/>
                <a:cs typeface="Arial" charset="0"/>
              </a:rPr>
              <a:t>New SAFETY Act Projects</a:t>
            </a:r>
            <a:endParaRPr lang="en-US" dirty="0" smtClean="0">
              <a:solidFill>
                <a:srgbClr val="00B050"/>
              </a:solidFill>
              <a:ea typeface="ＭＳ Ｐゴシック"/>
              <a:cs typeface="Arial" charset="0"/>
            </a:endParaRPr>
          </a:p>
        </p:txBody>
      </p:sp>
      <p:sp>
        <p:nvSpPr>
          <p:cNvPr id="23554" name="Slide Number Placeholder 8"/>
          <p:cNvSpPr>
            <a:spLocks noGrp="1"/>
          </p:cNvSpPr>
          <p:nvPr>
            <p:ph type="sldNum" sz="quarter" idx="4294967295"/>
          </p:nvPr>
        </p:nvSpPr>
        <p:spPr bwMode="auto">
          <a:xfrm>
            <a:off x="457200" y="6419255"/>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20</a:t>
            </a:fld>
            <a:endParaRPr lang="en-US" sz="1600" dirty="0">
              <a:solidFill>
                <a:srgbClr val="000000"/>
              </a:solidFill>
              <a:latin typeface="Andalus"/>
              <a:ea typeface="Andalus"/>
              <a:cs typeface="Andalus"/>
            </a:endParaRPr>
          </a:p>
        </p:txBody>
      </p:sp>
      <p:sp>
        <p:nvSpPr>
          <p:cNvPr id="23555" name="TextBox 1"/>
          <p:cNvSpPr txBox="1">
            <a:spLocks noChangeArrowheads="1"/>
          </p:cNvSpPr>
          <p:nvPr/>
        </p:nvSpPr>
        <p:spPr bwMode="auto">
          <a:xfrm>
            <a:off x="304799" y="762000"/>
            <a:ext cx="8504237" cy="4832093"/>
          </a:xfrm>
          <a:prstGeom prst="rect">
            <a:avLst/>
          </a:prstGeom>
          <a:noFill/>
          <a:ln w="9525">
            <a:noFill/>
            <a:miter lim="800000"/>
            <a:headEnd/>
            <a:tailEnd/>
          </a:ln>
        </p:spPr>
        <p:txBody>
          <a:bodyPr>
            <a:spAutoFit/>
          </a:bodyPr>
          <a:lstStyle/>
          <a:p>
            <a:r>
              <a:rPr lang="en-US" sz="2800" dirty="0" smtClean="0"/>
              <a:t>c</a:t>
            </a:r>
            <a:r>
              <a:rPr lang="en-US" sz="2800" dirty="0"/>
              <a:t>. </a:t>
            </a:r>
            <a:r>
              <a:rPr lang="en-US" sz="2800" b="1" i="1" dirty="0" smtClean="0"/>
              <a:t>Randomization</a:t>
            </a:r>
            <a:r>
              <a:rPr lang="en-US" sz="2800" dirty="0"/>
              <a:t> </a:t>
            </a:r>
            <a:r>
              <a:rPr lang="en-US" sz="2800" dirty="0" smtClean="0"/>
              <a:t>(planned work)</a:t>
            </a:r>
            <a:endParaRPr lang="en-US" sz="2800" dirty="0" smtClean="0"/>
          </a:p>
          <a:p>
            <a:pPr marL="342900" indent="-342900">
              <a:buFont typeface="Arial"/>
              <a:buChar char="•"/>
            </a:pPr>
            <a:r>
              <a:rPr lang="en-US" sz="2800" dirty="0" smtClean="0"/>
              <a:t>We plan work on randomizing </a:t>
            </a:r>
            <a:r>
              <a:rPr lang="en-US" sz="2800" dirty="0"/>
              <a:t>assignment to screening methods, randomizing when and where sweeps are conducted</a:t>
            </a:r>
            <a:r>
              <a:rPr lang="en-US" sz="2800" dirty="0" smtClean="0"/>
              <a:t>, </a:t>
            </a:r>
            <a:r>
              <a:rPr lang="en-US" sz="2800" dirty="0"/>
              <a:t>randomizing the placement of monitoring </a:t>
            </a:r>
            <a:r>
              <a:rPr lang="en-US" sz="2800" dirty="0" smtClean="0"/>
              <a:t>cameras, randomizing rechecks of employee background</a:t>
            </a:r>
          </a:p>
          <a:p>
            <a:pPr marL="342900" indent="-342900">
              <a:buFont typeface="Arial"/>
              <a:buChar char="•"/>
            </a:pPr>
            <a:r>
              <a:rPr lang="en-US" sz="2800" dirty="0" smtClean="0"/>
              <a:t>For </a:t>
            </a:r>
            <a:r>
              <a:rPr lang="en-US" sz="2800" dirty="0"/>
              <a:t>randomization to be used in practice, we need practical methods for implementing randomization. What are some of these methods? </a:t>
            </a:r>
          </a:p>
          <a:p>
            <a:pPr marL="342900" indent="-342900">
              <a:buFont typeface="Arial"/>
              <a:buChar char="•"/>
            </a:pPr>
            <a:r>
              <a:rPr lang="en-US" sz="2800" dirty="0" smtClean="0"/>
              <a:t>And </a:t>
            </a:r>
            <a:r>
              <a:rPr lang="en-US" sz="2800" dirty="0"/>
              <a:t>how do we develop methods to protect against being </a:t>
            </a:r>
            <a:r>
              <a:rPr lang="en-US" sz="2800" dirty="0" smtClean="0"/>
              <a:t>accused </a:t>
            </a:r>
            <a:r>
              <a:rPr lang="en-US" sz="2800" dirty="0"/>
              <a:t>of p</a:t>
            </a:r>
            <a:r>
              <a:rPr lang="en-US" sz="2800" dirty="0" smtClean="0"/>
              <a:t>rofiling/bias?</a:t>
            </a:r>
            <a:r>
              <a:rPr lang="en-US" sz="2800" dirty="0"/>
              <a:t> </a:t>
            </a:r>
          </a:p>
        </p:txBody>
      </p:sp>
      <p:sp>
        <p:nvSpPr>
          <p:cNvPr id="2" name="AutoShape 2" descr="http://www.clker.com/cliparts/e/7/4/4/1194991183406177705six-sided_dice_faces_lio_01.svg"/>
          <p:cNvSpPr>
            <a:spLocks noChangeAspect="1" noChangeArrowheads="1"/>
          </p:cNvSpPr>
          <p:nvPr/>
        </p:nvSpPr>
        <p:spPr bwMode="auto">
          <a:xfrm>
            <a:off x="155575" y="-784225"/>
            <a:ext cx="5715000" cy="1647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49" t="23122" r="12750" b="29922"/>
          <a:stretch/>
        </p:blipFill>
        <p:spPr bwMode="auto">
          <a:xfrm>
            <a:off x="3810000" y="5867400"/>
            <a:ext cx="2328862" cy="38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351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152400"/>
            <a:ext cx="9144000" cy="1143000"/>
          </a:xfrm>
        </p:spPr>
        <p:txBody>
          <a:bodyPr/>
          <a:lstStyle/>
          <a:p>
            <a:pPr>
              <a:lnSpc>
                <a:spcPct val="100000"/>
              </a:lnSpc>
            </a:pPr>
            <a:r>
              <a:rPr lang="en-US" dirty="0">
                <a:ea typeface="ＭＳ Ｐゴシック"/>
                <a:cs typeface="Arial" charset="0"/>
              </a:rPr>
              <a:t>New SAFETY Act Projects</a:t>
            </a:r>
            <a:endParaRPr lang="en-US" dirty="0" smtClean="0">
              <a:solidFill>
                <a:srgbClr val="00B050"/>
              </a:solidFill>
              <a:ea typeface="ＭＳ Ｐゴシック"/>
              <a:cs typeface="Arial" charset="0"/>
            </a:endParaRPr>
          </a:p>
        </p:txBody>
      </p:sp>
      <p:sp>
        <p:nvSpPr>
          <p:cNvPr id="23554" name="Slide Number Placeholder 8"/>
          <p:cNvSpPr>
            <a:spLocks noGrp="1"/>
          </p:cNvSpPr>
          <p:nvPr>
            <p:ph type="sldNum" sz="quarter" idx="4294967295"/>
          </p:nvPr>
        </p:nvSpPr>
        <p:spPr bwMode="auto">
          <a:xfrm>
            <a:off x="152400" y="6324600"/>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21</a:t>
            </a:fld>
            <a:endParaRPr lang="en-US" sz="1600" dirty="0">
              <a:solidFill>
                <a:srgbClr val="000000"/>
              </a:solidFill>
              <a:latin typeface="Andalus"/>
              <a:ea typeface="Andalus"/>
              <a:cs typeface="Andalus"/>
            </a:endParaRPr>
          </a:p>
        </p:txBody>
      </p:sp>
      <p:sp>
        <p:nvSpPr>
          <p:cNvPr id="23555" name="TextBox 1"/>
          <p:cNvSpPr txBox="1">
            <a:spLocks noChangeArrowheads="1"/>
          </p:cNvSpPr>
          <p:nvPr/>
        </p:nvSpPr>
        <p:spPr bwMode="auto">
          <a:xfrm>
            <a:off x="269875" y="762000"/>
            <a:ext cx="8504237" cy="5293757"/>
          </a:xfrm>
          <a:prstGeom prst="rect">
            <a:avLst/>
          </a:prstGeom>
          <a:noFill/>
          <a:ln w="9525">
            <a:noFill/>
            <a:miter lim="800000"/>
            <a:headEnd/>
            <a:tailEnd/>
          </a:ln>
        </p:spPr>
        <p:txBody>
          <a:bodyPr>
            <a:spAutoFit/>
          </a:bodyPr>
          <a:lstStyle/>
          <a:p>
            <a:r>
              <a:rPr lang="en-US" sz="2800" dirty="0"/>
              <a:t>d</a:t>
            </a:r>
            <a:r>
              <a:rPr lang="en-US" sz="2800" dirty="0" smtClean="0"/>
              <a:t>. </a:t>
            </a:r>
            <a:r>
              <a:rPr lang="en-US" sz="2600" b="1" i="1" dirty="0"/>
              <a:t>Testing</a:t>
            </a:r>
            <a:r>
              <a:rPr lang="en-US" sz="2600" dirty="0"/>
              <a:t>. </a:t>
            </a:r>
            <a:endParaRPr lang="en-US" sz="2600" dirty="0" smtClean="0"/>
          </a:p>
          <a:p>
            <a:pPr marL="342900" indent="-342900">
              <a:buFont typeface="Arial"/>
              <a:buChar char="•"/>
            </a:pPr>
            <a:r>
              <a:rPr lang="en-US" sz="2600" dirty="0" smtClean="0"/>
              <a:t>Testing </a:t>
            </a:r>
            <a:r>
              <a:rPr lang="en-US" sz="2600" dirty="0"/>
              <a:t>a security plan is a key component of venue security. We found that testing after training was a real weakness even at some of the "best" venues</a:t>
            </a:r>
            <a:r>
              <a:rPr lang="en-US" sz="2600" dirty="0" smtClean="0"/>
              <a:t>.</a:t>
            </a:r>
          </a:p>
          <a:p>
            <a:pPr marL="342900" indent="-342900">
              <a:buFont typeface="Arial"/>
              <a:buChar char="•"/>
            </a:pPr>
            <a:r>
              <a:rPr lang="en-US" sz="2600" dirty="0" smtClean="0"/>
              <a:t>Can </a:t>
            </a:r>
            <a:r>
              <a:rPr lang="en-US" sz="2600" dirty="0"/>
              <a:t>one develop a package of testing protocols, e.g., to test training of </a:t>
            </a:r>
            <a:r>
              <a:rPr lang="en-US" sz="2600" dirty="0" smtClean="0"/>
              <a:t>wanders?</a:t>
            </a:r>
          </a:p>
          <a:p>
            <a:pPr marL="342900" indent="-342900">
              <a:buFont typeface="Arial"/>
              <a:buChar char="•"/>
            </a:pPr>
            <a:r>
              <a:rPr lang="en-US" sz="2600" dirty="0" smtClean="0"/>
              <a:t>Is </a:t>
            </a:r>
            <a:r>
              <a:rPr lang="en-US" sz="2600" dirty="0"/>
              <a:t>there a best practice for training and testing wanders or those doing other types of inspections</a:t>
            </a:r>
            <a:r>
              <a:rPr lang="en-US" sz="2600" dirty="0" smtClean="0"/>
              <a:t>?</a:t>
            </a:r>
          </a:p>
          <a:p>
            <a:pPr marL="342900" indent="-342900">
              <a:buFont typeface="Arial"/>
              <a:buChar char="•"/>
            </a:pPr>
            <a:r>
              <a:rPr lang="en-US" sz="2600" dirty="0" smtClean="0"/>
              <a:t>Is it really easier to train those working with walk-through magnetometers than those using wands?</a:t>
            </a:r>
            <a:endParaRPr lang="en-US" sz="2600" dirty="0" smtClean="0"/>
          </a:p>
          <a:p>
            <a:pPr marL="342900" indent="-342900">
              <a:buFont typeface="Arial"/>
              <a:buChar char="•"/>
            </a:pPr>
            <a:r>
              <a:rPr lang="en-US" sz="2600" dirty="0" smtClean="0"/>
              <a:t>Could </a:t>
            </a:r>
            <a:r>
              <a:rPr lang="en-US" sz="2600" dirty="0"/>
              <a:t>one develop a virtual training environment that could record results and provide corrective feedback? </a:t>
            </a:r>
            <a:endParaRPr lang="en-US" sz="2600" dirty="0" smtClean="0"/>
          </a:p>
          <a:p>
            <a:r>
              <a:rPr lang="en-US" dirty="0" smtClean="0"/>
              <a:t>    </a:t>
            </a:r>
            <a:endParaRPr lang="en-US" dirty="0"/>
          </a:p>
        </p:txBody>
      </p:sp>
    </p:spTree>
    <p:extLst>
      <p:ext uri="{BB962C8B-B14F-4D97-AF65-F5344CB8AC3E}">
        <p14:creationId xmlns:p14="http://schemas.microsoft.com/office/powerpoint/2010/main" val="3776890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152400"/>
            <a:ext cx="9144000" cy="1143000"/>
          </a:xfrm>
        </p:spPr>
        <p:txBody>
          <a:bodyPr/>
          <a:lstStyle/>
          <a:p>
            <a:pPr>
              <a:lnSpc>
                <a:spcPct val="100000"/>
              </a:lnSpc>
            </a:pPr>
            <a:r>
              <a:rPr lang="en-US" dirty="0">
                <a:ea typeface="ＭＳ Ｐゴシック"/>
                <a:cs typeface="Arial" charset="0"/>
              </a:rPr>
              <a:t>New SAFETY Act Projects</a:t>
            </a:r>
            <a:endParaRPr lang="en-US" dirty="0" smtClean="0">
              <a:solidFill>
                <a:srgbClr val="00B050"/>
              </a:solidFill>
              <a:ea typeface="ＭＳ Ｐゴシック"/>
              <a:cs typeface="Arial" charset="0"/>
            </a:endParaRPr>
          </a:p>
        </p:txBody>
      </p:sp>
      <p:sp>
        <p:nvSpPr>
          <p:cNvPr id="23554" name="Slide Number Placeholder 8"/>
          <p:cNvSpPr>
            <a:spLocks noGrp="1"/>
          </p:cNvSpPr>
          <p:nvPr>
            <p:ph type="sldNum" sz="quarter" idx="4294967295"/>
          </p:nvPr>
        </p:nvSpPr>
        <p:spPr bwMode="auto">
          <a:xfrm>
            <a:off x="152400" y="6324600"/>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22</a:t>
            </a:fld>
            <a:endParaRPr lang="en-US" sz="1600" dirty="0">
              <a:solidFill>
                <a:srgbClr val="000000"/>
              </a:solidFill>
              <a:latin typeface="Andalus"/>
              <a:ea typeface="Andalus"/>
              <a:cs typeface="Andalus"/>
            </a:endParaRPr>
          </a:p>
        </p:txBody>
      </p:sp>
      <p:sp>
        <p:nvSpPr>
          <p:cNvPr id="23555" name="TextBox 1"/>
          <p:cNvSpPr txBox="1">
            <a:spLocks noChangeArrowheads="1"/>
          </p:cNvSpPr>
          <p:nvPr/>
        </p:nvSpPr>
        <p:spPr bwMode="auto">
          <a:xfrm>
            <a:off x="228600" y="914400"/>
            <a:ext cx="8504237" cy="4401205"/>
          </a:xfrm>
          <a:prstGeom prst="rect">
            <a:avLst/>
          </a:prstGeom>
          <a:noFill/>
          <a:ln w="9525">
            <a:noFill/>
            <a:miter lim="800000"/>
            <a:headEnd/>
            <a:tailEnd/>
          </a:ln>
        </p:spPr>
        <p:txBody>
          <a:bodyPr>
            <a:spAutoFit/>
          </a:bodyPr>
          <a:lstStyle/>
          <a:p>
            <a:r>
              <a:rPr lang="en-US" sz="2800" dirty="0"/>
              <a:t>e</a:t>
            </a:r>
            <a:r>
              <a:rPr lang="en-US" sz="2800" dirty="0" smtClean="0"/>
              <a:t>. </a:t>
            </a:r>
            <a:r>
              <a:rPr lang="en-US" sz="2800" b="1" i="1" dirty="0"/>
              <a:t>Comparing Test Results</a:t>
            </a:r>
            <a:r>
              <a:rPr lang="en-US" sz="2800" dirty="0"/>
              <a:t>. </a:t>
            </a:r>
            <a:endParaRPr lang="en-US" sz="2800" dirty="0" smtClean="0"/>
          </a:p>
          <a:p>
            <a:pPr marL="342900" indent="-342900">
              <a:buFont typeface="Arial"/>
              <a:buChar char="•"/>
            </a:pPr>
            <a:r>
              <a:rPr lang="en-US" sz="2800" dirty="0" smtClean="0"/>
              <a:t>Comparing </a:t>
            </a:r>
            <a:r>
              <a:rPr lang="en-US" sz="2800" dirty="0"/>
              <a:t>the results of similar tests from two different venues can be problematic at times.  </a:t>
            </a:r>
            <a:r>
              <a:rPr lang="en-US" sz="2800" dirty="0" smtClean="0"/>
              <a:t>(Is 70% success at venue A &lt; 80% success at venue B?) </a:t>
            </a:r>
          </a:p>
          <a:p>
            <a:pPr marL="914400" lvl="1" indent="-457200">
              <a:buFont typeface="Wingdings" charset="2"/>
              <a:buChar char="ü"/>
            </a:pPr>
            <a:r>
              <a:rPr lang="en-US" sz="2800" dirty="0" smtClean="0"/>
              <a:t>Different size venues</a:t>
            </a:r>
          </a:p>
          <a:p>
            <a:pPr marL="914400" lvl="1" indent="-457200">
              <a:buFont typeface="Wingdings" charset="2"/>
              <a:buChar char="ü"/>
            </a:pPr>
            <a:r>
              <a:rPr lang="en-US" sz="2800" dirty="0" smtClean="0"/>
              <a:t>Different settings for tests</a:t>
            </a:r>
          </a:p>
          <a:p>
            <a:pPr marL="914400" lvl="1" indent="-457200">
              <a:buFont typeface="Wingdings" charset="2"/>
              <a:buChar char="ü"/>
            </a:pPr>
            <a:r>
              <a:rPr lang="en-US" sz="2800" dirty="0" smtClean="0"/>
              <a:t>Different info for screeners</a:t>
            </a:r>
          </a:p>
          <a:p>
            <a:pPr marL="342900" indent="-342900">
              <a:buFont typeface="Arial"/>
              <a:buChar char="•"/>
            </a:pPr>
            <a:r>
              <a:rPr lang="en-US" sz="2800" dirty="0" smtClean="0"/>
              <a:t>Need to </a:t>
            </a:r>
            <a:r>
              <a:rPr lang="en-US" sz="2800" dirty="0"/>
              <a:t>develop specific guidelines for certain tests for venues to run so that evaluation of the outcomes of these tests could be more uniform.  </a:t>
            </a:r>
          </a:p>
        </p:txBody>
      </p:sp>
    </p:spTree>
    <p:extLst>
      <p:ext uri="{BB962C8B-B14F-4D97-AF65-F5344CB8AC3E}">
        <p14:creationId xmlns:p14="http://schemas.microsoft.com/office/powerpoint/2010/main" val="2234968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152400"/>
            <a:ext cx="9144000" cy="1143000"/>
          </a:xfrm>
        </p:spPr>
        <p:txBody>
          <a:bodyPr/>
          <a:lstStyle/>
          <a:p>
            <a:pPr>
              <a:lnSpc>
                <a:spcPct val="100000"/>
              </a:lnSpc>
            </a:pPr>
            <a:r>
              <a:rPr lang="en-US" dirty="0">
                <a:ea typeface="ＭＳ Ｐゴシック"/>
                <a:cs typeface="Arial" charset="0"/>
              </a:rPr>
              <a:t>New SAFETY Act Projects</a:t>
            </a:r>
            <a:endParaRPr lang="en-US" dirty="0" smtClean="0">
              <a:solidFill>
                <a:srgbClr val="00B050"/>
              </a:solidFill>
              <a:ea typeface="ＭＳ Ｐゴシック"/>
              <a:cs typeface="Arial" charset="0"/>
            </a:endParaRPr>
          </a:p>
        </p:txBody>
      </p:sp>
      <p:sp>
        <p:nvSpPr>
          <p:cNvPr id="23554" name="Slide Number Placeholder 8"/>
          <p:cNvSpPr>
            <a:spLocks noGrp="1"/>
          </p:cNvSpPr>
          <p:nvPr>
            <p:ph type="sldNum" sz="quarter" idx="4294967295"/>
          </p:nvPr>
        </p:nvSpPr>
        <p:spPr bwMode="auto">
          <a:xfrm>
            <a:off x="152400" y="6324600"/>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23</a:t>
            </a:fld>
            <a:endParaRPr lang="en-US" sz="1600" dirty="0">
              <a:solidFill>
                <a:srgbClr val="000000"/>
              </a:solidFill>
              <a:latin typeface="Andalus"/>
              <a:ea typeface="Andalus"/>
              <a:cs typeface="Andalus"/>
            </a:endParaRPr>
          </a:p>
        </p:txBody>
      </p:sp>
      <p:sp>
        <p:nvSpPr>
          <p:cNvPr id="23555" name="TextBox 1"/>
          <p:cNvSpPr txBox="1">
            <a:spLocks noChangeArrowheads="1"/>
          </p:cNvSpPr>
          <p:nvPr/>
        </p:nvSpPr>
        <p:spPr bwMode="auto">
          <a:xfrm>
            <a:off x="301625" y="878682"/>
            <a:ext cx="8504237" cy="3693318"/>
          </a:xfrm>
          <a:prstGeom prst="rect">
            <a:avLst/>
          </a:prstGeom>
          <a:noFill/>
          <a:ln w="9525">
            <a:noFill/>
            <a:miter lim="800000"/>
            <a:headEnd/>
            <a:tailEnd/>
          </a:ln>
        </p:spPr>
        <p:txBody>
          <a:bodyPr>
            <a:spAutoFit/>
          </a:bodyPr>
          <a:lstStyle/>
          <a:p>
            <a:r>
              <a:rPr lang="en-US" sz="2600" dirty="0"/>
              <a:t>f</a:t>
            </a:r>
            <a:r>
              <a:rPr lang="en-US" sz="2600" dirty="0" smtClean="0"/>
              <a:t>. </a:t>
            </a:r>
            <a:r>
              <a:rPr lang="en-US" sz="2600" b="1" i="1" dirty="0"/>
              <a:t>Economic Benefits of </a:t>
            </a:r>
            <a:r>
              <a:rPr lang="en-US" sz="2600" b="1" i="1" dirty="0" smtClean="0"/>
              <a:t>Security</a:t>
            </a:r>
            <a:r>
              <a:rPr lang="en-US" sz="2600" dirty="0"/>
              <a:t> </a:t>
            </a:r>
            <a:r>
              <a:rPr lang="en-US" sz="2600" dirty="0" smtClean="0"/>
              <a:t>(planned work)</a:t>
            </a:r>
            <a:endParaRPr lang="en-US" sz="2600" dirty="0" smtClean="0"/>
          </a:p>
          <a:p>
            <a:pPr marL="342900" indent="-342900">
              <a:buFont typeface="Arial"/>
              <a:buChar char="•"/>
            </a:pPr>
            <a:r>
              <a:rPr lang="en-US" sz="2600" dirty="0" smtClean="0"/>
              <a:t>Providing </a:t>
            </a:r>
            <a:r>
              <a:rPr lang="en-US" sz="2600" dirty="0"/>
              <a:t>tools for security directors and management to understand the economic benefits of security enhancement (such as lowered insurance costs) would be very helpful. </a:t>
            </a:r>
            <a:endParaRPr lang="en-US" sz="2600" dirty="0" smtClean="0"/>
          </a:p>
          <a:p>
            <a:pPr marL="342900" indent="-342900">
              <a:buFont typeface="Arial"/>
              <a:buChar char="•"/>
            </a:pPr>
            <a:r>
              <a:rPr lang="en-US" sz="2600" dirty="0" smtClean="0"/>
              <a:t>Positive </a:t>
            </a:r>
            <a:r>
              <a:rPr lang="en-US" sz="2600" dirty="0"/>
              <a:t>(or negative) impact of security on patron </a:t>
            </a:r>
            <a:r>
              <a:rPr lang="en-US" sz="2600" dirty="0" smtClean="0"/>
              <a:t>satisfaction: Can it be quantified?</a:t>
            </a:r>
          </a:p>
          <a:p>
            <a:pPr marL="342900" indent="-342900">
              <a:buFont typeface="Arial"/>
              <a:buChar char="•"/>
            </a:pPr>
            <a:r>
              <a:rPr lang="en-US" sz="2600" dirty="0" smtClean="0"/>
              <a:t>More </a:t>
            </a:r>
            <a:r>
              <a:rPr lang="en-US" sz="2600" dirty="0"/>
              <a:t>generally, it would be useful to explore methods to understand the economic impacts (</a:t>
            </a:r>
            <a:r>
              <a:rPr lang="en-US" sz="2600" dirty="0" smtClean="0"/>
              <a:t>costs and </a:t>
            </a:r>
            <a:r>
              <a:rPr lang="en-US" sz="2600" dirty="0"/>
              <a:t>benefits) of security </a:t>
            </a:r>
            <a:r>
              <a:rPr lang="en-US" sz="2600" dirty="0" smtClean="0"/>
              <a:t>initiatives</a:t>
            </a:r>
            <a:endParaRPr lang="en-US" sz="2600" dirty="0"/>
          </a:p>
        </p:txBody>
      </p:sp>
      <p:pic>
        <p:nvPicPr>
          <p:cNvPr id="9218" name="Picture 2" descr="C:\Program Files\Microsoft Office\MEDIA\CAGCAT10\j0222015.wmf"/>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86000" y="5029200"/>
            <a:ext cx="871912" cy="875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Program Files\Microsoft Office\MEDIA\CAGCAT10\j0222015.wmf"/>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733800" y="5029200"/>
            <a:ext cx="871912" cy="875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Program Files\Microsoft Office\MEDIA\CAGCAT10\j0222015.wmf"/>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181600" y="5029200"/>
            <a:ext cx="871912" cy="87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619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152400"/>
            <a:ext cx="9144000" cy="1143000"/>
          </a:xfrm>
        </p:spPr>
        <p:txBody>
          <a:bodyPr/>
          <a:lstStyle/>
          <a:p>
            <a:pPr>
              <a:lnSpc>
                <a:spcPct val="100000"/>
              </a:lnSpc>
            </a:pPr>
            <a:r>
              <a:rPr lang="en-US" dirty="0">
                <a:ea typeface="ＭＳ Ｐゴシック"/>
                <a:cs typeface="Arial" charset="0"/>
              </a:rPr>
              <a:t>New SAFETY Act Projects</a:t>
            </a:r>
            <a:endParaRPr lang="en-US" dirty="0" smtClean="0">
              <a:solidFill>
                <a:srgbClr val="00B050"/>
              </a:solidFill>
              <a:ea typeface="ＭＳ Ｐゴシック"/>
              <a:cs typeface="Arial" charset="0"/>
            </a:endParaRPr>
          </a:p>
        </p:txBody>
      </p:sp>
      <p:sp>
        <p:nvSpPr>
          <p:cNvPr id="23554" name="Slide Number Placeholder 8"/>
          <p:cNvSpPr>
            <a:spLocks noGrp="1"/>
          </p:cNvSpPr>
          <p:nvPr>
            <p:ph type="sldNum" sz="quarter" idx="4294967295"/>
          </p:nvPr>
        </p:nvSpPr>
        <p:spPr bwMode="auto">
          <a:xfrm>
            <a:off x="152400" y="6324600"/>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24</a:t>
            </a:fld>
            <a:endParaRPr lang="en-US" sz="1600" dirty="0">
              <a:solidFill>
                <a:srgbClr val="000000"/>
              </a:solidFill>
              <a:latin typeface="Andalus"/>
              <a:ea typeface="Andalus"/>
              <a:cs typeface="Andalus"/>
            </a:endParaRPr>
          </a:p>
        </p:txBody>
      </p:sp>
      <p:sp>
        <p:nvSpPr>
          <p:cNvPr id="23555" name="TextBox 1"/>
          <p:cNvSpPr txBox="1">
            <a:spLocks noChangeArrowheads="1"/>
          </p:cNvSpPr>
          <p:nvPr/>
        </p:nvSpPr>
        <p:spPr bwMode="auto">
          <a:xfrm>
            <a:off x="301625" y="914400"/>
            <a:ext cx="8504237" cy="3477875"/>
          </a:xfrm>
          <a:prstGeom prst="rect">
            <a:avLst/>
          </a:prstGeom>
          <a:noFill/>
          <a:ln w="9525">
            <a:noFill/>
            <a:miter lim="800000"/>
            <a:headEnd/>
            <a:tailEnd/>
          </a:ln>
        </p:spPr>
        <p:txBody>
          <a:bodyPr>
            <a:spAutoFit/>
          </a:bodyPr>
          <a:lstStyle/>
          <a:p>
            <a:pPr marL="457200" indent="-457200">
              <a:buFont typeface="Arial"/>
              <a:buChar char="•"/>
            </a:pPr>
            <a:r>
              <a:rPr lang="en-US" sz="3200" dirty="0" smtClean="0"/>
              <a:t>Input needed with all of these projects:</a:t>
            </a:r>
          </a:p>
          <a:p>
            <a:pPr marL="914400" lvl="1" indent="-457200">
              <a:buFont typeface="Wingdings" charset="2"/>
              <a:buChar char="ü"/>
            </a:pPr>
            <a:r>
              <a:rPr lang="en-US" sz="3200" dirty="0" smtClean="0"/>
              <a:t>Ideas</a:t>
            </a:r>
          </a:p>
          <a:p>
            <a:pPr marL="914400" lvl="1" indent="-457200">
              <a:buFont typeface="Wingdings" charset="2"/>
              <a:buChar char="ü"/>
            </a:pPr>
            <a:r>
              <a:rPr lang="en-US" sz="3200" dirty="0" smtClean="0"/>
              <a:t>Participation in interviews and focus groups</a:t>
            </a:r>
          </a:p>
          <a:p>
            <a:pPr marL="914400" lvl="1" indent="-457200">
              <a:buFont typeface="Wingdings" charset="2"/>
              <a:buChar char="ü"/>
            </a:pPr>
            <a:r>
              <a:rPr lang="en-US" sz="3200" dirty="0" smtClean="0"/>
              <a:t>Venue visits</a:t>
            </a:r>
          </a:p>
          <a:p>
            <a:pPr marL="914400" lvl="1" indent="-457200">
              <a:buFont typeface="Wingdings" charset="2"/>
              <a:buChar char="ü"/>
            </a:pPr>
            <a:r>
              <a:rPr lang="en-US" sz="3200" dirty="0" smtClean="0"/>
              <a:t>More ideas</a:t>
            </a:r>
          </a:p>
          <a:p>
            <a:pPr marL="457200" indent="-457200">
              <a:buFont typeface="Arial"/>
              <a:buChar char="•"/>
            </a:pPr>
            <a:r>
              <a:rPr lang="en-US" sz="3200" dirty="0" smtClean="0"/>
              <a:t>Let me know if you are interested.</a:t>
            </a:r>
            <a:endParaRPr lang="en-US" sz="3200" dirty="0" smtClean="0"/>
          </a:p>
          <a:p>
            <a:endParaRPr lang="en-US" sz="2800" dirty="0"/>
          </a:p>
        </p:txBody>
      </p:sp>
    </p:spTree>
    <p:extLst>
      <p:ext uri="{BB962C8B-B14F-4D97-AF65-F5344CB8AC3E}">
        <p14:creationId xmlns:p14="http://schemas.microsoft.com/office/powerpoint/2010/main" val="2368803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800"/>
            <a:ext cx="8534400" cy="3416320"/>
          </a:xfrm>
          <a:prstGeom prst="rect">
            <a:avLst/>
          </a:prstGeom>
        </p:spPr>
        <p:txBody>
          <a:bodyPr wrap="square">
            <a:spAutoFit/>
          </a:bodyPr>
          <a:lstStyle/>
          <a:p>
            <a:pPr marL="457200" indent="-457200">
              <a:buFont typeface="Arial"/>
              <a:buChar char="•"/>
            </a:pPr>
            <a:r>
              <a:rPr lang="en-US" sz="3200" dirty="0" smtClean="0"/>
              <a:t>Work with MetLife Stadium</a:t>
            </a:r>
          </a:p>
          <a:p>
            <a:pPr marL="457200" indent="-457200">
              <a:buFont typeface="Arial"/>
              <a:buChar char="•"/>
            </a:pPr>
            <a:r>
              <a:rPr lang="en-US" sz="3200" dirty="0" smtClean="0"/>
              <a:t>Gathered data, tested ideas, developed and tested tools</a:t>
            </a:r>
          </a:p>
          <a:p>
            <a:pPr marL="457200" indent="-457200">
              <a:buFont typeface="Arial"/>
              <a:buChar char="•"/>
            </a:pPr>
            <a:r>
              <a:rPr lang="en-US" sz="3200" dirty="0" smtClean="0"/>
              <a:t>Tools built being applied to other stadiums in other leagues</a:t>
            </a:r>
          </a:p>
          <a:p>
            <a:endParaRPr lang="en-US" sz="2800" b="1" u="sng" dirty="0"/>
          </a:p>
          <a:p>
            <a:endParaRPr lang="en-US" sz="2800" b="1" dirty="0"/>
          </a:p>
        </p:txBody>
      </p:sp>
      <p:pic>
        <p:nvPicPr>
          <p:cNvPr id="8" name="Picture 2" descr="https://encrypted-tbn3.gstatic.com/images?q=tbn:ANd9GcRCD8HHtGE0tK9bTe1QtpelmW3FE7e_5v5OFaQ_WhN83WxaYzK8S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5783" y="5089525"/>
            <a:ext cx="146367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1.bp.blogspot.com/-wOSmKJggI20/T8TuTDl5gZI/AAAAAAAAAKc/OoWYaMDxsbM/s1600/jets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983" y="5084135"/>
            <a:ext cx="2438400" cy="13928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bradhuther.files.wordpress.com/2009/01/061029_new_york_giants_log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83" y="5063007"/>
            <a:ext cx="2393950" cy="126159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0" y="-3048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080"/>
              </a:lnSpc>
            </a:pPr>
            <a:r>
              <a:rPr lang="en-US" sz="2000" dirty="0" smtClean="0">
                <a:solidFill>
                  <a:srgbClr val="00B050"/>
                </a:solidFill>
                <a:ea typeface="ＭＳ Ｐゴシック"/>
              </a:rPr>
              <a:t/>
            </a:r>
            <a:br>
              <a:rPr lang="en-US" sz="2000" dirty="0" smtClean="0">
                <a:solidFill>
                  <a:srgbClr val="00B050"/>
                </a:solidFill>
                <a:ea typeface="ＭＳ Ｐゴシック"/>
              </a:rPr>
            </a:br>
            <a:r>
              <a:rPr lang="en-US" dirty="0" smtClean="0">
                <a:solidFill>
                  <a:srgbClr val="008000"/>
                </a:solidFill>
                <a:ea typeface="ＭＳ Ｐゴシック"/>
                <a:cs typeface="Arial" charset="0"/>
              </a:rPr>
              <a:t>Analysis of Security Screening at Stadiums</a:t>
            </a:r>
          </a:p>
        </p:txBody>
      </p:sp>
      <p:sp>
        <p:nvSpPr>
          <p:cNvPr id="12" name="Slide Number Placeholder 8"/>
          <p:cNvSpPr>
            <a:spLocks noGrp="1"/>
          </p:cNvSpPr>
          <p:nvPr>
            <p:ph type="sldNum" sz="quarter" idx="4294967295"/>
          </p:nvPr>
        </p:nvSpPr>
        <p:spPr bwMode="auto">
          <a:xfrm>
            <a:off x="152400" y="6324600"/>
            <a:ext cx="2133600" cy="365125"/>
          </a:xfrm>
          <a:prstGeom prst="rect">
            <a:avLst/>
          </a:prstGeom>
          <a:noFill/>
          <a:ln>
            <a:miter lim="800000"/>
            <a:headEnd/>
            <a:tailEnd/>
          </a:ln>
        </p:spPr>
        <p:txBody>
          <a:bodyPr/>
          <a:lstStyle/>
          <a:p>
            <a:pPr algn="ctr"/>
            <a:fld id="{D0D93F07-6CD0-4065-BE3E-A98CB9BECB0C}" type="slidenum">
              <a:rPr lang="en-US" sz="1600">
                <a:solidFill>
                  <a:srgbClr val="000000"/>
                </a:solidFill>
                <a:latin typeface="Andalus"/>
                <a:ea typeface="Andalus"/>
                <a:cs typeface="Andalus"/>
              </a:rPr>
              <a:pPr algn="ctr"/>
              <a:t>25</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140588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ChangeArrowheads="1"/>
          </p:cNvSpPr>
          <p:nvPr>
            <p:ph type="title" idx="4294967295"/>
          </p:nvPr>
        </p:nvSpPr>
        <p:spPr>
          <a:xfrm>
            <a:off x="0" y="0"/>
            <a:ext cx="9144000" cy="762000"/>
          </a:xfrm>
        </p:spPr>
        <p:txBody>
          <a:bodyPr/>
          <a:lstStyle/>
          <a:p>
            <a:r>
              <a:rPr lang="en-US" sz="3200" dirty="0" smtClean="0">
                <a:solidFill>
                  <a:srgbClr val="FF0000"/>
                </a:solidFill>
              </a:rPr>
              <a:t>   </a:t>
            </a:r>
            <a:r>
              <a:rPr lang="en-US" b="1" dirty="0" smtClean="0"/>
              <a:t>Stadium Security Inspection</a:t>
            </a:r>
            <a:endParaRPr lang="en-US" b="1" dirty="0"/>
          </a:p>
        </p:txBody>
      </p:sp>
      <p:sp>
        <p:nvSpPr>
          <p:cNvPr id="1119235" name="Rectangle 3"/>
          <p:cNvSpPr>
            <a:spLocks noGrp="1" noChangeArrowheads="1"/>
          </p:cNvSpPr>
          <p:nvPr>
            <p:ph type="body" idx="4294967295"/>
          </p:nvPr>
        </p:nvSpPr>
        <p:spPr>
          <a:xfrm>
            <a:off x="304800" y="685800"/>
            <a:ext cx="8077200" cy="5105400"/>
          </a:xfrm>
        </p:spPr>
        <p:txBody>
          <a:bodyPr/>
          <a:lstStyle/>
          <a:p>
            <a:pPr marL="457200" indent="-457200">
              <a:lnSpc>
                <a:spcPct val="95000"/>
              </a:lnSpc>
              <a:spcBef>
                <a:spcPts val="200"/>
              </a:spcBef>
              <a:buFont typeface="Arial"/>
              <a:buChar char="•"/>
            </a:pPr>
            <a:r>
              <a:rPr lang="en-US" sz="2800" dirty="0" smtClean="0"/>
              <a:t>Recall that during</a:t>
            </a:r>
            <a:r>
              <a:rPr lang="en-US" sz="2800" dirty="0" smtClean="0">
                <a:solidFill>
                  <a:schemeClr val="tx1"/>
                </a:solidFill>
              </a:rPr>
              <a:t> Fall 2011, NFL </a:t>
            </a:r>
            <a:r>
              <a:rPr lang="en-US" sz="2800" dirty="0">
                <a:solidFill>
                  <a:schemeClr val="tx1"/>
                </a:solidFill>
              </a:rPr>
              <a:t>asked all stadium security operators to perform 100% </a:t>
            </a:r>
            <a:r>
              <a:rPr lang="en-US" sz="2800" dirty="0" err="1">
                <a:solidFill>
                  <a:schemeClr val="tx1"/>
                </a:solidFill>
              </a:rPr>
              <a:t>wanding</a:t>
            </a:r>
            <a:r>
              <a:rPr lang="en-US" sz="2800" dirty="0">
                <a:solidFill>
                  <a:schemeClr val="tx1"/>
                </a:solidFill>
              </a:rPr>
              <a:t> of patrons.</a:t>
            </a:r>
          </a:p>
          <a:p>
            <a:pPr marL="457200" indent="-457200">
              <a:lnSpc>
                <a:spcPct val="95000"/>
              </a:lnSpc>
              <a:spcBef>
                <a:spcPts val="200"/>
              </a:spcBef>
              <a:buFont typeface="Arial"/>
              <a:buChar char="•"/>
            </a:pPr>
            <a:r>
              <a:rPr lang="en-US" sz="2800" dirty="0">
                <a:solidFill>
                  <a:schemeClr val="tx1"/>
                </a:solidFill>
              </a:rPr>
              <a:t>This </a:t>
            </a:r>
            <a:r>
              <a:rPr lang="en-US" sz="2800" dirty="0" smtClean="0">
                <a:solidFill>
                  <a:schemeClr val="tx1"/>
                </a:solidFill>
              </a:rPr>
              <a:t>didn’t always </a:t>
            </a:r>
            <a:r>
              <a:rPr lang="en-US" sz="2800" dirty="0">
                <a:solidFill>
                  <a:schemeClr val="tx1"/>
                </a:solidFill>
              </a:rPr>
              <a:t>work. Close to kickoff time, lines got too long</a:t>
            </a:r>
            <a:r>
              <a:rPr lang="en-US" sz="2800" dirty="0" smtClean="0">
                <a:solidFill>
                  <a:schemeClr val="tx1"/>
                </a:solidFill>
              </a:rPr>
              <a:t>.</a:t>
            </a:r>
            <a:endParaRPr lang="en-US" sz="2800" dirty="0">
              <a:solidFill>
                <a:schemeClr val="tx1"/>
              </a:solidFill>
            </a:endParaRPr>
          </a:p>
          <a:p>
            <a:pPr marL="457200" indent="-457200">
              <a:buFont typeface="Arial"/>
              <a:buChar char="•"/>
            </a:pPr>
            <a:r>
              <a:rPr lang="en-US" sz="2800" dirty="0" smtClean="0">
                <a:solidFill>
                  <a:schemeClr val="tx1"/>
                </a:solidFill>
              </a:rPr>
              <a:t>Began analysis of security procedures at MetLife Stadium</a:t>
            </a:r>
          </a:p>
          <a:p>
            <a:pPr marL="457200" indent="-457200">
              <a:buFont typeface="Arial"/>
              <a:buChar char="•"/>
            </a:pPr>
            <a:r>
              <a:rPr lang="en-US" sz="2800" dirty="0" smtClean="0"/>
              <a:t>MetLife used wands until queue got too long, then switched to pat-downs.</a:t>
            </a:r>
            <a:r>
              <a:rPr lang="en-US" sz="2800" dirty="0" smtClean="0">
                <a:solidFill>
                  <a:schemeClr val="tx1"/>
                </a:solidFill>
              </a:rPr>
              <a:t> </a:t>
            </a:r>
          </a:p>
          <a:p>
            <a:pPr marL="457200" indent="-457200">
              <a:buFont typeface="Arial"/>
              <a:buChar char="•"/>
            </a:pPr>
            <a:r>
              <a:rPr lang="en-US" sz="2800" dirty="0" smtClean="0"/>
              <a:t>Discussed ideas with NFL Security</a:t>
            </a:r>
            <a:endParaRPr lang="en-US" sz="2800" dirty="0">
              <a:solidFill>
                <a:schemeClr val="tx1"/>
              </a:solidFill>
            </a:endParaRPr>
          </a:p>
          <a:p>
            <a:pPr>
              <a:lnSpc>
                <a:spcPct val="95000"/>
              </a:lnSpc>
              <a:spcBef>
                <a:spcPts val="200"/>
              </a:spcBef>
            </a:pP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4294967295"/>
          </p:nvPr>
        </p:nvSpPr>
        <p:spPr>
          <a:xfrm>
            <a:off x="7010400" y="6245225"/>
            <a:ext cx="2133600" cy="476250"/>
          </a:xfrm>
          <a:prstGeom prst="rect">
            <a:avLst/>
          </a:prstGeom>
        </p:spPr>
        <p:txBody>
          <a:bodyPr/>
          <a:lstStyle/>
          <a:p>
            <a:fld id="{6D31A942-79BF-4083-9C0E-70AAA749D237}" type="slidenum">
              <a:rPr lang="en-US" smtClean="0">
                <a:solidFill>
                  <a:srgbClr val="000000"/>
                </a:solidFill>
                <a:ea typeface="ＭＳ Ｐゴシック"/>
              </a:rPr>
              <a:pPr/>
              <a:t>26</a:t>
            </a:fld>
            <a:endParaRPr lang="en-US">
              <a:solidFill>
                <a:srgbClr val="000000"/>
              </a:solidFill>
              <a:ea typeface="ＭＳ Ｐゴシック"/>
            </a:endParaRPr>
          </a:p>
        </p:txBody>
      </p:sp>
      <p:pic>
        <p:nvPicPr>
          <p:cNvPr id="310274" name="Picture 2" descr="http://www.baynews9.com/content/news/articles/ot/both/2011/12/04/No_foul_Football_fans_not_bothered_by_new_screening_process_at_Bucs_game/_jcr_content/contentpar/articleBody/image.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6155" y="4648200"/>
            <a:ext cx="3073569" cy="205056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8"/>
          <p:cNvSpPr txBox="1">
            <a:spLocks/>
          </p:cNvSpPr>
          <p:nvPr/>
        </p:nvSpPr>
        <p:spPr>
          <a:xfrm>
            <a:off x="304800" y="6331323"/>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B050"/>
              </a:solidFill>
              <a:effectLst/>
              <a:uLnTx/>
              <a:uFillTx/>
              <a:latin typeface="Arial" charset="0"/>
              <a:ea typeface="+mn-ea"/>
              <a:cs typeface="Arial" charset="0"/>
              <a:sym typeface="Arial" charset="0"/>
            </a:endParaRPr>
          </a:p>
        </p:txBody>
      </p:sp>
      <p:sp>
        <p:nvSpPr>
          <p:cNvPr id="9" name="Slide Number Placeholder 8"/>
          <p:cNvSpPr txBox="1">
            <a:spLocks/>
          </p:cNvSpPr>
          <p:nvPr/>
        </p:nvSpPr>
        <p:spPr>
          <a:xfrm>
            <a:off x="304800" y="6331323"/>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txBox="1">
            <a:spLocks noGrp="1"/>
          </p:cNvSpPr>
          <p:nvPr>
            <p:ph type="title" idx="4294967295"/>
          </p:nvPr>
        </p:nvSpPr>
        <p:spPr>
          <a:xfrm>
            <a:off x="0" y="152400"/>
            <a:ext cx="9144000" cy="838200"/>
          </a:xfrm>
        </p:spPr>
        <p:txBody>
          <a:bodyPr/>
          <a:lstStyle/>
          <a:p>
            <a:r>
              <a:rPr lang="en-US" sz="3200" dirty="0" smtClean="0">
                <a:solidFill>
                  <a:srgbClr val="FF0000"/>
                </a:solidFill>
                <a:latin typeface="Arial" charset="0"/>
                <a:cs typeface="Arial" charset="0"/>
              </a:rPr>
              <a:t>   </a:t>
            </a:r>
            <a:r>
              <a:rPr lang="en-US" b="1" dirty="0" smtClean="0">
                <a:latin typeface="Arial" charset="0"/>
                <a:cs typeface="Arial" charset="0"/>
              </a:rPr>
              <a:t>MetLife Project Goals</a:t>
            </a:r>
          </a:p>
        </p:txBody>
      </p:sp>
      <p:sp>
        <p:nvSpPr>
          <p:cNvPr id="3" name="Content Placeholder 2"/>
          <p:cNvSpPr>
            <a:spLocks noGrp="1"/>
          </p:cNvSpPr>
          <p:nvPr>
            <p:ph idx="4294967295"/>
          </p:nvPr>
        </p:nvSpPr>
        <p:spPr>
          <a:xfrm>
            <a:off x="228600" y="990600"/>
            <a:ext cx="8686800" cy="3657600"/>
          </a:xfrm>
        </p:spPr>
        <p:txBody>
          <a:bodyPr>
            <a:noAutofit/>
          </a:bodyPr>
          <a:lstStyle/>
          <a:p>
            <a:pPr marL="0" indent="0" algn="ctr">
              <a:buNone/>
            </a:pPr>
            <a:r>
              <a:rPr lang="en-US" sz="2800" dirty="0" smtClean="0">
                <a:solidFill>
                  <a:schemeClr val="tx1"/>
                </a:solidFill>
                <a:cs typeface="Arial" charset="0"/>
              </a:rPr>
              <a:t>Improve: Effectiveness, Efficiency &amp; Satisfaction</a:t>
            </a:r>
          </a:p>
          <a:p>
            <a:pPr>
              <a:buFont typeface="Arial" pitchFamily="34" charset="0"/>
              <a:buChar char="•"/>
            </a:pPr>
            <a:endParaRPr lang="en-US" sz="800" dirty="0" smtClean="0">
              <a:solidFill>
                <a:schemeClr val="tx1"/>
              </a:solidFill>
              <a:cs typeface="Arial" charset="0"/>
            </a:endParaRPr>
          </a:p>
          <a:p>
            <a:pPr>
              <a:buFont typeface="Arial" pitchFamily="34" charset="0"/>
              <a:buChar char="•"/>
            </a:pPr>
            <a:r>
              <a:rPr lang="en-US" sz="2800" dirty="0" smtClean="0">
                <a:solidFill>
                  <a:schemeClr val="tx1"/>
                </a:solidFill>
                <a:cs typeface="Arial" charset="0"/>
              </a:rPr>
              <a:t>Maintain and improve the </a:t>
            </a:r>
            <a:r>
              <a:rPr lang="en-US" sz="2800" b="1" i="1" dirty="0" smtClean="0">
                <a:solidFill>
                  <a:schemeClr val="tx1"/>
                </a:solidFill>
                <a:cs typeface="Arial" charset="0"/>
              </a:rPr>
              <a:t>effectiveness</a:t>
            </a:r>
            <a:r>
              <a:rPr lang="en-US" sz="2800" dirty="0" smtClean="0">
                <a:solidFill>
                  <a:schemeClr val="tx1"/>
                </a:solidFill>
                <a:cs typeface="Arial" charset="0"/>
              </a:rPr>
              <a:t> of patron inspection procedures and processes</a:t>
            </a:r>
          </a:p>
          <a:p>
            <a:pPr>
              <a:buFont typeface="Arial" pitchFamily="34" charset="0"/>
              <a:buChar char="•"/>
            </a:pPr>
            <a:r>
              <a:rPr lang="en-US" sz="2800" dirty="0" smtClean="0">
                <a:solidFill>
                  <a:schemeClr val="tx1"/>
                </a:solidFill>
                <a:cs typeface="Arial" charset="0"/>
              </a:rPr>
              <a:t>Improve </a:t>
            </a:r>
            <a:r>
              <a:rPr lang="en-US" sz="2800" b="1" dirty="0" smtClean="0">
                <a:solidFill>
                  <a:schemeClr val="tx1"/>
                </a:solidFill>
                <a:cs typeface="Arial" charset="0"/>
              </a:rPr>
              <a:t>efficiency</a:t>
            </a:r>
            <a:r>
              <a:rPr lang="en-US" sz="2800" dirty="0" smtClean="0">
                <a:solidFill>
                  <a:schemeClr val="tx1"/>
                </a:solidFill>
                <a:cs typeface="Arial" charset="0"/>
              </a:rPr>
              <a:t>: reduce resource costs (financial, time, staffing, etc.) associated with the procedures/processes; </a:t>
            </a:r>
            <a:r>
              <a:rPr lang="en-US" sz="2800" dirty="0" smtClean="0">
                <a:solidFill>
                  <a:schemeClr val="tx1"/>
                </a:solidFill>
                <a:cs typeface="Arial" charset="0"/>
              </a:rPr>
              <a:t>and speed up throughput</a:t>
            </a:r>
            <a:endParaRPr lang="en-US" sz="2800" dirty="0" smtClean="0">
              <a:solidFill>
                <a:schemeClr val="tx1"/>
              </a:solidFill>
              <a:cs typeface="Arial" charset="0"/>
            </a:endParaRPr>
          </a:p>
          <a:p>
            <a:pPr>
              <a:buFont typeface="Arial" pitchFamily="34" charset="0"/>
              <a:buChar char="•"/>
            </a:pPr>
            <a:r>
              <a:rPr lang="en-US" sz="2800" dirty="0" smtClean="0">
                <a:solidFill>
                  <a:schemeClr val="tx1"/>
                </a:solidFill>
                <a:cs typeface="Arial" charset="0"/>
              </a:rPr>
              <a:t>Maintain and improve patron </a:t>
            </a:r>
            <a:r>
              <a:rPr lang="en-US" sz="2800" b="1" i="1" dirty="0" smtClean="0">
                <a:solidFill>
                  <a:schemeClr val="tx1"/>
                </a:solidFill>
                <a:cs typeface="Arial" charset="0"/>
              </a:rPr>
              <a:t>satisfaction</a:t>
            </a:r>
            <a:r>
              <a:rPr lang="en-US" sz="2800" dirty="0" smtClean="0">
                <a:solidFill>
                  <a:schemeClr val="tx1"/>
                </a:solidFill>
                <a:cs typeface="Arial" charset="0"/>
              </a:rPr>
              <a:t> as enhanced procedures are applied to individuals attending MetLife events.</a:t>
            </a:r>
          </a:p>
        </p:txBody>
      </p:sp>
      <p:sp>
        <p:nvSpPr>
          <p:cNvPr id="8" name="Slide Number Placeholder 8"/>
          <p:cNvSpPr txBox="1">
            <a:spLocks/>
          </p:cNvSpPr>
          <p:nvPr/>
        </p:nvSpPr>
        <p:spPr>
          <a:xfrm>
            <a:off x="21336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pic>
        <p:nvPicPr>
          <p:cNvPr id="2" name="Picture 1" descr="Inspection-Jagu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670" y="4800600"/>
            <a:ext cx="3407754" cy="19882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txBox="1">
            <a:spLocks noGrp="1"/>
          </p:cNvSpPr>
          <p:nvPr>
            <p:ph type="title" idx="4294967295"/>
          </p:nvPr>
        </p:nvSpPr>
        <p:spPr>
          <a:xfrm>
            <a:off x="0" y="304800"/>
            <a:ext cx="9144000" cy="914400"/>
          </a:xfrm>
        </p:spPr>
        <p:txBody>
          <a:bodyPr/>
          <a:lstStyle/>
          <a:p>
            <a:r>
              <a:rPr lang="en-US" dirty="0" smtClean="0">
                <a:latin typeface="Arial" charset="0"/>
                <a:cs typeface="Arial" charset="0"/>
              </a:rPr>
              <a:t>   </a:t>
            </a:r>
            <a:r>
              <a:rPr lang="en-US" b="1" dirty="0" smtClean="0">
                <a:latin typeface="Arial" charset="0"/>
                <a:cs typeface="Arial" charset="0"/>
              </a:rPr>
              <a:t>CCICADA-MetLife: Stage I</a:t>
            </a:r>
          </a:p>
        </p:txBody>
      </p:sp>
      <p:sp>
        <p:nvSpPr>
          <p:cNvPr id="3" name="Content Placeholder 2"/>
          <p:cNvSpPr>
            <a:spLocks noGrp="1"/>
          </p:cNvSpPr>
          <p:nvPr>
            <p:ph idx="4294967295"/>
          </p:nvPr>
        </p:nvSpPr>
        <p:spPr>
          <a:xfrm>
            <a:off x="76200" y="1219200"/>
            <a:ext cx="8839200" cy="5715000"/>
          </a:xfrm>
        </p:spPr>
        <p:txBody>
          <a:bodyPr>
            <a:noAutofit/>
          </a:bodyPr>
          <a:lstStyle/>
          <a:p>
            <a:pPr marL="342900" indent="-342900">
              <a:spcBef>
                <a:spcPts val="500"/>
              </a:spcBef>
              <a:buFont typeface="Arial"/>
              <a:buChar char="•"/>
              <a:tabLst>
                <a:tab pos="344488" algn="l"/>
              </a:tabLst>
            </a:pPr>
            <a:r>
              <a:rPr lang="en-US" sz="2800" dirty="0" smtClean="0">
                <a:solidFill>
                  <a:schemeClr val="tx1"/>
                </a:solidFill>
                <a:cs typeface="Arial" charset="0"/>
              </a:rPr>
              <a:t>Data Collection, Examination, and Analysis of:</a:t>
            </a:r>
          </a:p>
          <a:p>
            <a:pPr marL="796925" lvl="1" indent="-457200">
              <a:spcBef>
                <a:spcPts val="500"/>
              </a:spcBef>
              <a:buFont typeface="Wingdings" charset="2"/>
              <a:buChar char="ü"/>
              <a:tabLst>
                <a:tab pos="344488" algn="l"/>
              </a:tabLst>
            </a:pPr>
            <a:r>
              <a:rPr lang="en-US" dirty="0" smtClean="0">
                <a:solidFill>
                  <a:schemeClr val="tx1"/>
                </a:solidFill>
                <a:cs typeface="Arial" charset="0"/>
              </a:rPr>
              <a:t>Inspection times</a:t>
            </a:r>
          </a:p>
          <a:p>
            <a:pPr marL="796925" lvl="1" indent="-457200">
              <a:spcBef>
                <a:spcPts val="500"/>
              </a:spcBef>
              <a:buFont typeface="Wingdings" charset="2"/>
              <a:buChar char="ü"/>
              <a:tabLst>
                <a:tab pos="344488" algn="l"/>
              </a:tabLst>
            </a:pPr>
            <a:r>
              <a:rPr lang="en-US" dirty="0" smtClean="0">
                <a:solidFill>
                  <a:schemeClr val="tx1"/>
                </a:solidFill>
                <a:cs typeface="Arial" charset="0"/>
              </a:rPr>
              <a:t>Comparison of pat-down, </a:t>
            </a:r>
            <a:r>
              <a:rPr lang="en-US" dirty="0" err="1" smtClean="0">
                <a:solidFill>
                  <a:schemeClr val="tx1"/>
                </a:solidFill>
                <a:cs typeface="Arial" charset="0"/>
              </a:rPr>
              <a:t>wanding</a:t>
            </a:r>
            <a:r>
              <a:rPr lang="en-US" dirty="0" smtClean="0">
                <a:solidFill>
                  <a:schemeClr val="tx1"/>
                </a:solidFill>
                <a:cs typeface="Arial" charset="0"/>
              </a:rPr>
              <a:t>, and bag check</a:t>
            </a:r>
          </a:p>
          <a:p>
            <a:pPr marL="796925" lvl="1" indent="-457200">
              <a:spcBef>
                <a:spcPts val="500"/>
              </a:spcBef>
              <a:buFont typeface="Wingdings" charset="2"/>
              <a:buChar char="ü"/>
              <a:tabLst>
                <a:tab pos="344488" algn="l"/>
              </a:tabLst>
            </a:pPr>
            <a:r>
              <a:rPr lang="en-US" dirty="0" smtClean="0">
                <a:solidFill>
                  <a:schemeClr val="tx1"/>
                </a:solidFill>
                <a:cs typeface="Arial" charset="0"/>
              </a:rPr>
              <a:t>Anonymous comparison of different inspectors</a:t>
            </a:r>
          </a:p>
          <a:p>
            <a:pPr marL="796925" lvl="1" indent="-457200">
              <a:spcBef>
                <a:spcPts val="500"/>
              </a:spcBef>
              <a:buFont typeface="Wingdings" charset="2"/>
              <a:buChar char="ü"/>
              <a:tabLst>
                <a:tab pos="344488" algn="l"/>
              </a:tabLst>
            </a:pPr>
            <a:r>
              <a:rPr lang="en-US" dirty="0" smtClean="0">
                <a:solidFill>
                  <a:schemeClr val="tx1"/>
                </a:solidFill>
                <a:cs typeface="Arial" charset="0"/>
              </a:rPr>
              <a:t>Comparison of different gates</a:t>
            </a:r>
          </a:p>
          <a:p>
            <a:pPr marL="796925" lvl="1" indent="-457200">
              <a:spcBef>
                <a:spcPts val="500"/>
              </a:spcBef>
              <a:buFont typeface="Wingdings" charset="2"/>
              <a:buChar char="ü"/>
              <a:tabLst>
                <a:tab pos="344488" algn="l"/>
              </a:tabLst>
            </a:pPr>
            <a:r>
              <a:rPr lang="en-US" dirty="0" smtClean="0">
                <a:solidFill>
                  <a:schemeClr val="tx1"/>
                </a:solidFill>
                <a:cs typeface="Arial" charset="0"/>
              </a:rPr>
              <a:t>Physical design of pods</a:t>
            </a:r>
          </a:p>
          <a:p>
            <a:pPr marL="796925" lvl="1" indent="-457200">
              <a:spcBef>
                <a:spcPts val="500"/>
              </a:spcBef>
              <a:buFont typeface="Wingdings" charset="2"/>
              <a:buChar char="ü"/>
              <a:tabLst>
                <a:tab pos="344488" algn="l"/>
              </a:tabLst>
            </a:pPr>
            <a:r>
              <a:rPr lang="en-US" dirty="0" smtClean="0">
                <a:solidFill>
                  <a:schemeClr val="tx1"/>
                </a:solidFill>
                <a:cs typeface="Arial" charset="0"/>
              </a:rPr>
              <a:t>Ticket scanning process and related data</a:t>
            </a:r>
          </a:p>
          <a:p>
            <a:pPr marL="796925" lvl="1" indent="-457200">
              <a:spcBef>
                <a:spcPts val="500"/>
              </a:spcBef>
              <a:buFont typeface="Wingdings" charset="2"/>
              <a:buChar char="ü"/>
              <a:tabLst>
                <a:tab pos="344488" algn="l"/>
              </a:tabLst>
            </a:pPr>
            <a:r>
              <a:rPr lang="en-US" dirty="0" smtClean="0">
                <a:solidFill>
                  <a:schemeClr val="tx1"/>
                </a:solidFill>
                <a:cs typeface="Arial" charset="0"/>
              </a:rPr>
              <a:t>Arrival patterns of patrons over time</a:t>
            </a:r>
          </a:p>
        </p:txBody>
      </p:sp>
      <p:sp>
        <p:nvSpPr>
          <p:cNvPr id="9" name="Slide Number Placeholder 8"/>
          <p:cNvSpPr txBox="1">
            <a:spLocks/>
          </p:cNvSpPr>
          <p:nvPr/>
        </p:nvSpPr>
        <p:spPr>
          <a:xfrm>
            <a:off x="37338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pic>
        <p:nvPicPr>
          <p:cNvPr id="5" name="Picture 4" descr="Curt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92900" y="4559300"/>
            <a:ext cx="2540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txBox="1">
            <a:spLocks noGrp="1"/>
          </p:cNvSpPr>
          <p:nvPr>
            <p:ph type="title" idx="4294967295"/>
          </p:nvPr>
        </p:nvSpPr>
        <p:spPr>
          <a:xfrm>
            <a:off x="0" y="0"/>
            <a:ext cx="9144000" cy="838200"/>
          </a:xfrm>
        </p:spPr>
        <p:txBody>
          <a:bodyPr/>
          <a:lstStyle/>
          <a:p>
            <a:r>
              <a:rPr lang="en-US" sz="3200" dirty="0" smtClean="0">
                <a:solidFill>
                  <a:srgbClr val="FF0000"/>
                </a:solidFill>
                <a:latin typeface="Arial" charset="0"/>
                <a:cs typeface="Arial" charset="0"/>
              </a:rPr>
              <a:t>   </a:t>
            </a:r>
            <a:r>
              <a:rPr lang="en-US" b="1" dirty="0" smtClean="0">
                <a:latin typeface="Arial" charset="0"/>
                <a:cs typeface="Arial" charset="0"/>
              </a:rPr>
              <a:t>Data Collection</a:t>
            </a:r>
          </a:p>
        </p:txBody>
      </p:sp>
      <p:sp>
        <p:nvSpPr>
          <p:cNvPr id="3" name="Content Placeholder 2"/>
          <p:cNvSpPr>
            <a:spLocks noGrp="1"/>
          </p:cNvSpPr>
          <p:nvPr>
            <p:ph idx="4294967295"/>
          </p:nvPr>
        </p:nvSpPr>
        <p:spPr>
          <a:xfrm>
            <a:off x="152400" y="762000"/>
            <a:ext cx="8763000" cy="5410200"/>
          </a:xfrm>
        </p:spPr>
        <p:txBody>
          <a:bodyPr>
            <a:noAutofit/>
          </a:bodyPr>
          <a:lstStyle/>
          <a:p>
            <a:pPr>
              <a:spcBef>
                <a:spcPts val="400"/>
              </a:spcBef>
              <a:buSzPct val="102000"/>
              <a:buFont typeface="Arial"/>
              <a:buChar char="•"/>
            </a:pPr>
            <a:r>
              <a:rPr lang="en-US" sz="2800" dirty="0" smtClean="0">
                <a:solidFill>
                  <a:schemeClr val="tx1"/>
                </a:solidFill>
                <a:cs typeface="Arial" charset="0"/>
              </a:rPr>
              <a:t>Data were initially collected using two different methods:</a:t>
            </a:r>
          </a:p>
          <a:p>
            <a:pPr marL="0" lvl="1" indent="0">
              <a:spcBef>
                <a:spcPts val="400"/>
              </a:spcBef>
              <a:buSzPct val="102000"/>
              <a:buNone/>
            </a:pPr>
            <a:r>
              <a:rPr lang="en-US" dirty="0">
                <a:cs typeface="Arial" charset="0"/>
              </a:rPr>
              <a:t> </a:t>
            </a:r>
            <a:r>
              <a:rPr lang="en-US" dirty="0" smtClean="0">
                <a:cs typeface="Arial" charset="0"/>
              </a:rPr>
              <a:t>   </a:t>
            </a:r>
            <a:r>
              <a:rPr lang="en-US" dirty="0" smtClean="0">
                <a:solidFill>
                  <a:schemeClr val="tx1"/>
                </a:solidFill>
                <a:cs typeface="Arial" charset="0"/>
              </a:rPr>
              <a:t>Observation </a:t>
            </a:r>
            <a:r>
              <a:rPr lang="en-US" dirty="0" smtClean="0">
                <a:solidFill>
                  <a:schemeClr val="tx1"/>
                </a:solidFill>
                <a:cs typeface="Arial" charset="0"/>
              </a:rPr>
              <a:t>and Video Analysis</a:t>
            </a:r>
          </a:p>
          <a:p>
            <a:pPr>
              <a:spcBef>
                <a:spcPts val="400"/>
              </a:spcBef>
              <a:buSzPct val="102000"/>
              <a:buFont typeface="Arial"/>
              <a:buChar char="•"/>
            </a:pPr>
            <a:r>
              <a:rPr lang="en-US" sz="2800" b="1" i="1" dirty="0" smtClean="0">
                <a:solidFill>
                  <a:schemeClr val="tx1"/>
                </a:solidFill>
                <a:cs typeface="Arial" charset="0"/>
              </a:rPr>
              <a:t>Initial Observation</a:t>
            </a:r>
            <a:r>
              <a:rPr lang="en-US" sz="2800" dirty="0" smtClean="0">
                <a:solidFill>
                  <a:schemeClr val="tx1"/>
                </a:solidFill>
                <a:cs typeface="Arial" charset="0"/>
              </a:rPr>
              <a:t> on site at </a:t>
            </a:r>
            <a:r>
              <a:rPr lang="en-US" sz="2800" dirty="0" smtClean="0">
                <a:solidFill>
                  <a:schemeClr val="tx1"/>
                </a:solidFill>
                <a:cs typeface="Arial" charset="0"/>
              </a:rPr>
              <a:t>2011 football games plus four </a:t>
            </a:r>
            <a:r>
              <a:rPr lang="en-US" sz="2800" dirty="0" smtClean="0">
                <a:solidFill>
                  <a:schemeClr val="tx1"/>
                </a:solidFill>
                <a:cs typeface="Arial" charset="0"/>
              </a:rPr>
              <a:t>2012 </a:t>
            </a:r>
            <a:r>
              <a:rPr lang="en-US" sz="2800" dirty="0" smtClean="0">
                <a:solidFill>
                  <a:schemeClr val="tx1"/>
                </a:solidFill>
                <a:cs typeface="Arial" charset="0"/>
              </a:rPr>
              <a:t>events: </a:t>
            </a:r>
            <a:endParaRPr lang="en-US" sz="2800" dirty="0" smtClean="0">
              <a:solidFill>
                <a:schemeClr val="tx1"/>
              </a:solidFill>
              <a:cs typeface="Arial" charset="0"/>
            </a:endParaRPr>
          </a:p>
          <a:p>
            <a:pPr marL="857250" lvl="2" indent="-457200">
              <a:spcBef>
                <a:spcPts val="0"/>
              </a:spcBef>
              <a:buSzPct val="102000"/>
              <a:buFont typeface="Wingdings" charset="2"/>
              <a:buChar char="ü"/>
            </a:pPr>
            <a:r>
              <a:rPr lang="en-US" sz="2800" dirty="0" smtClean="0">
                <a:solidFill>
                  <a:schemeClr val="tx1"/>
                </a:solidFill>
                <a:cs typeface="Arial" charset="0"/>
              </a:rPr>
              <a:t>5/27:  International Soccer – Mexico vs. Wales</a:t>
            </a:r>
          </a:p>
          <a:p>
            <a:pPr marL="857250" lvl="2" indent="-457200">
              <a:spcBef>
                <a:spcPts val="0"/>
              </a:spcBef>
              <a:buSzPct val="102000"/>
              <a:buFont typeface="Wingdings" charset="2"/>
              <a:buChar char="ü"/>
            </a:pPr>
            <a:r>
              <a:rPr lang="en-US" sz="2800" dirty="0" smtClean="0">
                <a:solidFill>
                  <a:schemeClr val="tx1"/>
                </a:solidFill>
                <a:cs typeface="Arial" charset="0"/>
              </a:rPr>
              <a:t>6/3:  Hot 97 Summer Jam</a:t>
            </a:r>
          </a:p>
          <a:p>
            <a:pPr marL="857250" lvl="2" indent="-457200">
              <a:spcBef>
                <a:spcPts val="0"/>
              </a:spcBef>
              <a:buSzPct val="102000"/>
              <a:buFont typeface="Wingdings" charset="2"/>
              <a:buChar char="ü"/>
            </a:pPr>
            <a:r>
              <a:rPr lang="en-US" sz="2800" dirty="0" smtClean="0">
                <a:solidFill>
                  <a:schemeClr val="tx1"/>
                </a:solidFill>
                <a:cs typeface="Arial" charset="0"/>
              </a:rPr>
              <a:t>6/9:  International Soccer:  Argentina vs. </a:t>
            </a:r>
            <a:r>
              <a:rPr lang="en-US" sz="2800" dirty="0" smtClean="0">
                <a:solidFill>
                  <a:schemeClr val="tx1"/>
                </a:solidFill>
                <a:cs typeface="Arial" charset="0"/>
              </a:rPr>
              <a:t>Brazil</a:t>
            </a:r>
          </a:p>
          <a:p>
            <a:pPr marL="857250" lvl="2" indent="-457200">
              <a:spcBef>
                <a:spcPts val="0"/>
              </a:spcBef>
              <a:buSzPct val="102000"/>
              <a:buFont typeface="Wingdings" charset="2"/>
              <a:buChar char="ü"/>
            </a:pPr>
            <a:endParaRPr lang="en-US" sz="400" dirty="0" smtClean="0">
              <a:solidFill>
                <a:schemeClr val="tx1"/>
              </a:solidFill>
              <a:cs typeface="Arial" charset="0"/>
            </a:endParaRPr>
          </a:p>
          <a:p>
            <a:pPr marL="857250" lvl="2" indent="-457200" fontAlgn="t">
              <a:spcBef>
                <a:spcPts val="0"/>
              </a:spcBef>
              <a:buSzPct val="102000"/>
              <a:buFont typeface="Wingdings" charset="2"/>
              <a:buChar char="ü"/>
            </a:pPr>
            <a:r>
              <a:rPr lang="en-US" sz="2800" dirty="0" smtClean="0">
                <a:solidFill>
                  <a:schemeClr val="tx1"/>
                </a:solidFill>
                <a:cs typeface="Arial" charset="0"/>
              </a:rPr>
              <a:t>6/16:  Advance Auto Parts Monster Jam</a:t>
            </a:r>
          </a:p>
          <a:p>
            <a:pPr fontAlgn="t">
              <a:spcBef>
                <a:spcPts val="400"/>
              </a:spcBef>
              <a:buSzPct val="102000"/>
              <a:buFont typeface="Arial"/>
              <a:buChar char="•"/>
            </a:pPr>
            <a:r>
              <a:rPr lang="en-US" sz="2800" b="1" i="1" dirty="0">
                <a:solidFill>
                  <a:schemeClr val="tx1"/>
                </a:solidFill>
                <a:cs typeface="Arial" charset="0"/>
              </a:rPr>
              <a:t>Video analysis </a:t>
            </a:r>
            <a:r>
              <a:rPr lang="en-US" sz="2800" dirty="0" smtClean="0">
                <a:solidFill>
                  <a:schemeClr val="tx1"/>
                </a:solidFill>
                <a:cs typeface="Arial" charset="0"/>
              </a:rPr>
              <a:t>from NFL </a:t>
            </a:r>
            <a:r>
              <a:rPr lang="en-US" sz="2800" dirty="0" smtClean="0">
                <a:solidFill>
                  <a:schemeClr val="tx1"/>
                </a:solidFill>
                <a:cs typeface="Arial" charset="0"/>
              </a:rPr>
              <a:t>event</a:t>
            </a:r>
          </a:p>
          <a:p>
            <a:pPr fontAlgn="t">
              <a:spcBef>
                <a:spcPts val="400"/>
              </a:spcBef>
              <a:buSzPct val="102000"/>
              <a:buFont typeface="Arial"/>
              <a:buChar char="•"/>
            </a:pPr>
            <a:r>
              <a:rPr lang="en-US" sz="2800" dirty="0" smtClean="0">
                <a:cs typeface="Arial" charset="0"/>
              </a:rPr>
              <a:t>Required new Java application to facilitate</a:t>
            </a:r>
          </a:p>
          <a:p>
            <a:pPr marL="0" indent="0" fontAlgn="t">
              <a:spcBef>
                <a:spcPts val="400"/>
              </a:spcBef>
              <a:buSzPct val="102000"/>
              <a:buNone/>
            </a:pPr>
            <a:r>
              <a:rPr lang="en-US" sz="2800" dirty="0">
                <a:cs typeface="Arial" charset="0"/>
              </a:rPr>
              <a:t> </a:t>
            </a:r>
            <a:r>
              <a:rPr lang="en-US" sz="2800" dirty="0" smtClean="0">
                <a:cs typeface="Arial" charset="0"/>
              </a:rPr>
              <a:t>   the </a:t>
            </a:r>
            <a:r>
              <a:rPr lang="en-US" sz="2800" dirty="0">
                <a:cs typeface="Arial" charset="0"/>
              </a:rPr>
              <a:t>recording of </a:t>
            </a:r>
            <a:r>
              <a:rPr lang="en-US" sz="2800" dirty="0" smtClean="0">
                <a:cs typeface="Arial" charset="0"/>
              </a:rPr>
              <a:t>inspection </a:t>
            </a:r>
            <a:r>
              <a:rPr lang="en-US" sz="2800" dirty="0">
                <a:cs typeface="Arial" charset="0"/>
              </a:rPr>
              <a:t>times from </a:t>
            </a:r>
            <a:r>
              <a:rPr lang="en-US" sz="2800" dirty="0" smtClean="0">
                <a:cs typeface="Arial" charset="0"/>
              </a:rPr>
              <a:t>video</a:t>
            </a:r>
          </a:p>
          <a:p>
            <a:pPr marL="0" indent="0" fontAlgn="t">
              <a:spcBef>
                <a:spcPts val="400"/>
              </a:spcBef>
              <a:buSzPct val="102000"/>
              <a:buNone/>
            </a:pPr>
            <a:r>
              <a:rPr lang="en-US" sz="2800" dirty="0" smtClean="0">
                <a:cs typeface="Arial" charset="0"/>
              </a:rPr>
              <a:t>    provided </a:t>
            </a:r>
            <a:r>
              <a:rPr lang="en-US" sz="2800" dirty="0">
                <a:cs typeface="Arial" charset="0"/>
              </a:rPr>
              <a:t>by MetLife. </a:t>
            </a:r>
            <a:endParaRPr lang="en-US" sz="2800" dirty="0" smtClean="0">
              <a:solidFill>
                <a:schemeClr val="tx1"/>
              </a:solidFill>
              <a:cs typeface="Arial" charset="0"/>
            </a:endParaRPr>
          </a:p>
        </p:txBody>
      </p:sp>
      <p:pic>
        <p:nvPicPr>
          <p:cNvPr id="3072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740" y="4648200"/>
            <a:ext cx="214526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8"/>
          <p:cNvSpPr txBox="1">
            <a:spLocks/>
          </p:cNvSpPr>
          <p:nvPr/>
        </p:nvSpPr>
        <p:spPr>
          <a:xfrm>
            <a:off x="3276600" y="6492875"/>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noGrp="1"/>
          </p:cNvSpPr>
          <p:nvPr>
            <p:ph type="title"/>
          </p:nvPr>
        </p:nvSpPr>
        <p:spPr>
          <a:xfrm>
            <a:off x="0" y="0"/>
            <a:ext cx="9144000" cy="1143000"/>
          </a:xfrm>
        </p:spPr>
        <p:txBody>
          <a:bodyPr/>
          <a:lstStyle/>
          <a:p>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 name="Content Placeholder 2"/>
          <p:cNvSpPr>
            <a:spLocks noGrp="1"/>
          </p:cNvSpPr>
          <p:nvPr>
            <p:ph idx="1"/>
          </p:nvPr>
        </p:nvSpPr>
        <p:spPr>
          <a:xfrm>
            <a:off x="523875" y="914400"/>
            <a:ext cx="8229600" cy="4191000"/>
          </a:xfrm>
        </p:spPr>
        <p:txBody>
          <a:bodyPr/>
          <a:lstStyle/>
          <a:p>
            <a:pPr marL="0" indent="0">
              <a:buNone/>
            </a:pPr>
            <a:r>
              <a:rPr lang="en-US" sz="2800" u="sng" dirty="0" smtClean="0">
                <a:solidFill>
                  <a:srgbClr val="222222"/>
                </a:solidFill>
                <a:cs typeface="Arial" charset="0"/>
              </a:rPr>
              <a:t>The CCICADA Center</a:t>
            </a:r>
          </a:p>
          <a:p>
            <a:pPr>
              <a:buFont typeface="Wingdings" pitchFamily="2" charset="2"/>
              <a:buChar char="ü"/>
            </a:pPr>
            <a:r>
              <a:rPr lang="en-US" sz="2800" dirty="0" smtClean="0">
                <a:solidFill>
                  <a:srgbClr val="222222"/>
                </a:solidFill>
                <a:cs typeface="Arial" charset="0"/>
              </a:rPr>
              <a:t>The Command, Control, and Interoperability Center for Advanced Data Analysis (CCICADA) is a US DHS University Center of Excellence based at Rutgers University.</a:t>
            </a:r>
          </a:p>
          <a:p>
            <a:pPr>
              <a:buFont typeface="Wingdings" pitchFamily="2" charset="2"/>
              <a:buChar char="ü"/>
            </a:pPr>
            <a:r>
              <a:rPr lang="en-US" sz="2800" dirty="0" smtClean="0">
                <a:solidFill>
                  <a:srgbClr val="222222"/>
                </a:solidFill>
                <a:cs typeface="Arial" charset="0"/>
              </a:rPr>
              <a:t>We work on problems involving data, modeling, simulation, and decision making.</a:t>
            </a:r>
            <a:endParaRPr lang="en-US" sz="2800" dirty="0" smtClean="0">
              <a:solidFill>
                <a:srgbClr val="222222"/>
              </a:solidFill>
              <a:cs typeface="Arial" charset="0"/>
            </a:endParaRPr>
          </a:p>
          <a:p>
            <a:pPr>
              <a:buFont typeface="Wingdings" pitchFamily="2" charset="2"/>
              <a:buChar char="ü"/>
            </a:pPr>
            <a:r>
              <a:rPr lang="en-US" sz="2800" dirty="0" smtClean="0">
                <a:solidFill>
                  <a:srgbClr val="222222"/>
                </a:solidFill>
                <a:cs typeface="Arial" charset="0"/>
              </a:rPr>
              <a:t>We work on a variety of topics in conjunction with </a:t>
            </a:r>
            <a:r>
              <a:rPr lang="en-US" sz="2800" dirty="0" smtClean="0">
                <a:solidFill>
                  <a:srgbClr val="222222"/>
                </a:solidFill>
                <a:cs typeface="Arial" charset="0"/>
              </a:rPr>
              <a:t>DHS and </a:t>
            </a:r>
            <a:r>
              <a:rPr lang="en-US" sz="2800" dirty="0" smtClean="0">
                <a:solidFill>
                  <a:srgbClr val="222222"/>
                </a:solidFill>
                <a:cs typeface="Arial" charset="0"/>
              </a:rPr>
              <a:t>its partners in the public and private sector</a:t>
            </a:r>
          </a:p>
          <a:p>
            <a:pPr>
              <a:buFont typeface="Wingdings" pitchFamily="2" charset="2"/>
              <a:buChar char="ü"/>
            </a:pPr>
            <a:r>
              <a:rPr lang="en-US" sz="2800" dirty="0" smtClean="0">
                <a:solidFill>
                  <a:srgbClr val="222222"/>
                </a:solidFill>
                <a:cs typeface="Arial" charset="0"/>
              </a:rPr>
              <a:t>Our work on stadium security has been strongly supported by DHS</a:t>
            </a:r>
          </a:p>
        </p:txBody>
      </p:sp>
      <p:sp>
        <p:nvSpPr>
          <p:cNvPr id="7" name="Title 1"/>
          <p:cNvSpPr txBox="1">
            <a:spLocks/>
          </p:cNvSpPr>
          <p:nvPr/>
        </p:nvSpPr>
        <p:spPr bwMode="auto">
          <a:xfrm>
            <a:off x="-28575" y="15240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r>
              <a:rPr lang="en-US" kern="0" dirty="0" smtClean="0">
                <a:solidFill>
                  <a:srgbClr val="008000"/>
                </a:solidFill>
                <a:ea typeface="ＭＳ Ｐゴシック"/>
                <a:cs typeface="Arial" charset="0"/>
              </a:rPr>
              <a:t>CCICADA - </a:t>
            </a:r>
            <a:r>
              <a:rPr lang="en-US" kern="0" dirty="0">
                <a:solidFill>
                  <a:srgbClr val="008000"/>
                </a:solidFill>
                <a:ea typeface="ＭＳ Ｐゴシック"/>
                <a:cs typeface="Arial" charset="0"/>
              </a:rPr>
              <a:t>Overview</a:t>
            </a:r>
            <a:endParaRPr lang="en-US" dirty="0" smtClean="0">
              <a:solidFill>
                <a:srgbClr val="008000"/>
              </a:solidFill>
              <a:latin typeface="+mn-lt"/>
              <a:cs typeface="Arial" charset="0"/>
            </a:endParaRPr>
          </a:p>
        </p:txBody>
      </p:sp>
      <p:sp>
        <p:nvSpPr>
          <p:cNvPr id="8" name="Slide Number Placeholder 8"/>
          <p:cNvSpPr>
            <a:spLocks noGrp="1"/>
          </p:cNvSpPr>
          <p:nvPr>
            <p:ph type="sldNum" sz="quarter" idx="4294967295"/>
          </p:nvPr>
        </p:nvSpPr>
        <p:spPr>
          <a:xfrm>
            <a:off x="3581400" y="6338826"/>
            <a:ext cx="2133600" cy="365125"/>
          </a:xfrm>
          <a:prstGeom prst="rect">
            <a:avLst/>
          </a:prstGeom>
          <a:noFill/>
        </p:spPr>
        <p:txBody>
          <a:bodyPr/>
          <a:lstStyle/>
          <a:p>
            <a:pPr algn="ctr"/>
            <a:fld id="{CE47E900-278E-492E-8D44-1DA85B42F790}" type="slidenum">
              <a:rPr lang="en-US" sz="1800">
                <a:solidFill>
                  <a:srgbClr val="000000"/>
                </a:solidFill>
              </a:rPr>
              <a:pPr algn="ctr"/>
              <a:t>3</a:t>
            </a:fld>
            <a:endParaRPr lang="en-US" sz="1800" dirty="0">
              <a:solidFill>
                <a:srgbClr val="000000"/>
              </a:solidFill>
            </a:endParaRPr>
          </a:p>
        </p:txBody>
      </p:sp>
    </p:spTree>
    <p:extLst>
      <p:ext uri="{BB962C8B-B14F-4D97-AF65-F5344CB8AC3E}">
        <p14:creationId xmlns:p14="http://schemas.microsoft.com/office/powerpoint/2010/main" val="268345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6"/>
          <p:cNvSpPr txBox="1">
            <a:spLocks noGrp="1"/>
          </p:cNvSpPr>
          <p:nvPr>
            <p:ph type="title" idx="4294967295"/>
          </p:nvPr>
        </p:nvSpPr>
        <p:spPr>
          <a:xfrm>
            <a:off x="228600" y="76200"/>
            <a:ext cx="8915400" cy="762000"/>
          </a:xfrm>
        </p:spPr>
        <p:txBody>
          <a:bodyPr/>
          <a:lstStyle/>
          <a:p>
            <a:r>
              <a:rPr lang="en-US" b="1" dirty="0" smtClean="0">
                <a:latin typeface="Arial" charset="0"/>
                <a:cs typeface="Arial" charset="0"/>
              </a:rPr>
              <a:t>Data Analysis - SUMMARY</a:t>
            </a:r>
          </a:p>
        </p:txBody>
      </p:sp>
      <p:sp>
        <p:nvSpPr>
          <p:cNvPr id="8" name="Content Placeholder 7"/>
          <p:cNvSpPr>
            <a:spLocks noGrp="1"/>
          </p:cNvSpPr>
          <p:nvPr>
            <p:ph idx="4294967295"/>
          </p:nvPr>
        </p:nvSpPr>
        <p:spPr>
          <a:xfrm>
            <a:off x="152400" y="762000"/>
            <a:ext cx="8991600" cy="5105400"/>
          </a:xfrm>
        </p:spPr>
        <p:txBody>
          <a:bodyPr>
            <a:noAutofit/>
          </a:bodyPr>
          <a:lstStyle/>
          <a:p>
            <a:pPr marL="0" indent="0">
              <a:buNone/>
            </a:pPr>
            <a:r>
              <a:rPr lang="en-US" sz="2800" dirty="0" smtClean="0">
                <a:solidFill>
                  <a:schemeClr val="tx1"/>
                </a:solidFill>
                <a:cs typeface="Arial" pitchFamily="34" charset="0"/>
              </a:rPr>
              <a:t>We evaluated the </a:t>
            </a:r>
            <a:r>
              <a:rPr lang="en-US" sz="2800" b="1" i="1" dirty="0" smtClean="0">
                <a:solidFill>
                  <a:schemeClr val="tx1"/>
                </a:solidFill>
                <a:cs typeface="Arial" pitchFamily="34" charset="0"/>
              </a:rPr>
              <a:t>effect of several important factors on the inspection times</a:t>
            </a:r>
            <a:r>
              <a:rPr lang="en-US" sz="2800" dirty="0" smtClean="0">
                <a:solidFill>
                  <a:schemeClr val="tx1"/>
                </a:solidFill>
                <a:cs typeface="Arial" pitchFamily="34" charset="0"/>
              </a:rPr>
              <a:t>:</a:t>
            </a:r>
          </a:p>
          <a:p>
            <a:pPr marL="457200" lvl="1" indent="-457200">
              <a:buFont typeface="Arial"/>
              <a:buChar char="•"/>
            </a:pPr>
            <a:r>
              <a:rPr lang="en-US" sz="2800" b="1" dirty="0" smtClean="0">
                <a:solidFill>
                  <a:schemeClr val="tx1"/>
                </a:solidFill>
                <a:cs typeface="Arial" charset="0"/>
              </a:rPr>
              <a:t>Inspection method</a:t>
            </a:r>
            <a:r>
              <a:rPr lang="en-US" sz="2800" dirty="0" smtClean="0">
                <a:solidFill>
                  <a:schemeClr val="tx1"/>
                </a:solidFill>
                <a:cs typeface="Arial" charset="0"/>
              </a:rPr>
              <a:t> </a:t>
            </a:r>
            <a:r>
              <a:rPr lang="en-US" sz="2600" dirty="0" smtClean="0">
                <a:solidFill>
                  <a:schemeClr val="tx1"/>
                </a:solidFill>
                <a:cs typeface="Arial" charset="0"/>
              </a:rPr>
              <a:t>(pat-down, </a:t>
            </a:r>
            <a:r>
              <a:rPr lang="en-US" sz="2600" dirty="0" err="1" smtClean="0">
                <a:solidFill>
                  <a:schemeClr val="tx1"/>
                </a:solidFill>
                <a:cs typeface="Arial" charset="0"/>
              </a:rPr>
              <a:t>wanding</a:t>
            </a:r>
            <a:r>
              <a:rPr lang="en-US" sz="2600" dirty="0" smtClean="0">
                <a:solidFill>
                  <a:schemeClr val="tx1"/>
                </a:solidFill>
                <a:cs typeface="Arial" charset="0"/>
              </a:rPr>
              <a:t>, or bag check)</a:t>
            </a:r>
          </a:p>
          <a:p>
            <a:pPr marL="457200" lvl="1" indent="-457200">
              <a:buFont typeface="Arial"/>
              <a:buChar char="•"/>
            </a:pPr>
            <a:r>
              <a:rPr lang="en-US" sz="2800" b="1" dirty="0" smtClean="0">
                <a:solidFill>
                  <a:schemeClr val="tx1"/>
                </a:solidFill>
                <a:cs typeface="Arial" charset="0"/>
              </a:rPr>
              <a:t>Location</a:t>
            </a:r>
            <a:r>
              <a:rPr lang="en-US" sz="2800" dirty="0" smtClean="0">
                <a:solidFill>
                  <a:schemeClr val="tx1"/>
                </a:solidFill>
                <a:cs typeface="Arial" charset="0"/>
              </a:rPr>
              <a:t> </a:t>
            </a:r>
            <a:r>
              <a:rPr lang="en-US" sz="2600" dirty="0" smtClean="0">
                <a:solidFill>
                  <a:schemeClr val="tx1"/>
                </a:solidFill>
                <a:cs typeface="Arial" charset="0"/>
              </a:rPr>
              <a:t>(gate, pod, lane ~ inspector)</a:t>
            </a:r>
          </a:p>
          <a:p>
            <a:pPr marL="457200" lvl="1" indent="-457200">
              <a:buFont typeface="Arial"/>
              <a:buChar char="•"/>
            </a:pPr>
            <a:r>
              <a:rPr lang="en-US" sz="2800" b="1" dirty="0" smtClean="0">
                <a:solidFill>
                  <a:schemeClr val="tx1"/>
                </a:solidFill>
                <a:cs typeface="Arial" charset="0"/>
              </a:rPr>
              <a:t>Time before event</a:t>
            </a:r>
            <a:r>
              <a:rPr lang="en-US" sz="2800" dirty="0" smtClean="0">
                <a:solidFill>
                  <a:schemeClr val="tx1"/>
                </a:solidFill>
                <a:cs typeface="Arial" charset="0"/>
              </a:rPr>
              <a:t> </a:t>
            </a:r>
            <a:r>
              <a:rPr lang="en-US" sz="2600" dirty="0" smtClean="0">
                <a:solidFill>
                  <a:schemeClr val="tx1"/>
                </a:solidFill>
                <a:cs typeface="Arial" charset="0"/>
              </a:rPr>
              <a:t>(early wave vs. late wave)</a:t>
            </a:r>
          </a:p>
          <a:p>
            <a:pPr marL="863600" lvl="8" indent="-457200">
              <a:buFont typeface="Wingdings" charset="2"/>
              <a:buChar char="ü"/>
            </a:pPr>
            <a:r>
              <a:rPr lang="en-US" sz="2800" dirty="0" smtClean="0">
                <a:solidFill>
                  <a:schemeClr val="tx1"/>
                </a:solidFill>
                <a:cs typeface="Arial" charset="0"/>
              </a:rPr>
              <a:t>Early wave = from time of gate opening until waiting line is cleared</a:t>
            </a:r>
          </a:p>
          <a:p>
            <a:pPr marL="863600" lvl="4" indent="-457200">
              <a:buFont typeface="Wingdings" charset="2"/>
              <a:buChar char="ü"/>
            </a:pPr>
            <a:r>
              <a:rPr lang="en-US" sz="2800" dirty="0" smtClean="0">
                <a:solidFill>
                  <a:schemeClr val="tx1"/>
                </a:solidFill>
                <a:cs typeface="Arial" charset="0"/>
              </a:rPr>
              <a:t>Late wave = from time of crowd accumulation until event start</a:t>
            </a:r>
          </a:p>
          <a:p>
            <a:pPr marL="457200" lvl="1" indent="-457200">
              <a:buFont typeface="Arial"/>
              <a:buChar char="•"/>
            </a:pPr>
            <a:r>
              <a:rPr lang="en-US" sz="2800" b="1" dirty="0" smtClean="0">
                <a:solidFill>
                  <a:schemeClr val="tx1"/>
                </a:solidFill>
                <a:cs typeface="Arial" charset="0"/>
              </a:rPr>
              <a:t>Type of event/crowd demographics</a:t>
            </a:r>
            <a:r>
              <a:rPr lang="en-US" sz="2600" dirty="0" smtClean="0">
                <a:solidFill>
                  <a:schemeClr val="tx1"/>
                </a:solidFill>
                <a:cs typeface="Arial" charset="0"/>
              </a:rPr>
              <a:t> (soccer match, monster truck)</a:t>
            </a:r>
            <a:endParaRPr lang="en-US" dirty="0" smtClean="0">
              <a:solidFill>
                <a:schemeClr val="tx1"/>
              </a:solidFill>
              <a:cs typeface="Arial" charset="0"/>
            </a:endParaRPr>
          </a:p>
        </p:txBody>
      </p:sp>
      <p:sp>
        <p:nvSpPr>
          <p:cNvPr id="9" name="Slide Number Placeholder 8"/>
          <p:cNvSpPr txBox="1">
            <a:spLocks/>
          </p:cNvSpPr>
          <p:nvPr/>
        </p:nvSpPr>
        <p:spPr>
          <a:xfrm>
            <a:off x="37338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30</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4"/>
          <p:cNvSpPr txBox="1">
            <a:spLocks noGrp="1"/>
          </p:cNvSpPr>
          <p:nvPr>
            <p:ph type="title" idx="4294967295"/>
          </p:nvPr>
        </p:nvSpPr>
        <p:spPr>
          <a:xfrm>
            <a:off x="0" y="-76200"/>
            <a:ext cx="9144000" cy="838200"/>
          </a:xfrm>
        </p:spPr>
        <p:txBody>
          <a:bodyPr/>
          <a:lstStyle/>
          <a:p>
            <a:r>
              <a:rPr lang="en-US" sz="3200" dirty="0" smtClean="0">
                <a:solidFill>
                  <a:srgbClr val="FF0000"/>
                </a:solidFill>
                <a:latin typeface="Arial" charset="0"/>
                <a:cs typeface="Arial" charset="0"/>
              </a:rPr>
              <a:t>   </a:t>
            </a:r>
            <a:r>
              <a:rPr lang="en-US" b="1" dirty="0" smtClean="0">
                <a:latin typeface="Arial" charset="0"/>
                <a:cs typeface="Arial" charset="0"/>
              </a:rPr>
              <a:t>Data Analysis</a:t>
            </a:r>
          </a:p>
        </p:txBody>
      </p:sp>
      <p:sp>
        <p:nvSpPr>
          <p:cNvPr id="39938" name="Content Placeholder 6"/>
          <p:cNvSpPr txBox="1">
            <a:spLocks noGrp="1"/>
          </p:cNvSpPr>
          <p:nvPr>
            <p:ph idx="4294967295"/>
          </p:nvPr>
        </p:nvSpPr>
        <p:spPr>
          <a:xfrm>
            <a:off x="228600" y="609600"/>
            <a:ext cx="8534400" cy="5105400"/>
          </a:xfrm>
        </p:spPr>
        <p:txBody>
          <a:bodyPr>
            <a:noAutofit/>
          </a:bodyPr>
          <a:lstStyle/>
          <a:p>
            <a:r>
              <a:rPr lang="en-US" sz="2800" dirty="0">
                <a:solidFill>
                  <a:schemeClr val="tx1"/>
                </a:solidFill>
                <a:cs typeface="Arial" charset="0"/>
              </a:rPr>
              <a:t>Since there is a lot of (random) variation, we  analyzed the results using statistical methods</a:t>
            </a:r>
            <a:r>
              <a:rPr lang="en-US" sz="2800" dirty="0" smtClean="0">
                <a:solidFill>
                  <a:schemeClr val="tx1"/>
                </a:solidFill>
                <a:cs typeface="Arial" charset="0"/>
              </a:rPr>
              <a:t>.</a:t>
            </a:r>
          </a:p>
          <a:p>
            <a:endParaRPr lang="en-US" sz="400" dirty="0">
              <a:solidFill>
                <a:schemeClr val="tx1"/>
              </a:solidFill>
              <a:cs typeface="Arial" charset="0"/>
            </a:endParaRPr>
          </a:p>
          <a:p>
            <a:pPr marL="0" indent="0" algn="ctr">
              <a:buNone/>
            </a:pPr>
            <a:r>
              <a:rPr lang="en-US" sz="2800" u="sng" dirty="0" smtClean="0">
                <a:solidFill>
                  <a:schemeClr val="tx1"/>
                </a:solidFill>
                <a:cs typeface="Arial" charset="0"/>
              </a:rPr>
              <a:t>CONCLUSIONS</a:t>
            </a:r>
            <a:endParaRPr lang="en-US" sz="2800" dirty="0" smtClean="0">
              <a:solidFill>
                <a:schemeClr val="tx1"/>
              </a:solidFill>
              <a:cs typeface="Arial" charset="0"/>
            </a:endParaRPr>
          </a:p>
          <a:p>
            <a:pPr marL="342900" indent="-342900">
              <a:buFont typeface="Arial"/>
              <a:buChar char="•"/>
            </a:pPr>
            <a:r>
              <a:rPr lang="en-US" sz="2800" dirty="0" smtClean="0">
                <a:solidFill>
                  <a:schemeClr val="tx1"/>
                </a:solidFill>
                <a:cs typeface="Arial" charset="0"/>
              </a:rPr>
              <a:t>Inspection time distributions differ significantly according to: </a:t>
            </a:r>
            <a:endParaRPr lang="en-US" sz="2800" dirty="0">
              <a:solidFill>
                <a:schemeClr val="tx1"/>
              </a:solidFill>
              <a:cs typeface="Arial" charset="0"/>
            </a:endParaRPr>
          </a:p>
          <a:p>
            <a:pPr marL="742950" lvl="2" indent="-342900">
              <a:buFont typeface="Wingdings" charset="2"/>
              <a:buChar char="ü"/>
            </a:pPr>
            <a:r>
              <a:rPr lang="en-US" dirty="0">
                <a:solidFill>
                  <a:schemeClr val="tx1"/>
                </a:solidFill>
                <a:cs typeface="Arial" charset="0"/>
              </a:rPr>
              <a:t>I</a:t>
            </a:r>
            <a:r>
              <a:rPr lang="en-US" dirty="0" smtClean="0">
                <a:solidFill>
                  <a:schemeClr val="tx1"/>
                </a:solidFill>
                <a:cs typeface="Arial" charset="0"/>
              </a:rPr>
              <a:t>nspection methods</a:t>
            </a:r>
          </a:p>
          <a:p>
            <a:pPr marL="742950" lvl="2" indent="-342900">
              <a:buFont typeface="Wingdings" charset="2"/>
              <a:buChar char="ü"/>
            </a:pPr>
            <a:r>
              <a:rPr lang="en-US" dirty="0" smtClean="0">
                <a:cs typeface="Arial" charset="0"/>
              </a:rPr>
              <a:t>Gates</a:t>
            </a:r>
          </a:p>
          <a:p>
            <a:pPr marL="742950" lvl="2" indent="-342900">
              <a:buFont typeface="Wingdings" charset="2"/>
              <a:buChar char="ü"/>
            </a:pPr>
            <a:r>
              <a:rPr lang="en-US" dirty="0" smtClean="0">
                <a:solidFill>
                  <a:schemeClr val="tx1"/>
                </a:solidFill>
                <a:cs typeface="Arial" charset="0"/>
              </a:rPr>
              <a:t>Times</a:t>
            </a:r>
          </a:p>
          <a:p>
            <a:pPr marL="742950" lvl="2" indent="-342900">
              <a:buFont typeface="Wingdings" charset="2"/>
              <a:buChar char="ü"/>
            </a:pPr>
            <a:r>
              <a:rPr lang="en-US" dirty="0" smtClean="0">
                <a:cs typeface="Arial" charset="0"/>
              </a:rPr>
              <a:t>Events</a:t>
            </a:r>
          </a:p>
          <a:p>
            <a:pPr marL="742950" lvl="2" indent="-342900">
              <a:buFont typeface="Wingdings" charset="2"/>
              <a:buChar char="ü"/>
            </a:pPr>
            <a:r>
              <a:rPr lang="en-US" dirty="0" smtClean="0">
                <a:solidFill>
                  <a:schemeClr val="tx1"/>
                </a:solidFill>
                <a:cs typeface="Arial" charset="0"/>
              </a:rPr>
              <a:t>Inspectors           </a:t>
            </a:r>
            <a:endParaRPr lang="en-US" b="1" i="1" dirty="0" smtClean="0">
              <a:solidFill>
                <a:srgbClr val="008000"/>
              </a:solidFill>
              <a:cs typeface="Arial" charset="0"/>
            </a:endParaRPr>
          </a:p>
          <a:p>
            <a:pPr marL="400050" lvl="1" indent="-457200">
              <a:spcBef>
                <a:spcPts val="0"/>
              </a:spcBef>
              <a:buFont typeface="Arial"/>
              <a:buChar char="•"/>
            </a:pPr>
            <a:r>
              <a:rPr lang="en-US" b="1" i="1" dirty="0" smtClean="0">
                <a:solidFill>
                  <a:srgbClr val="FF0000"/>
                </a:solidFill>
                <a:cs typeface="Arial" charset="0"/>
              </a:rPr>
              <a:t>Statistical analysis shows that the differences are much greater than can be explained </a:t>
            </a:r>
          </a:p>
          <a:p>
            <a:pPr marL="0" lvl="1" indent="0">
              <a:spcBef>
                <a:spcPts val="0"/>
              </a:spcBef>
              <a:buNone/>
            </a:pPr>
            <a:r>
              <a:rPr lang="en-US" b="1" i="1" dirty="0">
                <a:solidFill>
                  <a:srgbClr val="FF0000"/>
                </a:solidFill>
                <a:cs typeface="Arial" charset="0"/>
              </a:rPr>
              <a:t> </a:t>
            </a:r>
            <a:r>
              <a:rPr lang="en-US" b="1" i="1" dirty="0" smtClean="0">
                <a:solidFill>
                  <a:srgbClr val="FF0000"/>
                </a:solidFill>
                <a:cs typeface="Arial" charset="0"/>
              </a:rPr>
              <a:t>   by random chance</a:t>
            </a:r>
            <a:r>
              <a:rPr lang="en-US" b="1" i="1" dirty="0" smtClean="0">
                <a:solidFill>
                  <a:srgbClr val="FF0000"/>
                </a:solidFill>
                <a:latin typeface="Arial" charset="0"/>
                <a:cs typeface="Arial" charset="0"/>
              </a:rPr>
              <a:t>.</a:t>
            </a:r>
          </a:p>
          <a:p>
            <a:endParaRPr lang="en-US" sz="2800" i="1" dirty="0" smtClean="0">
              <a:solidFill>
                <a:schemeClr val="tx1"/>
              </a:solidFill>
              <a:latin typeface="Arial" charset="0"/>
              <a:cs typeface="Arial" charset="0"/>
            </a:endParaRPr>
          </a:p>
        </p:txBody>
      </p:sp>
      <p:sp>
        <p:nvSpPr>
          <p:cNvPr id="7" name="Slide Number Placeholder 8"/>
          <p:cNvSpPr txBox="1">
            <a:spLocks/>
          </p:cNvSpPr>
          <p:nvPr/>
        </p:nvSpPr>
        <p:spPr>
          <a:xfrm>
            <a:off x="37338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31</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Grp="1" noChangeArrowheads="1"/>
          </p:cNvSpPr>
          <p:nvPr>
            <p:ph type="ftr" sz="quarter" idx="4294967295"/>
          </p:nvPr>
        </p:nvSpPr>
        <p:spPr bwMode="auto">
          <a:xfrm>
            <a:off x="3124200" y="6245225"/>
            <a:ext cx="2895600" cy="476250"/>
          </a:xfrm>
          <a:prstGeom prst="rect">
            <a:avLst/>
          </a:prstGeom>
          <a:noFill/>
          <a:ln w="9525">
            <a:noFill/>
            <a:round/>
            <a:headEnd/>
            <a:tailEnd/>
          </a:ln>
        </p:spPr>
        <p:txBody>
          <a:bodyPr lIns="90000" tIns="46800" rIns="90000" bIns="46800"/>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BC7DF02-22F6-47F4-85B9-BD986CC4512F}" type="slidenum">
              <a:rPr lang="en-US" smtClean="0">
                <a:solidFill>
                  <a:srgbClr val="FFFFFF"/>
                </a:solidFill>
              </a:rPr>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32</a:t>
            </a:fld>
            <a:endParaRPr lang="en-US" dirty="0">
              <a:solidFill>
                <a:srgbClr val="FFFFFF"/>
              </a:solidFill>
            </a:endParaRPr>
          </a:p>
        </p:txBody>
      </p:sp>
      <p:pic>
        <p:nvPicPr>
          <p:cNvPr id="8" name="Picture 3"/>
          <p:cNvPicPr>
            <a:picLocks noChangeAspect="1"/>
          </p:cNvPicPr>
          <p:nvPr/>
        </p:nvPicPr>
        <p:blipFill>
          <a:blip r:embed="rId2" cstate="print"/>
          <a:srcRect/>
          <a:stretch>
            <a:fillRect/>
          </a:stretch>
        </p:blipFill>
        <p:spPr bwMode="auto">
          <a:xfrm>
            <a:off x="304800" y="56175"/>
            <a:ext cx="6557452" cy="6497025"/>
          </a:xfrm>
          <a:prstGeom prst="rect">
            <a:avLst/>
          </a:prstGeom>
          <a:noFill/>
          <a:ln w="9525">
            <a:noFill/>
            <a:miter lim="800000"/>
            <a:headEnd/>
            <a:tailEnd/>
          </a:ln>
        </p:spPr>
      </p:pic>
      <p:sp>
        <p:nvSpPr>
          <p:cNvPr id="11" name="Slide Number Placeholder 8"/>
          <p:cNvSpPr txBox="1">
            <a:spLocks/>
          </p:cNvSpPr>
          <p:nvPr/>
        </p:nvSpPr>
        <p:spPr>
          <a:xfrm>
            <a:off x="3886200" y="64770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32</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Tree>
    <p:extLst>
      <p:ext uri="{BB962C8B-B14F-4D97-AF65-F5344CB8AC3E}">
        <p14:creationId xmlns:p14="http://schemas.microsoft.com/office/powerpoint/2010/main" val="21941824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276600" y="6397625"/>
            <a:ext cx="2895600" cy="476250"/>
          </a:xfrm>
          <a:prstGeom prst="rect">
            <a:avLst/>
          </a:prstGeom>
          <a:noFill/>
          <a:ln w="9525">
            <a:noFill/>
            <a:round/>
            <a:headEnd/>
            <a:tailEnd/>
          </a:ln>
        </p:spPr>
        <p:txBody>
          <a:bodyPr lIns="90000" tIns="46800" rIns="90000" bIns="46800"/>
          <a:lstStyle/>
          <a:p>
            <a:pPr algn="ctr"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BC7DF02-22F6-47F4-85B9-BD986CC4512F}" type="slidenum">
              <a:rPr lang="en-US" b="1" smtClean="0">
                <a:solidFill>
                  <a:srgbClr val="FFFFFF"/>
                </a:solidFill>
                <a:latin typeface="Times New Roman" pitchFamily="18" charset="0"/>
                <a:cs typeface="+mn-cs"/>
              </a:rPr>
              <a:pPr algn="ctr"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33</a:t>
            </a:fld>
            <a:endParaRPr lang="en-US" b="1" dirty="0">
              <a:solidFill>
                <a:srgbClr val="FFFFFF"/>
              </a:solidFill>
              <a:latin typeface="Times New Roman" pitchFamily="18" charset="0"/>
              <a:cs typeface="+mn-cs"/>
            </a:endParaRPr>
          </a:p>
        </p:txBody>
      </p:sp>
      <p:pic>
        <p:nvPicPr>
          <p:cNvPr id="8" name="Picture 3"/>
          <p:cNvPicPr>
            <a:picLocks noChangeAspect="1"/>
          </p:cNvPicPr>
          <p:nvPr/>
        </p:nvPicPr>
        <p:blipFill>
          <a:blip r:embed="rId2" cstate="print"/>
          <a:srcRect/>
          <a:stretch>
            <a:fillRect/>
          </a:stretch>
        </p:blipFill>
        <p:spPr bwMode="auto">
          <a:xfrm>
            <a:off x="304800" y="1"/>
            <a:ext cx="6614149" cy="6553200"/>
          </a:xfrm>
          <a:prstGeom prst="rect">
            <a:avLst/>
          </a:prstGeom>
          <a:noFill/>
          <a:ln w="9525">
            <a:noFill/>
            <a:miter lim="800000"/>
            <a:headEnd/>
            <a:tailEnd/>
          </a:ln>
        </p:spPr>
      </p:pic>
      <p:sp>
        <p:nvSpPr>
          <p:cNvPr id="9" name="Slide Number Placeholder 8"/>
          <p:cNvSpPr txBox="1">
            <a:spLocks/>
          </p:cNvSpPr>
          <p:nvPr/>
        </p:nvSpPr>
        <p:spPr>
          <a:xfrm>
            <a:off x="3733800" y="6416675"/>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Tree>
    <p:extLst>
      <p:ext uri="{BB962C8B-B14F-4D97-AF65-F5344CB8AC3E}">
        <p14:creationId xmlns:p14="http://schemas.microsoft.com/office/powerpoint/2010/main" val="38069912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4"/>
          <p:cNvSpPr txBox="1">
            <a:spLocks noGrp="1"/>
          </p:cNvSpPr>
          <p:nvPr>
            <p:ph type="title" idx="4294967295"/>
          </p:nvPr>
        </p:nvSpPr>
        <p:spPr>
          <a:xfrm>
            <a:off x="0" y="0"/>
            <a:ext cx="9144000" cy="914400"/>
          </a:xfrm>
        </p:spPr>
        <p:txBody>
          <a:bodyPr/>
          <a:lstStyle/>
          <a:p>
            <a:r>
              <a:rPr lang="en-US" sz="3200" dirty="0" smtClean="0">
                <a:solidFill>
                  <a:srgbClr val="FF0000"/>
                </a:solidFill>
                <a:latin typeface="Arial" charset="0"/>
                <a:cs typeface="Arial" charset="0"/>
              </a:rPr>
              <a:t> </a:t>
            </a:r>
            <a:r>
              <a:rPr lang="en-US" sz="3200" b="1" dirty="0" smtClean="0">
                <a:solidFill>
                  <a:srgbClr val="FF0000"/>
                </a:solidFill>
                <a:latin typeface="Arial" charset="0"/>
                <a:cs typeface="Arial" charset="0"/>
              </a:rPr>
              <a:t>  </a:t>
            </a:r>
            <a:r>
              <a:rPr lang="en-US" b="1" dirty="0" smtClean="0">
                <a:latin typeface="Arial" charset="0"/>
                <a:cs typeface="Arial" charset="0"/>
              </a:rPr>
              <a:t>Data Analysis: Training</a:t>
            </a:r>
          </a:p>
        </p:txBody>
      </p:sp>
      <p:sp>
        <p:nvSpPr>
          <p:cNvPr id="39938" name="Content Placeholder 6"/>
          <p:cNvSpPr txBox="1">
            <a:spLocks noGrp="1"/>
          </p:cNvSpPr>
          <p:nvPr>
            <p:ph idx="4294967295"/>
          </p:nvPr>
        </p:nvSpPr>
        <p:spPr>
          <a:xfrm>
            <a:off x="533400" y="762000"/>
            <a:ext cx="8229600" cy="3886200"/>
          </a:xfrm>
        </p:spPr>
        <p:txBody>
          <a:bodyPr>
            <a:normAutofit/>
          </a:bodyPr>
          <a:lstStyle/>
          <a:p>
            <a:pPr marL="342900" indent="-342900">
              <a:buFont typeface="Arial"/>
              <a:buChar char="•"/>
            </a:pPr>
            <a:r>
              <a:rPr lang="en-US" sz="2800" dirty="0">
                <a:solidFill>
                  <a:schemeClr val="tx1"/>
                </a:solidFill>
                <a:cs typeface="Arial" charset="0"/>
              </a:rPr>
              <a:t>We designed protocol for evaluating effectiveness of training </a:t>
            </a:r>
            <a:r>
              <a:rPr lang="en-US" sz="2800" dirty="0" smtClean="0">
                <a:solidFill>
                  <a:schemeClr val="tx1"/>
                </a:solidFill>
                <a:cs typeface="Arial" charset="0"/>
              </a:rPr>
              <a:t>wanders at MetLife</a:t>
            </a:r>
            <a:endParaRPr lang="en-US" sz="2800" dirty="0">
              <a:solidFill>
                <a:schemeClr val="tx1"/>
              </a:solidFill>
              <a:cs typeface="Arial" charset="0"/>
            </a:endParaRPr>
          </a:p>
          <a:p>
            <a:pPr marL="342900" indent="-342900">
              <a:buFont typeface="Arial"/>
              <a:buChar char="•"/>
            </a:pPr>
            <a:r>
              <a:rPr lang="en-US" sz="2800" dirty="0" smtClean="0">
                <a:solidFill>
                  <a:schemeClr val="tx1"/>
                </a:solidFill>
                <a:cs typeface="Arial" charset="0"/>
              </a:rPr>
              <a:t>We observed training of </a:t>
            </a:r>
            <a:r>
              <a:rPr lang="en-US" sz="2800" dirty="0" smtClean="0">
                <a:solidFill>
                  <a:schemeClr val="tx1"/>
                </a:solidFill>
                <a:cs typeface="Arial" charset="0"/>
              </a:rPr>
              <a:t>wanders and outcomes of our testing plan </a:t>
            </a:r>
            <a:endParaRPr lang="en-US" sz="2800" dirty="0" smtClean="0">
              <a:solidFill>
                <a:schemeClr val="tx1"/>
              </a:solidFill>
              <a:cs typeface="Arial" charset="0"/>
            </a:endParaRPr>
          </a:p>
          <a:p>
            <a:pPr marL="342900" indent="-342900">
              <a:buFont typeface="Arial"/>
              <a:buChar char="•"/>
            </a:pPr>
            <a:r>
              <a:rPr lang="en-US" sz="2800" dirty="0" smtClean="0">
                <a:solidFill>
                  <a:schemeClr val="tx1"/>
                </a:solidFill>
                <a:cs typeface="Arial" charset="0"/>
              </a:rPr>
              <a:t>Findings </a:t>
            </a:r>
            <a:r>
              <a:rPr lang="en-US" sz="2800" dirty="0" smtClean="0">
                <a:cs typeface="Arial" charset="0"/>
              </a:rPr>
              <a:t>led to more emphasis on training and</a:t>
            </a:r>
            <a:r>
              <a:rPr lang="en-US" sz="2800" dirty="0" smtClean="0">
                <a:solidFill>
                  <a:schemeClr val="tx1"/>
                </a:solidFill>
                <a:cs typeface="Arial" charset="0"/>
              </a:rPr>
              <a:t> changes</a:t>
            </a:r>
            <a:r>
              <a:rPr lang="en-US" sz="2800" dirty="0">
                <a:cs typeface="Arial" charset="0"/>
              </a:rPr>
              <a:t> </a:t>
            </a:r>
            <a:r>
              <a:rPr lang="en-US" sz="2800" dirty="0" smtClean="0">
                <a:cs typeface="Arial" charset="0"/>
              </a:rPr>
              <a:t>in </a:t>
            </a:r>
            <a:r>
              <a:rPr lang="en-US" sz="2800" dirty="0" smtClean="0">
                <a:solidFill>
                  <a:schemeClr val="tx1"/>
                </a:solidFill>
                <a:cs typeface="Arial" charset="0"/>
              </a:rPr>
              <a:t>training and </a:t>
            </a:r>
            <a:r>
              <a:rPr lang="en-US" sz="2800" b="1" i="1" dirty="0" smtClean="0">
                <a:solidFill>
                  <a:schemeClr val="tx1"/>
                </a:solidFill>
                <a:cs typeface="Arial" charset="0"/>
              </a:rPr>
              <a:t>testing of training</a:t>
            </a:r>
            <a:endParaRPr lang="en-US" sz="2800" b="1" i="1" dirty="0">
              <a:solidFill>
                <a:schemeClr val="tx1"/>
              </a:solidFill>
              <a:cs typeface="Arial" charset="0"/>
            </a:endParaRPr>
          </a:p>
          <a:p>
            <a:endParaRPr lang="en-US" sz="2400" i="1" dirty="0" smtClean="0">
              <a:solidFill>
                <a:schemeClr val="tx1"/>
              </a:solidFill>
              <a:latin typeface="Arial" charset="0"/>
              <a:cs typeface="Arial" charset="0"/>
            </a:endParaRPr>
          </a:p>
        </p:txBody>
      </p:sp>
      <p:pic>
        <p:nvPicPr>
          <p:cNvPr id="311298" name="Picture 2" descr="Some NFL teams have already begun checking fans with metal-detector &quot;wands.&quot; (CB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0"/>
            <a:ext cx="3271256" cy="24098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p:nvPr/>
        </p:nvPicPr>
        <p:blipFill>
          <a:blip r:embed="rId3" cstate="print"/>
          <a:srcRect l="23718" t="48166" r="4167" b="27021"/>
          <a:stretch>
            <a:fillRect/>
          </a:stretch>
        </p:blipFill>
        <p:spPr bwMode="auto">
          <a:xfrm>
            <a:off x="4114800" y="3733800"/>
            <a:ext cx="3429000" cy="1371600"/>
          </a:xfrm>
          <a:prstGeom prst="rect">
            <a:avLst/>
          </a:prstGeom>
          <a:noFill/>
          <a:ln w="9525">
            <a:noFill/>
            <a:miter lim="800000"/>
            <a:headEnd/>
            <a:tailEnd/>
          </a:ln>
        </p:spPr>
      </p:pic>
      <p:sp>
        <p:nvSpPr>
          <p:cNvPr id="7" name="Slide Number Placeholder 8"/>
          <p:cNvSpPr txBox="1">
            <a:spLocks/>
          </p:cNvSpPr>
          <p:nvPr/>
        </p:nvSpPr>
        <p:spPr>
          <a:xfrm>
            <a:off x="37338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34</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Tree>
    <p:extLst>
      <p:ext uri="{BB962C8B-B14F-4D97-AF65-F5344CB8AC3E}">
        <p14:creationId xmlns:p14="http://schemas.microsoft.com/office/powerpoint/2010/main" val="297076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4"/>
          <p:cNvSpPr txBox="1">
            <a:spLocks noGrp="1"/>
          </p:cNvSpPr>
          <p:nvPr>
            <p:ph type="title" idx="4294967295"/>
          </p:nvPr>
        </p:nvSpPr>
        <p:spPr>
          <a:xfrm>
            <a:off x="0" y="228600"/>
            <a:ext cx="9144000" cy="914400"/>
          </a:xfrm>
        </p:spPr>
        <p:txBody>
          <a:bodyPr/>
          <a:lstStyle/>
          <a:p>
            <a:r>
              <a:rPr lang="en-US" sz="3200" dirty="0" smtClean="0">
                <a:solidFill>
                  <a:srgbClr val="FF0000"/>
                </a:solidFill>
                <a:latin typeface="Arial" charset="0"/>
                <a:cs typeface="Arial" charset="0"/>
              </a:rPr>
              <a:t> </a:t>
            </a:r>
            <a:r>
              <a:rPr lang="en-US" sz="3200" b="1" dirty="0" smtClean="0">
                <a:solidFill>
                  <a:srgbClr val="FF0000"/>
                </a:solidFill>
                <a:latin typeface="Arial" charset="0"/>
                <a:cs typeface="Arial" charset="0"/>
              </a:rPr>
              <a:t>  </a:t>
            </a:r>
            <a:r>
              <a:rPr lang="en-US" b="1" dirty="0" smtClean="0">
                <a:latin typeface="Arial" charset="0"/>
                <a:cs typeface="Arial" charset="0"/>
              </a:rPr>
              <a:t>CCICACA-MetLife Stage </a:t>
            </a:r>
            <a:r>
              <a:rPr lang="en-US" b="1" dirty="0" smtClean="0">
                <a:latin typeface="Arial" charset="0"/>
                <a:cs typeface="Arial" charset="0"/>
              </a:rPr>
              <a:t>I: Conclusion</a:t>
            </a:r>
            <a:endParaRPr lang="en-US" b="1" dirty="0" smtClean="0">
              <a:latin typeface="Arial" charset="0"/>
              <a:cs typeface="Arial" charset="0"/>
            </a:endParaRPr>
          </a:p>
        </p:txBody>
      </p:sp>
      <p:sp>
        <p:nvSpPr>
          <p:cNvPr id="39938" name="Content Placeholder 6"/>
          <p:cNvSpPr txBox="1">
            <a:spLocks noGrp="1"/>
          </p:cNvSpPr>
          <p:nvPr>
            <p:ph idx="4294967295"/>
          </p:nvPr>
        </p:nvSpPr>
        <p:spPr>
          <a:xfrm>
            <a:off x="304800" y="1219200"/>
            <a:ext cx="8458200" cy="3886200"/>
          </a:xfrm>
        </p:spPr>
        <p:txBody>
          <a:bodyPr>
            <a:normAutofit/>
          </a:bodyPr>
          <a:lstStyle/>
          <a:p>
            <a:pPr marL="342900" indent="-342900">
              <a:buFont typeface="Arial"/>
              <a:buChar char="•"/>
            </a:pPr>
            <a:r>
              <a:rPr lang="en-US" sz="2800" dirty="0" smtClean="0">
                <a:solidFill>
                  <a:schemeClr val="tx1"/>
                </a:solidFill>
                <a:cs typeface="Arial" charset="0"/>
              </a:rPr>
              <a:t>Data Analysis and SAFETY Act work briefed to CEO of MetLife Stadium and other hig</a:t>
            </a:r>
            <a:r>
              <a:rPr lang="en-US" sz="2800" dirty="0" smtClean="0">
                <a:cs typeface="Arial" charset="0"/>
              </a:rPr>
              <a:t>h ranking officials of the Giants and Jets.</a:t>
            </a:r>
          </a:p>
          <a:p>
            <a:pPr marL="342900" indent="-342900">
              <a:buFont typeface="Arial"/>
              <a:buChar char="•"/>
            </a:pPr>
            <a:r>
              <a:rPr lang="en-US" sz="2800" dirty="0" smtClean="0">
                <a:cs typeface="Arial" charset="0"/>
              </a:rPr>
              <a:t>Also in Attendance: DHS Deputy Undersecretary Dan Gerstein and Director of DHS Office of University Programs Matt Clark</a:t>
            </a:r>
          </a:p>
          <a:p>
            <a:pPr marL="342900" indent="-342900">
              <a:buFont typeface="Arial"/>
              <a:buChar char="•"/>
            </a:pPr>
            <a:r>
              <a:rPr lang="en-US" sz="2800" dirty="0" smtClean="0">
                <a:cs typeface="Arial" charset="0"/>
              </a:rPr>
              <a:t>High-level buy-in from both sides </a:t>
            </a:r>
            <a:endParaRPr lang="en-US" sz="2800" dirty="0" smtClean="0">
              <a:cs typeface="Arial" charset="0"/>
            </a:endParaRPr>
          </a:p>
          <a:p>
            <a:pPr marL="0" indent="0">
              <a:buNone/>
            </a:pPr>
            <a:r>
              <a:rPr lang="en-US" sz="2800" dirty="0">
                <a:cs typeface="Arial" charset="0"/>
              </a:rPr>
              <a:t> </a:t>
            </a:r>
            <a:r>
              <a:rPr lang="en-US" sz="2800" dirty="0" smtClean="0">
                <a:cs typeface="Arial" charset="0"/>
              </a:rPr>
              <a:t>   </a:t>
            </a:r>
            <a:r>
              <a:rPr lang="en-US" sz="2800" dirty="0" smtClean="0">
                <a:cs typeface="Arial" charset="0"/>
              </a:rPr>
              <a:t>essential </a:t>
            </a:r>
            <a:r>
              <a:rPr lang="en-US" sz="2800" dirty="0" smtClean="0">
                <a:cs typeface="Arial" charset="0"/>
              </a:rPr>
              <a:t>to success of our work </a:t>
            </a:r>
          </a:p>
          <a:p>
            <a:pPr marL="342900" indent="-342900">
              <a:buFont typeface="Arial"/>
              <a:buChar char="•"/>
            </a:pPr>
            <a:endParaRPr lang="en-US" sz="2800" b="1" i="1" dirty="0">
              <a:solidFill>
                <a:schemeClr val="tx1"/>
              </a:solidFill>
              <a:cs typeface="Arial" charset="0"/>
            </a:endParaRPr>
          </a:p>
          <a:p>
            <a:endParaRPr lang="en-US" sz="2400" i="1" dirty="0" smtClean="0">
              <a:solidFill>
                <a:schemeClr val="tx1"/>
              </a:solidFill>
              <a:latin typeface="Arial" charset="0"/>
              <a:cs typeface="Arial" charset="0"/>
            </a:endParaRPr>
          </a:p>
        </p:txBody>
      </p:sp>
      <p:sp>
        <p:nvSpPr>
          <p:cNvPr id="7" name="Slide Number Placeholder 8"/>
          <p:cNvSpPr txBox="1">
            <a:spLocks/>
          </p:cNvSpPr>
          <p:nvPr/>
        </p:nvSpPr>
        <p:spPr>
          <a:xfrm>
            <a:off x="37338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3518249"/>
            <a:ext cx="2844355" cy="3339752"/>
          </a:xfrm>
          <a:prstGeom prst="rect">
            <a:avLst/>
          </a:prstGeom>
        </p:spPr>
      </p:pic>
    </p:spTree>
    <p:extLst>
      <p:ext uri="{BB962C8B-B14F-4D97-AF65-F5344CB8AC3E}">
        <p14:creationId xmlns:p14="http://schemas.microsoft.com/office/powerpoint/2010/main" val="5272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6"/>
          <p:cNvSpPr txBox="1">
            <a:spLocks noGrp="1"/>
          </p:cNvSpPr>
          <p:nvPr>
            <p:ph type="title" idx="4294967295"/>
          </p:nvPr>
        </p:nvSpPr>
        <p:spPr>
          <a:xfrm>
            <a:off x="228600" y="0"/>
            <a:ext cx="8915400" cy="762000"/>
          </a:xfrm>
        </p:spPr>
        <p:txBody>
          <a:bodyPr/>
          <a:lstStyle/>
          <a:p>
            <a:r>
              <a:rPr lang="en-US" b="1" dirty="0" smtClean="0">
                <a:latin typeface="Arial" charset="0"/>
                <a:cs typeface="Arial" charset="0"/>
              </a:rPr>
              <a:t>CCICADA-MetLife Stage II </a:t>
            </a:r>
          </a:p>
        </p:txBody>
      </p:sp>
      <p:sp>
        <p:nvSpPr>
          <p:cNvPr id="8" name="Content Placeholder 7"/>
          <p:cNvSpPr>
            <a:spLocks noGrp="1"/>
          </p:cNvSpPr>
          <p:nvPr>
            <p:ph idx="4294967295"/>
          </p:nvPr>
        </p:nvSpPr>
        <p:spPr>
          <a:xfrm>
            <a:off x="152400" y="685800"/>
            <a:ext cx="8991600" cy="5105400"/>
          </a:xfrm>
        </p:spPr>
        <p:txBody>
          <a:bodyPr>
            <a:noAutofit/>
          </a:bodyPr>
          <a:lstStyle/>
          <a:p>
            <a:pPr marL="457200" lvl="1" indent="-457200">
              <a:buFont typeface="Arial"/>
              <a:buChar char="•"/>
            </a:pPr>
            <a:r>
              <a:rPr lang="en-US" sz="2800" dirty="0" smtClean="0">
                <a:solidFill>
                  <a:schemeClr val="tx1"/>
                </a:solidFill>
                <a:cs typeface="Arial" charset="0"/>
              </a:rPr>
              <a:t>Because of issues with </a:t>
            </a:r>
            <a:r>
              <a:rPr lang="en-US" sz="2800" dirty="0" err="1" smtClean="0">
                <a:solidFill>
                  <a:schemeClr val="tx1"/>
                </a:solidFill>
                <a:cs typeface="Arial" charset="0"/>
              </a:rPr>
              <a:t>wanding</a:t>
            </a:r>
            <a:r>
              <a:rPr lang="en-US" sz="2800" dirty="0" smtClean="0">
                <a:solidFill>
                  <a:schemeClr val="tx1"/>
                </a:solidFill>
                <a:cs typeface="Arial" charset="0"/>
              </a:rPr>
              <a:t>, </a:t>
            </a:r>
            <a:r>
              <a:rPr lang="en-US" sz="2800" dirty="0" smtClean="0">
                <a:solidFill>
                  <a:schemeClr val="tx1"/>
                </a:solidFill>
                <a:cs typeface="Arial" charset="0"/>
              </a:rPr>
              <a:t>NFL started </a:t>
            </a:r>
            <a:r>
              <a:rPr lang="en-US" sz="2800" dirty="0" smtClean="0">
                <a:solidFill>
                  <a:schemeClr val="tx1"/>
                </a:solidFill>
                <a:cs typeface="Arial" charset="0"/>
              </a:rPr>
              <a:t>moving to </a:t>
            </a:r>
            <a:r>
              <a:rPr lang="en-US" sz="2800" dirty="0" smtClean="0">
                <a:solidFill>
                  <a:schemeClr val="tx1"/>
                </a:solidFill>
                <a:cs typeface="Arial" charset="0"/>
              </a:rPr>
              <a:t>walk-through magnetometers</a:t>
            </a:r>
            <a:endParaRPr lang="en-US" sz="2800" dirty="0" smtClean="0">
              <a:solidFill>
                <a:schemeClr val="tx1"/>
              </a:solidFill>
              <a:cs typeface="Arial" charset="0"/>
            </a:endParaRPr>
          </a:p>
          <a:p>
            <a:pPr marL="457200" lvl="1" indent="-457200">
              <a:buFont typeface="Arial"/>
              <a:buChar char="•"/>
            </a:pPr>
            <a:r>
              <a:rPr lang="en-US" dirty="0" smtClean="0">
                <a:cs typeface="Arial" charset="0"/>
              </a:rPr>
              <a:t>Raised questions for stadiums, in particular MetLife:</a:t>
            </a:r>
          </a:p>
          <a:p>
            <a:pPr marL="857250" lvl="2" indent="-457200">
              <a:buFont typeface="Wingdings" charset="2"/>
              <a:buChar char="ü"/>
            </a:pPr>
            <a:r>
              <a:rPr lang="en-US" sz="2800" dirty="0" smtClean="0">
                <a:cs typeface="Arial" charset="0"/>
              </a:rPr>
              <a:t>Large capital expense</a:t>
            </a:r>
          </a:p>
          <a:p>
            <a:pPr marL="857250" lvl="2" indent="-457200">
              <a:buFont typeface="Wingdings" charset="2"/>
              <a:buChar char="ü"/>
            </a:pPr>
            <a:r>
              <a:rPr lang="en-US" sz="2800" dirty="0" smtClean="0">
                <a:cs typeface="Arial" charset="0"/>
              </a:rPr>
              <a:t>Require more space</a:t>
            </a:r>
          </a:p>
          <a:p>
            <a:pPr marL="857250" lvl="2" indent="-457200">
              <a:buFont typeface="Wingdings" charset="2"/>
              <a:buChar char="ü"/>
            </a:pPr>
            <a:r>
              <a:rPr lang="en-US" sz="2800" dirty="0" smtClean="0">
                <a:cs typeface="Arial" charset="0"/>
              </a:rPr>
              <a:t>How will they perform in bad weather?</a:t>
            </a:r>
          </a:p>
          <a:p>
            <a:pPr marL="457200" lvl="1" indent="-457200">
              <a:buFont typeface="Arial"/>
              <a:buChar char="•"/>
            </a:pPr>
            <a:endParaRPr lang="en-US" sz="2800" dirty="0">
              <a:solidFill>
                <a:schemeClr val="tx1"/>
              </a:solidFill>
              <a:cs typeface="Arial" charset="0"/>
            </a:endParaRPr>
          </a:p>
          <a:p>
            <a:pPr marL="457200" lvl="1" indent="-457200">
              <a:buFont typeface="Arial"/>
              <a:buChar char="•"/>
            </a:pPr>
            <a:endParaRPr lang="en-US" sz="2800" dirty="0" smtClean="0">
              <a:solidFill>
                <a:schemeClr val="tx1"/>
              </a:solidFill>
              <a:cs typeface="Arial" charset="0"/>
            </a:endParaRPr>
          </a:p>
        </p:txBody>
      </p:sp>
      <p:sp>
        <p:nvSpPr>
          <p:cNvPr id="9" name="Slide Number Placeholder 8"/>
          <p:cNvSpPr txBox="1">
            <a:spLocks/>
          </p:cNvSpPr>
          <p:nvPr/>
        </p:nvSpPr>
        <p:spPr>
          <a:xfrm>
            <a:off x="37338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B05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36</a:t>
            </a:fld>
            <a:endParaRPr kumimoji="0" lang="en-US" sz="1400" b="0" i="0" u="none" strike="noStrike" kern="1200" cap="none" spc="0" normalizeH="0" baseline="0" noProof="0" dirty="0">
              <a:ln>
                <a:noFill/>
              </a:ln>
              <a:solidFill>
                <a:srgbClr val="00B050"/>
              </a:solidFill>
              <a:effectLst/>
              <a:uLnTx/>
              <a:uFillTx/>
              <a:latin typeface="Arial" charset="0"/>
              <a:ea typeface="+mn-ea"/>
              <a:cs typeface="Arial" charset="0"/>
              <a:sym typeface="Arial" charset="0"/>
            </a:endParaRPr>
          </a:p>
        </p:txBody>
      </p:sp>
      <p:pic>
        <p:nvPicPr>
          <p:cNvPr id="2" name="Picture 1"/>
          <p:cNvPicPr>
            <a:picLocks noChangeAspect="1"/>
          </p:cNvPicPr>
          <p:nvPr/>
        </p:nvPicPr>
        <p:blipFill>
          <a:blip r:embed="rId2"/>
          <a:stretch>
            <a:fillRect/>
          </a:stretch>
        </p:blipFill>
        <p:spPr>
          <a:xfrm>
            <a:off x="533400" y="3911600"/>
            <a:ext cx="6350000" cy="2717800"/>
          </a:xfrm>
          <a:prstGeom prst="rect">
            <a:avLst/>
          </a:prstGeom>
        </p:spPr>
      </p:pic>
    </p:spTree>
    <p:extLst>
      <p:ext uri="{BB962C8B-B14F-4D97-AF65-F5344CB8AC3E}">
        <p14:creationId xmlns:p14="http://schemas.microsoft.com/office/powerpoint/2010/main" val="24052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6"/>
          <p:cNvSpPr txBox="1">
            <a:spLocks noGrp="1"/>
          </p:cNvSpPr>
          <p:nvPr>
            <p:ph type="title" idx="4294967295"/>
          </p:nvPr>
        </p:nvSpPr>
        <p:spPr>
          <a:xfrm>
            <a:off x="228600" y="0"/>
            <a:ext cx="8915400" cy="762000"/>
          </a:xfrm>
        </p:spPr>
        <p:txBody>
          <a:bodyPr/>
          <a:lstStyle/>
          <a:p>
            <a:r>
              <a:rPr lang="en-US" b="1" dirty="0" smtClean="0">
                <a:latin typeface="Arial" charset="0"/>
                <a:cs typeface="Arial" charset="0"/>
              </a:rPr>
              <a:t>CCICADA-MetLife Stage II</a:t>
            </a:r>
          </a:p>
        </p:txBody>
      </p:sp>
      <p:sp>
        <p:nvSpPr>
          <p:cNvPr id="8" name="Content Placeholder 7"/>
          <p:cNvSpPr>
            <a:spLocks noGrp="1"/>
          </p:cNvSpPr>
          <p:nvPr>
            <p:ph idx="4294967295"/>
          </p:nvPr>
        </p:nvSpPr>
        <p:spPr>
          <a:xfrm>
            <a:off x="152400" y="685800"/>
            <a:ext cx="8991600" cy="5105400"/>
          </a:xfrm>
        </p:spPr>
        <p:txBody>
          <a:bodyPr>
            <a:noAutofit/>
          </a:bodyPr>
          <a:lstStyle/>
          <a:p>
            <a:pPr marL="457200" lvl="1" indent="-457200">
              <a:buFont typeface="Arial"/>
              <a:buChar char="•"/>
            </a:pPr>
            <a:r>
              <a:rPr lang="en-US" dirty="0" smtClean="0">
                <a:solidFill>
                  <a:schemeClr val="tx1"/>
                </a:solidFill>
                <a:cs typeface="Arial" charset="0"/>
              </a:rPr>
              <a:t>Magnetometer Issues:</a:t>
            </a:r>
          </a:p>
          <a:p>
            <a:pPr marL="863600" lvl="8" indent="-457200">
              <a:buFont typeface="Wingdings" charset="2"/>
              <a:buChar char="ü"/>
            </a:pPr>
            <a:r>
              <a:rPr lang="en-US" sz="2800" dirty="0" smtClean="0">
                <a:solidFill>
                  <a:schemeClr val="tx1"/>
                </a:solidFill>
                <a:cs typeface="Arial" charset="0"/>
              </a:rPr>
              <a:t>How many magnetometers needed?</a:t>
            </a:r>
          </a:p>
          <a:p>
            <a:pPr marL="863600" lvl="8" indent="-457200">
              <a:buFont typeface="Wingdings" charset="2"/>
              <a:buChar char="ü"/>
            </a:pPr>
            <a:r>
              <a:rPr lang="en-US" sz="2800" dirty="0" smtClean="0">
                <a:cs typeface="Arial" charset="0"/>
              </a:rPr>
              <a:t>How many screeners needed?</a:t>
            </a:r>
          </a:p>
          <a:p>
            <a:pPr marL="863600" lvl="8" indent="-457200">
              <a:buFont typeface="Wingdings" charset="2"/>
              <a:buChar char="ü"/>
            </a:pPr>
            <a:r>
              <a:rPr lang="en-US" sz="2800" dirty="0" smtClean="0">
                <a:cs typeface="Arial" charset="0"/>
              </a:rPr>
              <a:t>What is the “throughput”?</a:t>
            </a:r>
            <a:endParaRPr lang="en-US" sz="2800" dirty="0" smtClean="0">
              <a:solidFill>
                <a:schemeClr val="tx1"/>
              </a:solidFill>
              <a:cs typeface="Arial" charset="0"/>
            </a:endParaRPr>
          </a:p>
          <a:p>
            <a:pPr marL="863600" lvl="4" indent="-457200">
              <a:buFont typeface="Wingdings" charset="2"/>
              <a:buChar char="ü"/>
            </a:pPr>
            <a:r>
              <a:rPr lang="en-US" sz="2800" dirty="0" smtClean="0">
                <a:solidFill>
                  <a:schemeClr val="tx1"/>
                </a:solidFill>
                <a:cs typeface="Arial" charset="0"/>
              </a:rPr>
              <a:t>Performance in bad weather?</a:t>
            </a:r>
          </a:p>
          <a:p>
            <a:pPr marL="863600" lvl="4" indent="-457200">
              <a:buFont typeface="Wingdings" charset="2"/>
              <a:buChar char="ü"/>
            </a:pPr>
            <a:r>
              <a:rPr lang="en-US" sz="2800" dirty="0" smtClean="0">
                <a:solidFill>
                  <a:schemeClr val="tx1"/>
                </a:solidFill>
                <a:cs typeface="Arial" charset="0"/>
              </a:rPr>
              <a:t>Training</a:t>
            </a:r>
          </a:p>
          <a:p>
            <a:pPr marL="457200" lvl="1" indent="-457200">
              <a:buFont typeface="Arial"/>
              <a:buChar char="•"/>
            </a:pPr>
            <a:r>
              <a:rPr lang="en-US" dirty="0" smtClean="0">
                <a:solidFill>
                  <a:schemeClr val="tx1"/>
                </a:solidFill>
                <a:cs typeface="Arial" charset="0"/>
              </a:rPr>
              <a:t>Observed experimental magnetometer use at MetLife in December 2012 </a:t>
            </a:r>
          </a:p>
          <a:p>
            <a:pPr marL="457200" lvl="1" indent="-457200">
              <a:buFont typeface="Arial"/>
              <a:buChar char="•"/>
            </a:pPr>
            <a:r>
              <a:rPr lang="en-US" dirty="0" smtClean="0">
                <a:solidFill>
                  <a:schemeClr val="tx1"/>
                </a:solidFill>
                <a:cs typeface="Arial" charset="0"/>
              </a:rPr>
              <a:t>Repeated same type of analysis we did for </a:t>
            </a:r>
            <a:r>
              <a:rPr lang="en-US" dirty="0" err="1" smtClean="0">
                <a:solidFill>
                  <a:schemeClr val="tx1"/>
                </a:solidFill>
                <a:cs typeface="Arial" charset="0"/>
              </a:rPr>
              <a:t>wanding</a:t>
            </a:r>
            <a:endParaRPr lang="en-US" dirty="0" smtClean="0">
              <a:solidFill>
                <a:schemeClr val="tx1"/>
              </a:solidFill>
              <a:cs typeface="Arial" charset="0"/>
            </a:endParaRPr>
          </a:p>
          <a:p>
            <a:pPr marL="457200" lvl="1" indent="-457200">
              <a:spcBef>
                <a:spcPts val="0"/>
              </a:spcBef>
              <a:buFont typeface="Arial"/>
              <a:buChar char="•"/>
            </a:pPr>
            <a:r>
              <a:rPr lang="en-US" b="1" i="1" dirty="0">
                <a:solidFill>
                  <a:srgbClr val="FF0000"/>
                </a:solidFill>
              </a:rPr>
              <a:t>Preliminary </a:t>
            </a:r>
            <a:r>
              <a:rPr lang="en-US" b="1" i="1" dirty="0" smtClean="0">
                <a:solidFill>
                  <a:srgbClr val="FF0000"/>
                </a:solidFill>
              </a:rPr>
              <a:t>conclusion: Small # of magnetometers unlikely </a:t>
            </a:r>
            <a:r>
              <a:rPr lang="en-US" b="1" i="1" dirty="0">
                <a:solidFill>
                  <a:srgbClr val="FF0000"/>
                </a:solidFill>
              </a:rPr>
              <a:t>to get everyone </a:t>
            </a:r>
            <a:r>
              <a:rPr lang="en-US" b="1" i="1" dirty="0" smtClean="0">
                <a:solidFill>
                  <a:srgbClr val="FF0000"/>
                </a:solidFill>
              </a:rPr>
              <a:t>through quickly</a:t>
            </a:r>
          </a:p>
          <a:p>
            <a:pPr marL="0" lvl="1" indent="0">
              <a:spcBef>
                <a:spcPts val="0"/>
              </a:spcBef>
              <a:buNone/>
            </a:pPr>
            <a:r>
              <a:rPr lang="en-US" b="1" i="1" dirty="0">
                <a:solidFill>
                  <a:srgbClr val="FF0000"/>
                </a:solidFill>
              </a:rPr>
              <a:t> </a:t>
            </a:r>
            <a:r>
              <a:rPr lang="en-US" b="1" i="1" dirty="0" smtClean="0">
                <a:solidFill>
                  <a:srgbClr val="FF0000"/>
                </a:solidFill>
              </a:rPr>
              <a:t>    </a:t>
            </a:r>
            <a:r>
              <a:rPr lang="en-US" b="1" i="1" dirty="0" smtClean="0">
                <a:solidFill>
                  <a:srgbClr val="FF0000"/>
                </a:solidFill>
              </a:rPr>
              <a:t>enough.</a:t>
            </a:r>
            <a:endParaRPr lang="en-US" b="1" i="1" dirty="0">
              <a:solidFill>
                <a:srgbClr val="FF0000"/>
              </a:solidFill>
            </a:endParaRPr>
          </a:p>
          <a:p>
            <a:pPr marL="457200" lvl="1" indent="-457200">
              <a:buFont typeface="Arial"/>
              <a:buChar char="•"/>
            </a:pPr>
            <a:endParaRPr lang="en-US" dirty="0" smtClean="0">
              <a:solidFill>
                <a:schemeClr val="tx1"/>
              </a:solidFill>
              <a:cs typeface="Arial" charset="0"/>
            </a:endParaRPr>
          </a:p>
        </p:txBody>
      </p:sp>
      <p:sp>
        <p:nvSpPr>
          <p:cNvPr id="9" name="Slide Number Placeholder 8"/>
          <p:cNvSpPr txBox="1">
            <a:spLocks/>
          </p:cNvSpPr>
          <p:nvPr/>
        </p:nvSpPr>
        <p:spPr>
          <a:xfrm>
            <a:off x="44196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37</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685800"/>
            <a:ext cx="1422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51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6"/>
          <p:cNvSpPr txBox="1">
            <a:spLocks noGrp="1"/>
          </p:cNvSpPr>
          <p:nvPr>
            <p:ph type="title" idx="4294967295"/>
          </p:nvPr>
        </p:nvSpPr>
        <p:spPr>
          <a:xfrm>
            <a:off x="228600" y="0"/>
            <a:ext cx="8915400" cy="762000"/>
          </a:xfrm>
        </p:spPr>
        <p:txBody>
          <a:bodyPr/>
          <a:lstStyle/>
          <a:p>
            <a:r>
              <a:rPr lang="en-US" b="1" dirty="0" smtClean="0">
                <a:latin typeface="Arial" charset="0"/>
                <a:cs typeface="Arial" charset="0"/>
              </a:rPr>
              <a:t>CCICADA-MetLife Stage II</a:t>
            </a:r>
            <a:r>
              <a:rPr lang="en-US" dirty="0" smtClean="0">
                <a:latin typeface="Arial" charset="0"/>
                <a:cs typeface="Arial" charset="0"/>
              </a:rPr>
              <a:t>:</a:t>
            </a:r>
          </a:p>
        </p:txBody>
      </p:sp>
      <p:sp>
        <p:nvSpPr>
          <p:cNvPr id="9" name="Slide Number Placeholder 8"/>
          <p:cNvSpPr txBox="1">
            <a:spLocks/>
          </p:cNvSpPr>
          <p:nvPr/>
        </p:nvSpPr>
        <p:spPr>
          <a:xfrm>
            <a:off x="-533400" y="6324600"/>
            <a:ext cx="2133600" cy="365125"/>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E47E900-278E-492E-8D44-1DA85B42F790}"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sym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sym typeface="Arial" charset="0"/>
            </a:endParaRPr>
          </a:p>
        </p:txBody>
      </p:sp>
      <p:sp>
        <p:nvSpPr>
          <p:cNvPr id="2" name="TextBox 1"/>
          <p:cNvSpPr txBox="1"/>
          <p:nvPr/>
        </p:nvSpPr>
        <p:spPr>
          <a:xfrm>
            <a:off x="152400" y="696515"/>
            <a:ext cx="8991600" cy="6063199"/>
          </a:xfrm>
          <a:prstGeom prst="rect">
            <a:avLst/>
          </a:prstGeom>
          <a:noFill/>
        </p:spPr>
        <p:txBody>
          <a:bodyPr wrap="square" rtlCol="0">
            <a:spAutoFit/>
          </a:bodyPr>
          <a:lstStyle/>
          <a:p>
            <a:pPr lvl="1" indent="-457200">
              <a:buFont typeface="Arial"/>
              <a:buChar char="•"/>
            </a:pPr>
            <a:r>
              <a:rPr lang="en-US" sz="2800" dirty="0" smtClean="0"/>
              <a:t>Designed research </a:t>
            </a:r>
            <a:r>
              <a:rPr lang="en-US" sz="2800" dirty="0" smtClean="0">
                <a:solidFill>
                  <a:schemeClr val="tx1"/>
                </a:solidFill>
              </a:rPr>
              <a:t>project to </a:t>
            </a:r>
            <a:r>
              <a:rPr lang="en-US" sz="2800" b="1" i="1" dirty="0" smtClean="0">
                <a:solidFill>
                  <a:srgbClr val="FF6600"/>
                </a:solidFill>
              </a:rPr>
              <a:t>develop a patron </a:t>
            </a:r>
            <a:r>
              <a:rPr lang="en-US" sz="2800" b="1" i="1" dirty="0" smtClean="0">
                <a:solidFill>
                  <a:srgbClr val="FF6600"/>
                </a:solidFill>
              </a:rPr>
              <a:t>screening tool:</a:t>
            </a:r>
            <a:endParaRPr lang="en-US" sz="2800" b="1" i="1" dirty="0" smtClean="0">
              <a:solidFill>
                <a:srgbClr val="FF6600"/>
              </a:solidFill>
            </a:endParaRPr>
          </a:p>
          <a:p>
            <a:pPr lvl="2" indent="-457200">
              <a:buFont typeface="Wingdings" charset="2"/>
              <a:buChar char="ü"/>
            </a:pPr>
            <a:r>
              <a:rPr lang="en-US" sz="2800" dirty="0" smtClean="0">
                <a:solidFill>
                  <a:schemeClr val="tx1"/>
                </a:solidFill>
              </a:rPr>
              <a:t>Variety of inspection methods</a:t>
            </a:r>
          </a:p>
          <a:p>
            <a:pPr lvl="2" indent="-457200">
              <a:buFont typeface="Wingdings" charset="2"/>
              <a:buChar char="ü"/>
            </a:pPr>
            <a:r>
              <a:rPr lang="en-US" sz="2800" dirty="0" smtClean="0">
                <a:solidFill>
                  <a:schemeClr val="tx1"/>
                </a:solidFill>
              </a:rPr>
              <a:t>Know for each the “</a:t>
            </a:r>
            <a:r>
              <a:rPr lang="en-US" sz="2800" dirty="0" smtClean="0">
                <a:solidFill>
                  <a:schemeClr val="tx1"/>
                </a:solidFill>
              </a:rPr>
              <a:t>throughput,”</a:t>
            </a:r>
            <a:r>
              <a:rPr lang="en-US" sz="2800" dirty="0" smtClean="0"/>
              <a:t> </a:t>
            </a:r>
            <a:r>
              <a:rPr lang="en-US" sz="2800" dirty="0" smtClean="0">
                <a:solidFill>
                  <a:schemeClr val="tx1"/>
                </a:solidFill>
              </a:rPr>
              <a:t>the </a:t>
            </a:r>
            <a:r>
              <a:rPr lang="en-US" sz="2800" dirty="0" smtClean="0">
                <a:solidFill>
                  <a:schemeClr val="tx1"/>
                </a:solidFill>
              </a:rPr>
              <a:t>arrival rates at different times, the error rates, etc.</a:t>
            </a:r>
          </a:p>
          <a:p>
            <a:pPr lvl="2" indent="-457200">
              <a:buFont typeface="Wingdings" charset="2"/>
              <a:buChar char="ü"/>
            </a:pPr>
            <a:r>
              <a:rPr lang="en-US" sz="2800" dirty="0" smtClean="0"/>
              <a:t>Have goals such as:</a:t>
            </a:r>
          </a:p>
          <a:p>
            <a:pPr lvl="3" indent="-457200">
              <a:buFont typeface="Wingdings" charset="2"/>
              <a:buChar char="Ø"/>
            </a:pPr>
            <a:r>
              <a:rPr lang="en-US" sz="2800" dirty="0" smtClean="0">
                <a:solidFill>
                  <a:schemeClr val="tx1"/>
                </a:solidFill>
              </a:rPr>
              <a:t>Getting everyone in by certain time</a:t>
            </a:r>
          </a:p>
          <a:p>
            <a:pPr lvl="3" indent="-457200">
              <a:buFont typeface="Wingdings" charset="2"/>
              <a:buChar char="Ø"/>
            </a:pPr>
            <a:r>
              <a:rPr lang="en-US" sz="2800" dirty="0" smtClean="0"/>
              <a:t>Not letting queues get too long – this produces vulnerabilities (and patron dissatisfaction)</a:t>
            </a:r>
          </a:p>
          <a:p>
            <a:pPr lvl="3" indent="-457200">
              <a:buFont typeface="Wingdings" charset="2"/>
              <a:buChar char="Ø"/>
            </a:pPr>
            <a:r>
              <a:rPr lang="en-US" sz="2800" dirty="0" smtClean="0">
                <a:solidFill>
                  <a:schemeClr val="tx1"/>
                </a:solidFill>
              </a:rPr>
              <a:t>Keeping maximum wait time low</a:t>
            </a:r>
          </a:p>
          <a:p>
            <a:pPr lvl="2" indent="-457200">
              <a:buFont typeface="Wingdings" charset="2"/>
              <a:buChar char="ü"/>
            </a:pPr>
            <a:r>
              <a:rPr lang="en-US" sz="2800" dirty="0" smtClean="0">
                <a:solidFill>
                  <a:schemeClr val="tx1"/>
                </a:solidFill>
              </a:rPr>
              <a:t>Can you model which inspection process to use when and for how long?</a:t>
            </a:r>
          </a:p>
          <a:p>
            <a:pPr lvl="3" indent="-457200">
              <a:buFont typeface="Arial"/>
              <a:buChar char="•"/>
            </a:pPr>
            <a:endParaRPr lang="en-US" sz="2800" dirty="0" smtClean="0">
              <a:solidFill>
                <a:schemeClr val="tx1"/>
              </a:solidFill>
            </a:endParaRPr>
          </a:p>
          <a:p>
            <a:pPr lvl="2" indent="-457200">
              <a:buFont typeface="Arial"/>
              <a:buChar char="•"/>
            </a:pPr>
            <a:endParaRPr lang="en-US" dirty="0"/>
          </a:p>
        </p:txBody>
      </p:sp>
    </p:spTree>
    <p:extLst>
      <p:ext uri="{BB962C8B-B14F-4D97-AF65-F5344CB8AC3E}">
        <p14:creationId xmlns:p14="http://schemas.microsoft.com/office/powerpoint/2010/main" val="14027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229600" cy="1143000"/>
          </a:xfrm>
        </p:spPr>
        <p:txBody>
          <a:bodyPr>
            <a:normAutofit/>
          </a:bodyPr>
          <a:lstStyle/>
          <a:p>
            <a:pPr algn="l"/>
            <a:r>
              <a:rPr lang="en-US" sz="3600" b="1" u="sng" dirty="0" smtClean="0">
                <a:solidFill>
                  <a:schemeClr val="tx1"/>
                </a:solidFill>
                <a:latin typeface="Times New Roman" pitchFamily="18" charset="0"/>
                <a:cs typeface="Times New Roman" pitchFamily="18" charset="0"/>
              </a:rPr>
              <a:t>Simulation of Patron Screening</a:t>
            </a:r>
            <a:endParaRPr lang="en-US" sz="36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1447800"/>
            <a:ext cx="8229600" cy="4648200"/>
          </a:xfrm>
        </p:spPr>
        <p:txBody>
          <a:bodyPr>
            <a:normAutofit lnSpcReduction="10000"/>
          </a:bodyPr>
          <a:lstStyle/>
          <a:p>
            <a:pPr>
              <a:buFont typeface="Arial"/>
              <a:buChar char="•"/>
            </a:pPr>
            <a:r>
              <a:rPr lang="en-US" sz="2600" dirty="0" smtClean="0">
                <a:latin typeface="Times New Roman" pitchFamily="18" charset="0"/>
                <a:cs typeface="Times New Roman" pitchFamily="18" charset="0"/>
              </a:rPr>
              <a:t>CCICADA </a:t>
            </a:r>
            <a:r>
              <a:rPr lang="en-US" sz="2600" dirty="0" smtClean="0">
                <a:latin typeface="Times New Roman" pitchFamily="18" charset="0"/>
                <a:cs typeface="Times New Roman" pitchFamily="18" charset="0"/>
              </a:rPr>
              <a:t>developed </a:t>
            </a:r>
            <a:r>
              <a:rPr lang="en-US" sz="2600" dirty="0" smtClean="0">
                <a:latin typeface="Times New Roman" pitchFamily="18" charset="0"/>
                <a:cs typeface="Times New Roman" pitchFamily="18" charset="0"/>
              </a:rPr>
              <a:t>a simulation model to evaluate the effectiveness of various patron screening strategies at MetLife stadium</a:t>
            </a:r>
          </a:p>
          <a:p>
            <a:pPr>
              <a:buFont typeface="Arial"/>
              <a:buChar char="•"/>
            </a:pPr>
            <a:endParaRPr lang="en-US" sz="1000" dirty="0" smtClean="0">
              <a:latin typeface="Times New Roman" pitchFamily="18" charset="0"/>
              <a:cs typeface="Times New Roman" pitchFamily="18" charset="0"/>
            </a:endParaRPr>
          </a:p>
          <a:p>
            <a:pPr>
              <a:buFont typeface="Arial"/>
              <a:buChar char="•"/>
            </a:pPr>
            <a:r>
              <a:rPr lang="en-US" sz="2600" b="1" i="1" dirty="0" smtClean="0">
                <a:latin typeface="Times New Roman" pitchFamily="18" charset="0"/>
                <a:cs typeface="Times New Roman" pitchFamily="18" charset="0"/>
              </a:rPr>
              <a:t>Usable at many different venues  </a:t>
            </a:r>
            <a:endParaRPr lang="en-US" sz="2600" b="1" i="1" dirty="0">
              <a:latin typeface="Times New Roman" pitchFamily="18" charset="0"/>
              <a:cs typeface="Times New Roman" pitchFamily="18" charset="0"/>
            </a:endParaRPr>
          </a:p>
          <a:p>
            <a:pPr lvl="1">
              <a:buFont typeface="Arial"/>
              <a:buChar char="•"/>
            </a:pPr>
            <a:endParaRPr lang="en-US" sz="1000" dirty="0" smtClean="0">
              <a:latin typeface="Times New Roman" pitchFamily="18" charset="0"/>
              <a:cs typeface="Times New Roman" pitchFamily="18" charset="0"/>
            </a:endParaRPr>
          </a:p>
          <a:p>
            <a:pPr>
              <a:buFont typeface="Arial"/>
              <a:buChar char="•"/>
            </a:pPr>
            <a:r>
              <a:rPr lang="en-US" sz="2600" dirty="0" smtClean="0">
                <a:latin typeface="Times New Roman" pitchFamily="18" charset="0"/>
                <a:cs typeface="Times New Roman" pitchFamily="18" charset="0"/>
              </a:rPr>
              <a:t>The model can help answer many questions.  </a:t>
            </a:r>
          </a:p>
          <a:p>
            <a:pPr>
              <a:buNone/>
            </a:pP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For example:</a:t>
            </a:r>
          </a:p>
          <a:p>
            <a:pPr marL="568325" lvl="1" indent="-457200">
              <a:buFont typeface="+mj-lt"/>
              <a:buAutoNum type="arabicPeriod"/>
            </a:pPr>
            <a:r>
              <a:rPr lang="en-US" sz="2600" dirty="0" smtClean="0">
                <a:latin typeface="Times New Roman" pitchFamily="18" charset="0"/>
                <a:cs typeface="Times New Roman" pitchFamily="18" charset="0"/>
              </a:rPr>
              <a:t>How many magnetometers would be needed to ensure the queue clears by 5 minutes after game time?</a:t>
            </a:r>
          </a:p>
          <a:p>
            <a:pPr marL="568325" lvl="1" indent="-457200">
              <a:buFont typeface="+mj-lt"/>
              <a:buAutoNum type="arabicPeriod"/>
            </a:pPr>
            <a:endParaRPr lang="en-US" sz="1000" dirty="0" smtClean="0">
              <a:latin typeface="Times New Roman" pitchFamily="18" charset="0"/>
              <a:cs typeface="Times New Roman" pitchFamily="18" charset="0"/>
            </a:endParaRPr>
          </a:p>
          <a:p>
            <a:pPr marL="568325" lvl="1" indent="-457200">
              <a:buFont typeface="+mj-lt"/>
              <a:buAutoNum type="arabicPeriod"/>
            </a:pPr>
            <a:r>
              <a:rPr lang="en-US" sz="2600" dirty="0" smtClean="0">
                <a:latin typeface="Times New Roman" pitchFamily="18" charset="0"/>
                <a:cs typeface="Times New Roman" pitchFamily="18" charset="0"/>
              </a:rPr>
              <a:t>If we have 60 lanes of wanding at a gate,</a:t>
            </a:r>
          </a:p>
          <a:p>
            <a:pPr marL="111125" lvl="1" indent="0">
              <a:buNone/>
            </a:pP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    how long will the queue get?</a:t>
            </a:r>
          </a:p>
          <a:p>
            <a:pPr marL="971550" lvl="1" indent="-457200">
              <a:buFont typeface="+mj-lt"/>
              <a:buAutoNum type="arabicPeriod"/>
            </a:pPr>
            <a:endParaRPr lang="en-US" dirty="0" smtClean="0">
              <a:latin typeface="Arial" pitchFamily="34" charset="0"/>
              <a:cs typeface="Arial" pitchFamily="34" charset="0"/>
            </a:endParaRPr>
          </a:p>
          <a:p>
            <a:pPr marL="971550" lvl="1" indent="-457200">
              <a:buFont typeface="+mj-lt"/>
              <a:buAutoNum type="arabicPeriod"/>
            </a:pPr>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pPr lvl="1"/>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6781800" y="5334000"/>
            <a:ext cx="2057400" cy="1295400"/>
          </a:xfrm>
          <a:prstGeom prst="rect">
            <a:avLst/>
          </a:prstGeom>
          <a:noFill/>
          <a:ln w="9525">
            <a:noFill/>
            <a:miter lim="800000"/>
            <a:headEnd/>
            <a:tailEnd/>
          </a:ln>
        </p:spPr>
      </p:pic>
      <p:sp>
        <p:nvSpPr>
          <p:cNvPr id="8" name="Title 1"/>
          <p:cNvSpPr txBox="1">
            <a:spLocks/>
          </p:cNvSpPr>
          <p:nvPr/>
        </p:nvSpPr>
        <p:spPr>
          <a:xfrm>
            <a:off x="0" y="-3048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sz="2000" dirty="0" smtClean="0">
                <a:solidFill>
                  <a:srgbClr val="008000"/>
                </a:solidFill>
                <a:ea typeface="ＭＳ Ｐゴシック"/>
              </a:rPr>
              <a:t/>
            </a:r>
            <a:br>
              <a:rPr lang="en-US" sz="2000" dirty="0" smtClean="0">
                <a:solidFill>
                  <a:srgbClr val="008000"/>
                </a:solidFill>
                <a:ea typeface="ＭＳ Ｐゴシック"/>
              </a:rPr>
            </a:br>
            <a:r>
              <a:rPr lang="en-US" dirty="0" smtClean="0">
                <a:solidFill>
                  <a:srgbClr val="008000"/>
                </a:solidFill>
                <a:ea typeface="ＭＳ Ｐゴシック"/>
                <a:cs typeface="Arial" charset="0"/>
              </a:rPr>
              <a:t>CCICADA’s Patron Screening Tool</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39</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251101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idx="4294967295"/>
          </p:nvPr>
        </p:nvSpPr>
        <p:spPr>
          <a:xfrm>
            <a:off x="0" y="-1"/>
            <a:ext cx="9144000" cy="609597"/>
          </a:xfrm>
        </p:spPr>
        <p:txBody>
          <a:bodyPr/>
          <a:lstStyle/>
          <a:p>
            <a:pPr>
              <a:lnSpc>
                <a:spcPct val="90000"/>
              </a:lnSpc>
            </a:pPr>
            <a:r>
              <a:rPr lang="en-US" sz="3600" b="1" dirty="0" smtClean="0"/>
              <a:t>CCICADA Partners</a:t>
            </a:r>
            <a:r>
              <a:rPr lang="en-US" sz="3600" dirty="0" smtClean="0"/>
              <a:t> </a:t>
            </a:r>
            <a:endParaRPr lang="en-US" sz="3600" dirty="0"/>
          </a:p>
        </p:txBody>
      </p:sp>
      <p:sp>
        <p:nvSpPr>
          <p:cNvPr id="3074" name="Text Placeholder 2"/>
          <p:cNvSpPr>
            <a:spLocks noGrp="1"/>
          </p:cNvSpPr>
          <p:nvPr>
            <p:ph type="body" sz="half" idx="4294967295"/>
          </p:nvPr>
        </p:nvSpPr>
        <p:spPr>
          <a:xfrm>
            <a:off x="193745" y="602954"/>
            <a:ext cx="4410075" cy="4456112"/>
          </a:xfrm>
        </p:spPr>
        <p:txBody>
          <a:bodyPr/>
          <a:lstStyle/>
          <a:p>
            <a:pPr>
              <a:lnSpc>
                <a:spcPct val="90000"/>
              </a:lnSpc>
            </a:pPr>
            <a:r>
              <a:rPr lang="en-US" sz="2400" dirty="0">
                <a:solidFill>
                  <a:srgbClr val="FFFFFF"/>
                </a:solidFill>
              </a:rPr>
              <a:t>Alcatel-Lucent Bell Labs</a:t>
            </a:r>
          </a:p>
          <a:p>
            <a:pPr>
              <a:lnSpc>
                <a:spcPct val="90000"/>
              </a:lnSpc>
            </a:pPr>
            <a:r>
              <a:rPr lang="en-US" sz="2400" dirty="0">
                <a:solidFill>
                  <a:srgbClr val="FFFFFF"/>
                </a:solidFill>
              </a:rPr>
              <a:t>AT&amp;T Labs - Research</a:t>
            </a:r>
          </a:p>
          <a:p>
            <a:pPr>
              <a:lnSpc>
                <a:spcPct val="90000"/>
              </a:lnSpc>
            </a:pPr>
            <a:r>
              <a:rPr lang="en-US" sz="2400" dirty="0">
                <a:solidFill>
                  <a:srgbClr val="FFFFFF"/>
                </a:solidFill>
              </a:rPr>
              <a:t>City College of NY</a:t>
            </a:r>
          </a:p>
          <a:p>
            <a:pPr>
              <a:lnSpc>
                <a:spcPct val="90000"/>
              </a:lnSpc>
            </a:pPr>
            <a:r>
              <a:rPr lang="en-US" sz="2400" dirty="0">
                <a:solidFill>
                  <a:srgbClr val="FFFFFF"/>
                </a:solidFill>
              </a:rPr>
              <a:t>Howard University</a:t>
            </a:r>
          </a:p>
          <a:p>
            <a:pPr>
              <a:lnSpc>
                <a:spcPct val="90000"/>
              </a:lnSpc>
            </a:pPr>
            <a:r>
              <a:rPr lang="en-US" sz="2400" dirty="0">
                <a:solidFill>
                  <a:srgbClr val="FFFFFF"/>
                </a:solidFill>
              </a:rPr>
              <a:t>Princeton University</a:t>
            </a:r>
          </a:p>
          <a:p>
            <a:pPr>
              <a:lnSpc>
                <a:spcPct val="90000"/>
              </a:lnSpc>
            </a:pPr>
            <a:r>
              <a:rPr lang="en-US" sz="2400" dirty="0">
                <a:solidFill>
                  <a:srgbClr val="FFFFFF"/>
                </a:solidFill>
              </a:rPr>
              <a:t>Rensselaer Polytechnic Inst.</a:t>
            </a:r>
          </a:p>
          <a:p>
            <a:pPr>
              <a:lnSpc>
                <a:spcPct val="90000"/>
              </a:lnSpc>
            </a:pPr>
            <a:r>
              <a:rPr lang="en-US" sz="2400" dirty="0">
                <a:solidFill>
                  <a:srgbClr val="FFFFFF"/>
                </a:solidFill>
              </a:rPr>
              <a:t>Texas Southern University</a:t>
            </a:r>
          </a:p>
          <a:p>
            <a:pPr>
              <a:lnSpc>
                <a:spcPct val="90000"/>
              </a:lnSpc>
            </a:pPr>
            <a:r>
              <a:rPr lang="en-US" sz="2400" dirty="0">
                <a:solidFill>
                  <a:srgbClr val="FFFFFF"/>
                </a:solidFill>
              </a:rPr>
              <a:t>University of Massachusetts, Lowell</a:t>
            </a:r>
          </a:p>
          <a:p>
            <a:pPr>
              <a:lnSpc>
                <a:spcPct val="90000"/>
              </a:lnSpc>
            </a:pPr>
            <a:endParaRPr lang="en-US" sz="2400" dirty="0">
              <a:latin typeface="Calibri" charset="0"/>
            </a:endParaRPr>
          </a:p>
        </p:txBody>
      </p:sp>
      <p:sp>
        <p:nvSpPr>
          <p:cNvPr id="3075" name="Content Placeholder 3"/>
          <p:cNvSpPr>
            <a:spLocks noGrp="1"/>
          </p:cNvSpPr>
          <p:nvPr>
            <p:ph sz="half" idx="4294967295"/>
          </p:nvPr>
        </p:nvSpPr>
        <p:spPr>
          <a:xfrm>
            <a:off x="4506913" y="573314"/>
            <a:ext cx="4637087" cy="4343400"/>
          </a:xfrm>
        </p:spPr>
        <p:txBody>
          <a:bodyPr/>
          <a:lstStyle/>
          <a:p>
            <a:pPr>
              <a:lnSpc>
                <a:spcPct val="90000"/>
              </a:lnSpc>
            </a:pPr>
            <a:r>
              <a:rPr lang="en-US" sz="2400" dirty="0">
                <a:solidFill>
                  <a:srgbClr val="FFFFFF"/>
                </a:solidFill>
              </a:rPr>
              <a:t>Applied Communications Sciences</a:t>
            </a:r>
          </a:p>
          <a:p>
            <a:pPr>
              <a:lnSpc>
                <a:spcPct val="90000"/>
              </a:lnSpc>
            </a:pPr>
            <a:r>
              <a:rPr lang="en-US" sz="2400" dirty="0">
                <a:solidFill>
                  <a:srgbClr val="FFFFFF"/>
                </a:solidFill>
              </a:rPr>
              <a:t>Carnegie-Mellon Univ.</a:t>
            </a:r>
          </a:p>
          <a:p>
            <a:pPr>
              <a:lnSpc>
                <a:spcPct val="90000"/>
              </a:lnSpc>
            </a:pPr>
            <a:r>
              <a:rPr lang="en-US" sz="2400" dirty="0" err="1">
                <a:solidFill>
                  <a:srgbClr val="FFFFFF"/>
                </a:solidFill>
              </a:rPr>
              <a:t>Geosemble</a:t>
            </a:r>
            <a:r>
              <a:rPr lang="en-US" sz="2400" dirty="0">
                <a:solidFill>
                  <a:srgbClr val="FFFFFF"/>
                </a:solidFill>
              </a:rPr>
              <a:t> Technologies</a:t>
            </a:r>
          </a:p>
          <a:p>
            <a:pPr>
              <a:lnSpc>
                <a:spcPct val="90000"/>
              </a:lnSpc>
            </a:pPr>
            <a:r>
              <a:rPr lang="en-US" sz="2400" dirty="0">
                <a:solidFill>
                  <a:srgbClr val="FFFFFF"/>
                </a:solidFill>
              </a:rPr>
              <a:t>Morgan State University</a:t>
            </a:r>
          </a:p>
          <a:p>
            <a:pPr>
              <a:lnSpc>
                <a:spcPct val="90000"/>
              </a:lnSpc>
            </a:pPr>
            <a:r>
              <a:rPr lang="en-US" sz="2400" dirty="0">
                <a:solidFill>
                  <a:srgbClr val="FFFFFF"/>
                </a:solidFill>
              </a:rPr>
              <a:t>Regal Decision Systems</a:t>
            </a:r>
          </a:p>
          <a:p>
            <a:pPr>
              <a:lnSpc>
                <a:spcPct val="90000"/>
              </a:lnSpc>
            </a:pPr>
            <a:r>
              <a:rPr lang="en-US" sz="2400" dirty="0">
                <a:solidFill>
                  <a:srgbClr val="FFFFFF"/>
                </a:solidFill>
              </a:rPr>
              <a:t>Rutgers University (Lead) </a:t>
            </a:r>
          </a:p>
          <a:p>
            <a:pPr>
              <a:lnSpc>
                <a:spcPct val="90000"/>
              </a:lnSpc>
            </a:pPr>
            <a:r>
              <a:rPr lang="en-US" sz="2400" dirty="0">
                <a:solidFill>
                  <a:srgbClr val="FFFFFF"/>
                </a:solidFill>
              </a:rPr>
              <a:t>Tuskegee University</a:t>
            </a:r>
          </a:p>
          <a:p>
            <a:pPr>
              <a:lnSpc>
                <a:spcPct val="90000"/>
              </a:lnSpc>
            </a:pPr>
            <a:r>
              <a:rPr lang="en-US" sz="2400" dirty="0">
                <a:solidFill>
                  <a:srgbClr val="FFFFFF"/>
                </a:solidFill>
              </a:rPr>
              <a:t>University of Illinois, Urbana Champaign</a:t>
            </a:r>
          </a:p>
          <a:p>
            <a:pPr>
              <a:lnSpc>
                <a:spcPct val="90000"/>
              </a:lnSpc>
            </a:pPr>
            <a:r>
              <a:rPr lang="en-US" sz="2400" dirty="0">
                <a:solidFill>
                  <a:srgbClr val="FFFFFF"/>
                </a:solidFill>
              </a:rPr>
              <a:t>University of </a:t>
            </a:r>
            <a:r>
              <a:rPr lang="en-US" sz="2400" dirty="0" err="1" smtClean="0">
                <a:solidFill>
                  <a:srgbClr val="FFFFFF"/>
                </a:solidFill>
              </a:rPr>
              <a:t>So.California</a:t>
            </a:r>
            <a:endParaRPr lang="en-US" sz="2400" dirty="0">
              <a:solidFill>
                <a:srgbClr val="FFFFFF"/>
              </a:solidFill>
            </a:endParaRPr>
          </a:p>
        </p:txBody>
      </p:sp>
      <p:pic>
        <p:nvPicPr>
          <p:cNvPr id="3076" name="Picture 6" descr="att_title_logo1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730" y="5638800"/>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Rutgers logo_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1288" y="4837164"/>
            <a:ext cx="1295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698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4876800"/>
            <a:ext cx="12954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8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4876800"/>
            <a:ext cx="7524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87"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3963" y="5919788"/>
            <a:ext cx="800100"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88"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4876800"/>
            <a:ext cx="7064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89"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5600" y="6170613"/>
            <a:ext cx="1981200"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90"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2400" y="5867400"/>
            <a:ext cx="11430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91"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899025"/>
            <a:ext cx="6889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92" name="Picture 16"/>
          <p:cNvPicPr>
            <a:picLocks noChangeAspect="1" noChangeArrowheads="1"/>
          </p:cNvPicPr>
          <p:nvPr/>
        </p:nvPicPr>
        <p:blipFill>
          <a:blip r:embed="rId1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29200" y="4941888"/>
            <a:ext cx="6762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93"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46868" y="5942013"/>
            <a:ext cx="92868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94" name="Picture 1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71134" y="5314409"/>
            <a:ext cx="1295400" cy="90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95"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72200" y="5943600"/>
            <a:ext cx="91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6998"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4800" y="5748338"/>
            <a:ext cx="1181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93" name="Picture 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53113" y="4928280"/>
            <a:ext cx="17192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tt_title_logo150"/>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7069" b="2846"/>
          <a:stretch>
            <a:fillRect/>
          </a:stretch>
        </p:blipFill>
        <p:spPr bwMode="auto">
          <a:xfrm>
            <a:off x="1889090" y="5633199"/>
            <a:ext cx="362997" cy="3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descr="Princeton logo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24200" y="5545138"/>
            <a:ext cx="62388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TSU"/>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15200" y="5264831"/>
            <a:ext cx="18288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1"/>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1EA485D-1EEF-3F42-9239-05837F839B35}" type="slidenum">
              <a:rPr lang="en-US" sz="1400">
                <a:solidFill>
                  <a:srgbClr val="000000"/>
                </a:solidFill>
              </a:rPr>
              <a:pPr/>
              <a:t>40</a:t>
            </a:fld>
            <a:endParaRPr lang="en-US" sz="1400" dirty="0">
              <a:solidFill>
                <a:srgbClr val="000000"/>
              </a:solidFill>
            </a:endParaRPr>
          </a:p>
        </p:txBody>
      </p:sp>
      <p:sp>
        <p:nvSpPr>
          <p:cNvPr id="16386" name="Rectangle 2"/>
          <p:cNvSpPr>
            <a:spLocks noGrp="1" noChangeArrowheads="1"/>
          </p:cNvSpPr>
          <p:nvPr>
            <p:ph type="title" idx="4294967295"/>
          </p:nvPr>
        </p:nvSpPr>
        <p:spPr>
          <a:xfrm>
            <a:off x="227012" y="0"/>
            <a:ext cx="8764587" cy="1143000"/>
          </a:xfrm>
        </p:spPr>
        <p:txBody>
          <a:bodyPr/>
          <a:lstStyle/>
          <a:p>
            <a:pPr>
              <a:lnSpc>
                <a:spcPts val="4080"/>
              </a:lnSpc>
            </a:pPr>
            <a:r>
              <a:rPr lang="en-US" dirty="0">
                <a:ea typeface="ＭＳ Ｐゴシック"/>
                <a:cs typeface="Arial" charset="0"/>
              </a:rPr>
              <a:t>CCICADA’s Patron Screening Tool</a:t>
            </a:r>
          </a:p>
        </p:txBody>
      </p:sp>
      <p:sp>
        <p:nvSpPr>
          <p:cNvPr id="16387" name="Rectangle 3"/>
          <p:cNvSpPr>
            <a:spLocks noGrp="1" noChangeArrowheads="1"/>
          </p:cNvSpPr>
          <p:nvPr>
            <p:ph type="body" idx="4294967295"/>
          </p:nvPr>
        </p:nvSpPr>
        <p:spPr>
          <a:xfrm>
            <a:off x="152400" y="914400"/>
            <a:ext cx="8153400" cy="5105400"/>
          </a:xfrm>
        </p:spPr>
        <p:txBody>
          <a:bodyPr/>
          <a:lstStyle/>
          <a:p>
            <a:pPr>
              <a:lnSpc>
                <a:spcPct val="90000"/>
              </a:lnSpc>
            </a:pPr>
            <a:r>
              <a:rPr lang="en-US" sz="2800" dirty="0" smtClean="0">
                <a:latin typeface="Times New Roman" charset="0"/>
                <a:ea typeface="MS PGothic" charset="0"/>
              </a:rPr>
              <a:t>Our </a:t>
            </a:r>
            <a:r>
              <a:rPr lang="en-US" sz="2800" dirty="0" smtClean="0">
                <a:latin typeface="Times New Roman" charset="0"/>
                <a:ea typeface="MS PGothic" charset="0"/>
              </a:rPr>
              <a:t>patron </a:t>
            </a:r>
            <a:r>
              <a:rPr lang="en-US" sz="2800" dirty="0">
                <a:latin typeface="Times New Roman" charset="0"/>
                <a:ea typeface="MS PGothic" charset="0"/>
              </a:rPr>
              <a:t>screening model </a:t>
            </a:r>
            <a:r>
              <a:rPr lang="en-US" sz="2800" dirty="0" smtClean="0">
                <a:latin typeface="Times New Roman" charset="0"/>
                <a:ea typeface="MS PGothic" charset="0"/>
              </a:rPr>
              <a:t>uses </a:t>
            </a:r>
            <a:r>
              <a:rPr lang="en-US" sz="2800" dirty="0">
                <a:latin typeface="Times New Roman" charset="0"/>
                <a:ea typeface="MS PGothic" charset="0"/>
              </a:rPr>
              <a:t>simulation software ARENA</a:t>
            </a:r>
            <a:r>
              <a:rPr lang="en-US" sz="2800" dirty="0" smtClean="0">
                <a:latin typeface="Times New Roman" charset="0"/>
                <a:ea typeface="MS PGothic" charset="0"/>
              </a:rPr>
              <a:t>.</a:t>
            </a:r>
          </a:p>
          <a:p>
            <a:pPr>
              <a:lnSpc>
                <a:spcPct val="90000"/>
              </a:lnSpc>
            </a:pPr>
            <a:r>
              <a:rPr lang="en-US" sz="2800" dirty="0" smtClean="0">
                <a:latin typeface="Times New Roman" charset="0"/>
                <a:ea typeface="MS PGothic" charset="0"/>
              </a:rPr>
              <a:t>ARENA is commercial software. </a:t>
            </a:r>
          </a:p>
          <a:p>
            <a:pPr>
              <a:lnSpc>
                <a:spcPct val="90000"/>
              </a:lnSpc>
            </a:pPr>
            <a:r>
              <a:rPr lang="en-US" sz="2800" dirty="0" smtClean="0">
                <a:latin typeface="Times New Roman" charset="0"/>
                <a:ea typeface="MS PGothic" charset="0"/>
              </a:rPr>
              <a:t>CCICADA contribution: use it to build a tool with widespread applicability.</a:t>
            </a:r>
            <a:endParaRPr lang="en-US" sz="2800" dirty="0">
              <a:latin typeface="Times New Roman" charset="0"/>
              <a:ea typeface="MS PGothic" charset="0"/>
            </a:endParaRPr>
          </a:p>
          <a:p>
            <a:pPr>
              <a:lnSpc>
                <a:spcPct val="90000"/>
              </a:lnSpc>
            </a:pPr>
            <a:r>
              <a:rPr lang="en-US" sz="2800" dirty="0">
                <a:latin typeface="Times New Roman" charset="0"/>
                <a:ea typeface="MS PGothic" charset="0"/>
              </a:rPr>
              <a:t>We used this to run “what-if” experiments.  For example:</a:t>
            </a:r>
          </a:p>
          <a:p>
            <a:pPr lvl="1">
              <a:lnSpc>
                <a:spcPct val="90000"/>
              </a:lnSpc>
              <a:buFont typeface="Wingdings" charset="2"/>
              <a:buChar char="ü"/>
            </a:pPr>
            <a:r>
              <a:rPr lang="en-US" dirty="0">
                <a:latin typeface="Times New Roman" charset="0"/>
                <a:ea typeface="MS PGothic" charset="0"/>
              </a:rPr>
              <a:t>What would happen if </a:t>
            </a:r>
            <a:r>
              <a:rPr lang="en-US" dirty="0" smtClean="0">
                <a:latin typeface="Times New Roman" charset="0"/>
                <a:ea typeface="MS PGothic" charset="0"/>
              </a:rPr>
              <a:t>20 </a:t>
            </a:r>
            <a:r>
              <a:rPr lang="en-US" dirty="0">
                <a:latin typeface="Times New Roman" charset="0"/>
                <a:ea typeface="MS PGothic" charset="0"/>
              </a:rPr>
              <a:t>magnetometers were used </a:t>
            </a:r>
            <a:r>
              <a:rPr lang="en-US" dirty="0" smtClean="0">
                <a:latin typeface="Times New Roman" charset="0"/>
                <a:ea typeface="MS PGothic" charset="0"/>
              </a:rPr>
              <a:t>instead of 30?</a:t>
            </a:r>
            <a:endParaRPr lang="en-US" dirty="0">
              <a:latin typeface="Times New Roman" charset="0"/>
              <a:ea typeface="MS PGothic" charset="0"/>
            </a:endParaRPr>
          </a:p>
          <a:p>
            <a:pPr lvl="1">
              <a:lnSpc>
                <a:spcPct val="90000"/>
              </a:lnSpc>
              <a:buFont typeface="Wingdings" charset="2"/>
              <a:buChar char="ü"/>
            </a:pPr>
            <a:r>
              <a:rPr lang="en-US" dirty="0">
                <a:latin typeface="Times New Roman" charset="0"/>
                <a:ea typeface="MS PGothic" charset="0"/>
              </a:rPr>
              <a:t>What would happen if there were 40 </a:t>
            </a:r>
            <a:r>
              <a:rPr lang="en-US" dirty="0" smtClean="0">
                <a:latin typeface="Times New Roman" charset="0"/>
                <a:ea typeface="MS PGothic" charset="0"/>
              </a:rPr>
              <a:t>lines</a:t>
            </a:r>
          </a:p>
          <a:p>
            <a:pPr marL="457200" lvl="1" indent="0">
              <a:lnSpc>
                <a:spcPct val="90000"/>
              </a:lnSpc>
              <a:buNone/>
            </a:pPr>
            <a:r>
              <a:rPr lang="en-US" dirty="0">
                <a:latin typeface="Times New Roman" charset="0"/>
                <a:ea typeface="MS PGothic" charset="0"/>
              </a:rPr>
              <a:t> </a:t>
            </a:r>
            <a:r>
              <a:rPr lang="en-US" dirty="0" smtClean="0">
                <a:latin typeface="Times New Roman" charset="0"/>
                <a:ea typeface="MS PGothic" charset="0"/>
              </a:rPr>
              <a:t>  </a:t>
            </a:r>
            <a:r>
              <a:rPr lang="en-US" dirty="0" smtClean="0">
                <a:latin typeface="Times New Roman" charset="0"/>
                <a:ea typeface="MS PGothic" charset="0"/>
              </a:rPr>
              <a:t> </a:t>
            </a:r>
            <a:r>
              <a:rPr lang="en-US" dirty="0">
                <a:latin typeface="Times New Roman" charset="0"/>
                <a:ea typeface="MS PGothic" charset="0"/>
              </a:rPr>
              <a:t>using only </a:t>
            </a:r>
            <a:r>
              <a:rPr lang="en-US" dirty="0" err="1">
                <a:latin typeface="Times New Roman" charset="0"/>
                <a:ea typeface="MS PGothic" charset="0"/>
              </a:rPr>
              <a:t>wanding</a:t>
            </a:r>
            <a:r>
              <a:rPr lang="en-US" dirty="0">
                <a:latin typeface="Times New Roman" charset="0"/>
                <a:ea typeface="MS PGothic" charset="0"/>
              </a:rPr>
              <a:t>?</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191000"/>
            <a:ext cx="169492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1"/>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57F1BBB-BA6C-DB45-93C1-3FF4C328A4A2}" type="slidenum">
              <a:rPr lang="en-US" sz="1400">
                <a:solidFill>
                  <a:srgbClr val="000000"/>
                </a:solidFill>
              </a:rPr>
              <a:pPr/>
              <a:t>41</a:t>
            </a:fld>
            <a:endParaRPr lang="en-US" sz="1400" dirty="0">
              <a:solidFill>
                <a:srgbClr val="000000"/>
              </a:solidFill>
            </a:endParaRPr>
          </a:p>
        </p:txBody>
      </p:sp>
      <p:sp>
        <p:nvSpPr>
          <p:cNvPr id="17410" name="Rectangle 2"/>
          <p:cNvSpPr>
            <a:spLocks noGrp="1" noChangeArrowheads="1"/>
          </p:cNvSpPr>
          <p:nvPr>
            <p:ph type="title" idx="4294967295"/>
          </p:nvPr>
        </p:nvSpPr>
        <p:spPr>
          <a:xfrm>
            <a:off x="227013" y="-152400"/>
            <a:ext cx="8539162" cy="1143000"/>
          </a:xfrm>
        </p:spPr>
        <p:txBody>
          <a:bodyPr/>
          <a:lstStyle/>
          <a:p>
            <a:r>
              <a:rPr lang="en-US" dirty="0" smtClean="0">
                <a:latin typeface="Times New Roman" charset="0"/>
                <a:ea typeface="MS PGothic" charset="0"/>
              </a:rPr>
              <a:t>Information from MetLife</a:t>
            </a:r>
            <a:endParaRPr lang="en-US" dirty="0">
              <a:latin typeface="Times New Roman" charset="0"/>
              <a:ea typeface="MS PGothic" charset="0"/>
            </a:endParaRPr>
          </a:p>
        </p:txBody>
      </p:sp>
      <p:sp>
        <p:nvSpPr>
          <p:cNvPr id="17411" name="Rectangle 3"/>
          <p:cNvSpPr>
            <a:spLocks noGrp="1" noChangeArrowheads="1"/>
          </p:cNvSpPr>
          <p:nvPr>
            <p:ph type="body" idx="4294967295"/>
          </p:nvPr>
        </p:nvSpPr>
        <p:spPr>
          <a:xfrm>
            <a:off x="228600" y="762000"/>
            <a:ext cx="8153400" cy="5105400"/>
          </a:xfrm>
        </p:spPr>
        <p:txBody>
          <a:bodyPr/>
          <a:lstStyle/>
          <a:p>
            <a:pPr>
              <a:lnSpc>
                <a:spcPct val="90000"/>
              </a:lnSpc>
            </a:pPr>
            <a:r>
              <a:rPr lang="en-US" sz="2800" dirty="0">
                <a:latin typeface="Times New Roman" charset="0"/>
                <a:ea typeface="MS PGothic" charset="0"/>
              </a:rPr>
              <a:t>Ticket scan (“throughput”) </a:t>
            </a:r>
            <a:r>
              <a:rPr lang="en-US" sz="2800" dirty="0" smtClean="0">
                <a:latin typeface="Times New Roman" charset="0"/>
                <a:ea typeface="MS PGothic" charset="0"/>
              </a:rPr>
              <a:t>data for 14 home games (Jets + Giants)</a:t>
            </a:r>
            <a:endParaRPr lang="en-US" sz="2800" dirty="0">
              <a:latin typeface="Times New Roman" charset="0"/>
              <a:ea typeface="MS PGothic" charset="0"/>
            </a:endParaRPr>
          </a:p>
          <a:p>
            <a:pPr lvl="1">
              <a:lnSpc>
                <a:spcPct val="90000"/>
              </a:lnSpc>
              <a:buFont typeface="Wingdings" charset="2"/>
              <a:buChar char="ü"/>
            </a:pPr>
            <a:r>
              <a:rPr lang="en-US" dirty="0">
                <a:latin typeface="Times New Roman" charset="0"/>
                <a:ea typeface="MS PGothic" charset="0"/>
              </a:rPr>
              <a:t>Time at which each ticket was scanned (and which gate)</a:t>
            </a:r>
          </a:p>
          <a:p>
            <a:pPr lvl="1">
              <a:lnSpc>
                <a:spcPct val="90000"/>
              </a:lnSpc>
              <a:buFont typeface="Wingdings" charset="2"/>
              <a:buChar char="ü"/>
            </a:pPr>
            <a:r>
              <a:rPr lang="en-US" dirty="0" smtClean="0">
                <a:latin typeface="Times New Roman" charset="0"/>
                <a:ea typeface="MS PGothic" charset="0"/>
              </a:rPr>
              <a:t>Note: No </a:t>
            </a:r>
            <a:r>
              <a:rPr lang="en-US" dirty="0">
                <a:latin typeface="Times New Roman" charset="0"/>
                <a:ea typeface="MS PGothic" charset="0"/>
              </a:rPr>
              <a:t>data on patron arrival rates</a:t>
            </a:r>
          </a:p>
          <a:p>
            <a:pPr>
              <a:lnSpc>
                <a:spcPct val="90000"/>
              </a:lnSpc>
            </a:pPr>
            <a:endParaRPr lang="en-US" sz="800" dirty="0">
              <a:latin typeface="Times New Roman" charset="0"/>
              <a:ea typeface="MS PGothic" charset="0"/>
            </a:endParaRPr>
          </a:p>
          <a:p>
            <a:pPr>
              <a:lnSpc>
                <a:spcPct val="90000"/>
              </a:lnSpc>
            </a:pPr>
            <a:r>
              <a:rPr lang="en-US" sz="2800" dirty="0">
                <a:latin typeface="Times New Roman" charset="0"/>
                <a:ea typeface="MS PGothic" charset="0"/>
              </a:rPr>
              <a:t>Estimated average screening times per patron</a:t>
            </a:r>
          </a:p>
          <a:p>
            <a:pPr lvl="1">
              <a:lnSpc>
                <a:spcPct val="90000"/>
              </a:lnSpc>
              <a:buFont typeface="Wingdings" charset="2"/>
              <a:buChar char="ü"/>
            </a:pPr>
            <a:r>
              <a:rPr lang="en-US" dirty="0">
                <a:latin typeface="Times New Roman" charset="0"/>
                <a:ea typeface="MS PGothic" charset="0"/>
              </a:rPr>
              <a:t>Analysis of ticket data</a:t>
            </a:r>
          </a:p>
          <a:p>
            <a:pPr lvl="1">
              <a:lnSpc>
                <a:spcPct val="90000"/>
              </a:lnSpc>
              <a:buFont typeface="Wingdings" charset="2"/>
              <a:buChar char="ü"/>
            </a:pPr>
            <a:r>
              <a:rPr lang="en-US" dirty="0">
                <a:latin typeface="Times New Roman" charset="0"/>
                <a:ea typeface="MS PGothic" charset="0"/>
              </a:rPr>
              <a:t>Observations using stopwatches and </a:t>
            </a:r>
            <a:r>
              <a:rPr lang="en-US" dirty="0" smtClean="0">
                <a:latin typeface="Times New Roman" charset="0"/>
                <a:ea typeface="MS PGothic" charset="0"/>
              </a:rPr>
              <a:t>clipboards – following up on Stage I work</a:t>
            </a:r>
            <a:endParaRPr lang="en-US" dirty="0">
              <a:latin typeface="Times New Roman" charset="0"/>
              <a:ea typeface="MS PGothic" charset="0"/>
            </a:endParaRPr>
          </a:p>
          <a:p>
            <a:pPr>
              <a:lnSpc>
                <a:spcPct val="90000"/>
              </a:lnSpc>
            </a:pPr>
            <a:endParaRPr lang="en-US" sz="800" dirty="0">
              <a:latin typeface="Times New Roman" charset="0"/>
              <a:ea typeface="MS PGothic" charset="0"/>
            </a:endParaRPr>
          </a:p>
          <a:p>
            <a:pPr>
              <a:lnSpc>
                <a:spcPct val="90000"/>
              </a:lnSpc>
            </a:pPr>
            <a:r>
              <a:rPr lang="en-US" sz="2800" dirty="0">
                <a:latin typeface="Times New Roman" charset="0"/>
                <a:ea typeface="MS PGothic" charset="0"/>
              </a:rPr>
              <a:t>Discussions with stadium security personnel</a:t>
            </a:r>
          </a:p>
          <a:p>
            <a:pPr lvl="1">
              <a:lnSpc>
                <a:spcPct val="90000"/>
              </a:lnSpc>
              <a:buFont typeface="Wingdings" charset="2"/>
              <a:buChar char="ü"/>
            </a:pPr>
            <a:r>
              <a:rPr lang="en-US" dirty="0">
                <a:latin typeface="Times New Roman" charset="0"/>
                <a:ea typeface="MS PGothic" charset="0"/>
              </a:rPr>
              <a:t>Confirming assumptions and estimates</a:t>
            </a:r>
          </a:p>
          <a:p>
            <a:pPr lvl="1">
              <a:lnSpc>
                <a:spcPct val="90000"/>
              </a:lnSpc>
              <a:buFont typeface="Wingdings" charset="2"/>
              <a:buChar char="ü"/>
            </a:pPr>
            <a:r>
              <a:rPr lang="en-US" dirty="0">
                <a:latin typeface="Times New Roman" charset="0"/>
                <a:ea typeface="MS PGothic" charset="0"/>
              </a:rPr>
              <a:t>Feedback on the model and its output</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1"/>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ADED247-4D8A-644F-AF06-5A31E2209F8C}" type="slidenum">
              <a:rPr lang="en-US" sz="1400">
                <a:solidFill>
                  <a:srgbClr val="000000"/>
                </a:solidFill>
              </a:rPr>
              <a:pPr/>
              <a:t>42</a:t>
            </a:fld>
            <a:endParaRPr lang="en-US" sz="1400" dirty="0">
              <a:solidFill>
                <a:srgbClr val="000000"/>
              </a:solidFill>
            </a:endParaRPr>
          </a:p>
        </p:txBody>
      </p:sp>
      <p:sp>
        <p:nvSpPr>
          <p:cNvPr id="18434" name="Rectangle 2"/>
          <p:cNvSpPr>
            <a:spLocks noGrp="1" noChangeArrowheads="1"/>
          </p:cNvSpPr>
          <p:nvPr>
            <p:ph type="title" idx="4294967295"/>
          </p:nvPr>
        </p:nvSpPr>
        <p:spPr>
          <a:xfrm>
            <a:off x="227013" y="0"/>
            <a:ext cx="8539162" cy="1143000"/>
          </a:xfrm>
        </p:spPr>
        <p:txBody>
          <a:bodyPr/>
          <a:lstStyle/>
          <a:p>
            <a:r>
              <a:rPr lang="en-US" dirty="0">
                <a:latin typeface="Times New Roman" charset="0"/>
                <a:ea typeface="MS PGothic" charset="0"/>
              </a:rPr>
              <a:t>Sample (Ticket) Throughput Data</a:t>
            </a:r>
          </a:p>
        </p:txBody>
      </p:sp>
      <p:graphicFrame>
        <p:nvGraphicFramePr>
          <p:cNvPr id="6" name="Chart 5"/>
          <p:cNvGraphicFramePr>
            <a:graphicFrameLocks/>
          </p:cNvGraphicFramePr>
          <p:nvPr>
            <p:extLst>
              <p:ext uri="{D42A27DB-BD31-4B8C-83A1-F6EECF244321}">
                <p14:modId xmlns:p14="http://schemas.microsoft.com/office/powerpoint/2010/main" val="3113013869"/>
              </p:ext>
            </p:extLst>
          </p:nvPr>
        </p:nvGraphicFramePr>
        <p:xfrm>
          <a:off x="685800" y="1143000"/>
          <a:ext cx="7924800" cy="448003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1"/>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3B46196-D5C7-824D-8105-A53BEF805BEC}" type="slidenum">
              <a:rPr lang="en-US" sz="1400">
                <a:solidFill>
                  <a:srgbClr val="000000"/>
                </a:solidFill>
              </a:rPr>
              <a:pPr/>
              <a:t>43</a:t>
            </a:fld>
            <a:endParaRPr lang="en-US" sz="1400" dirty="0">
              <a:solidFill>
                <a:srgbClr val="000000"/>
              </a:solidFill>
            </a:endParaRPr>
          </a:p>
        </p:txBody>
      </p:sp>
      <p:sp>
        <p:nvSpPr>
          <p:cNvPr id="19458" name="Rectangle 2"/>
          <p:cNvSpPr>
            <a:spLocks noGrp="1" noChangeArrowheads="1"/>
          </p:cNvSpPr>
          <p:nvPr>
            <p:ph type="title" idx="4294967295"/>
          </p:nvPr>
        </p:nvSpPr>
        <p:spPr>
          <a:xfrm>
            <a:off x="227013" y="-228600"/>
            <a:ext cx="8539162" cy="1143000"/>
          </a:xfrm>
        </p:spPr>
        <p:txBody>
          <a:bodyPr/>
          <a:lstStyle/>
          <a:p>
            <a:r>
              <a:rPr lang="en-US" dirty="0">
                <a:latin typeface="Times New Roman" charset="0"/>
                <a:ea typeface="MS PGothic" charset="0"/>
              </a:rPr>
              <a:t>Screening Rates</a:t>
            </a:r>
          </a:p>
        </p:txBody>
      </p:sp>
      <p:sp>
        <p:nvSpPr>
          <p:cNvPr id="19459" name="Rectangle 3"/>
          <p:cNvSpPr>
            <a:spLocks noGrp="1" noChangeArrowheads="1"/>
          </p:cNvSpPr>
          <p:nvPr>
            <p:ph type="body" idx="4294967295"/>
          </p:nvPr>
        </p:nvSpPr>
        <p:spPr>
          <a:xfrm>
            <a:off x="228600" y="533400"/>
            <a:ext cx="8915400" cy="5105400"/>
          </a:xfrm>
        </p:spPr>
        <p:txBody>
          <a:bodyPr/>
          <a:lstStyle/>
          <a:p>
            <a:pPr>
              <a:lnSpc>
                <a:spcPct val="90000"/>
              </a:lnSpc>
            </a:pPr>
            <a:r>
              <a:rPr lang="en-US" sz="2800" dirty="0">
                <a:solidFill>
                  <a:srgbClr val="113911"/>
                </a:solidFill>
                <a:latin typeface="Times New Roman" charset="0"/>
                <a:ea typeface="MS PGothic" charset="0"/>
              </a:rPr>
              <a:t>Based on throughput data and site observations, we estimated:</a:t>
            </a:r>
          </a:p>
          <a:p>
            <a:pPr lvl="1">
              <a:lnSpc>
                <a:spcPct val="90000"/>
              </a:lnSpc>
              <a:buFont typeface="Wingdings" charset="2"/>
              <a:buChar char="ü"/>
            </a:pPr>
            <a:r>
              <a:rPr lang="en-US" dirty="0" err="1">
                <a:solidFill>
                  <a:srgbClr val="113911"/>
                </a:solidFill>
                <a:latin typeface="Times New Roman" charset="0"/>
                <a:ea typeface="MS PGothic" charset="0"/>
              </a:rPr>
              <a:t>Wandings</a:t>
            </a:r>
            <a:r>
              <a:rPr lang="en-US" dirty="0">
                <a:solidFill>
                  <a:srgbClr val="113911"/>
                </a:solidFill>
                <a:latin typeface="Times New Roman" charset="0"/>
                <a:ea typeface="MS PGothic" charset="0"/>
              </a:rPr>
              <a:t> took between 12 </a:t>
            </a:r>
            <a:r>
              <a:rPr lang="en-US" dirty="0" smtClean="0">
                <a:solidFill>
                  <a:srgbClr val="113911"/>
                </a:solidFill>
                <a:latin typeface="Times New Roman" charset="0"/>
                <a:ea typeface="MS PGothic" charset="0"/>
              </a:rPr>
              <a:t>and </a:t>
            </a:r>
            <a:r>
              <a:rPr lang="en-US" dirty="0">
                <a:solidFill>
                  <a:srgbClr val="113911"/>
                </a:solidFill>
                <a:latin typeface="Times New Roman" charset="0"/>
                <a:ea typeface="MS PGothic" charset="0"/>
              </a:rPr>
              <a:t>15 seconds</a:t>
            </a:r>
          </a:p>
          <a:p>
            <a:pPr lvl="1">
              <a:lnSpc>
                <a:spcPct val="90000"/>
              </a:lnSpc>
              <a:buFont typeface="Wingdings" charset="2"/>
              <a:buChar char="ü"/>
            </a:pPr>
            <a:r>
              <a:rPr lang="en-US" dirty="0" err="1">
                <a:solidFill>
                  <a:srgbClr val="113911"/>
                </a:solidFill>
                <a:latin typeface="Times New Roman" charset="0"/>
                <a:ea typeface="MS PGothic" charset="0"/>
              </a:rPr>
              <a:t>Patdowns</a:t>
            </a:r>
            <a:r>
              <a:rPr lang="en-US" dirty="0">
                <a:solidFill>
                  <a:srgbClr val="113911"/>
                </a:solidFill>
                <a:latin typeface="Times New Roman" charset="0"/>
                <a:ea typeface="MS PGothic" charset="0"/>
              </a:rPr>
              <a:t> took between 6 </a:t>
            </a:r>
            <a:r>
              <a:rPr lang="en-US" dirty="0" smtClean="0">
                <a:solidFill>
                  <a:srgbClr val="113911"/>
                </a:solidFill>
                <a:latin typeface="Times New Roman" charset="0"/>
                <a:ea typeface="MS PGothic" charset="0"/>
              </a:rPr>
              <a:t>and </a:t>
            </a:r>
            <a:r>
              <a:rPr lang="en-US" dirty="0">
                <a:solidFill>
                  <a:srgbClr val="113911"/>
                </a:solidFill>
                <a:latin typeface="Times New Roman" charset="0"/>
                <a:ea typeface="MS PGothic" charset="0"/>
              </a:rPr>
              <a:t>8 seconds</a:t>
            </a:r>
          </a:p>
          <a:p>
            <a:pPr>
              <a:lnSpc>
                <a:spcPct val="90000"/>
              </a:lnSpc>
            </a:pPr>
            <a:r>
              <a:rPr lang="en-US" sz="2800" dirty="0" smtClean="0">
                <a:solidFill>
                  <a:srgbClr val="113911"/>
                </a:solidFill>
                <a:latin typeface="Times New Roman" charset="0"/>
                <a:ea typeface="MS PGothic" charset="0"/>
              </a:rPr>
              <a:t>Preliminary assumptions </a:t>
            </a:r>
            <a:r>
              <a:rPr lang="en-US" sz="2800" dirty="0">
                <a:solidFill>
                  <a:srgbClr val="113911"/>
                </a:solidFill>
                <a:latin typeface="Times New Roman" charset="0"/>
                <a:ea typeface="MS PGothic" charset="0"/>
              </a:rPr>
              <a:t>and simplifications: </a:t>
            </a:r>
          </a:p>
          <a:p>
            <a:pPr lvl="1">
              <a:lnSpc>
                <a:spcPct val="90000"/>
              </a:lnSpc>
              <a:buFont typeface="Wingdings" charset="2"/>
              <a:buChar char="ü"/>
            </a:pPr>
            <a:r>
              <a:rPr lang="en-US" dirty="0">
                <a:solidFill>
                  <a:srgbClr val="113911"/>
                </a:solidFill>
                <a:latin typeface="Times New Roman" charset="0"/>
                <a:ea typeface="MS PGothic" charset="0"/>
              </a:rPr>
              <a:t>Magnetometers would take </a:t>
            </a:r>
            <a:r>
              <a:rPr lang="en-US" dirty="0" smtClean="0">
                <a:solidFill>
                  <a:srgbClr val="113911"/>
                </a:solidFill>
                <a:latin typeface="Times New Roman" charset="0"/>
                <a:ea typeface="MS PGothic" charset="0"/>
              </a:rPr>
              <a:t>between 5 and 7 seconds</a:t>
            </a:r>
            <a:endParaRPr lang="en-US" dirty="0">
              <a:solidFill>
                <a:srgbClr val="113911"/>
              </a:solidFill>
              <a:latin typeface="Times New Roman" charset="0"/>
              <a:ea typeface="MS PGothic" charset="0"/>
            </a:endParaRPr>
          </a:p>
          <a:p>
            <a:pPr lvl="1">
              <a:lnSpc>
                <a:spcPct val="90000"/>
              </a:lnSpc>
              <a:buFont typeface="Wingdings" charset="2"/>
              <a:buChar char="ü"/>
            </a:pPr>
            <a:r>
              <a:rPr lang="en-US" dirty="0">
                <a:solidFill>
                  <a:srgbClr val="113911"/>
                </a:solidFill>
                <a:latin typeface="Times New Roman" charset="0"/>
                <a:ea typeface="MS PGothic" charset="0"/>
              </a:rPr>
              <a:t>For each patron, the time to screen them will be generated from a uniform </a:t>
            </a:r>
            <a:r>
              <a:rPr lang="en-US" dirty="0" smtClean="0">
                <a:solidFill>
                  <a:srgbClr val="113911"/>
                </a:solidFill>
                <a:latin typeface="Times New Roman" charset="0"/>
                <a:ea typeface="MS PGothic" charset="0"/>
              </a:rPr>
              <a:t>distribution: equally likely to take any number of seconds between highest and lowest.</a:t>
            </a:r>
          </a:p>
          <a:p>
            <a:pPr>
              <a:lnSpc>
                <a:spcPct val="90000"/>
              </a:lnSpc>
            </a:pPr>
            <a:r>
              <a:rPr lang="en-US" sz="2800" dirty="0" smtClean="0">
                <a:latin typeface="Times New Roman" charset="0"/>
                <a:ea typeface="MS PGothic" charset="0"/>
              </a:rPr>
              <a:t>Other venues have obtained different numbers</a:t>
            </a:r>
            <a:r>
              <a:rPr lang="en-US" sz="3200" i="1" dirty="0" smtClean="0">
                <a:latin typeface="Times New Roman" charset="0"/>
                <a:ea typeface="MS PGothic" charset="0"/>
              </a:rPr>
              <a:t>. </a:t>
            </a:r>
          </a:p>
          <a:p>
            <a:pPr>
              <a:lnSpc>
                <a:spcPct val="90000"/>
              </a:lnSpc>
            </a:pPr>
            <a:r>
              <a:rPr lang="en-US" sz="2800" b="1" i="1" dirty="0" smtClean="0">
                <a:solidFill>
                  <a:srgbClr val="FF0000"/>
                </a:solidFill>
                <a:latin typeface="Times New Roman" charset="0"/>
                <a:ea typeface="MS PGothic" charset="0"/>
              </a:rPr>
              <a:t>Key point: Model allows you to use any numbers that make sense for your arena.</a:t>
            </a:r>
            <a:endParaRPr lang="en-US" sz="2800" b="1" i="1" dirty="0">
              <a:solidFill>
                <a:srgbClr val="FF0000"/>
              </a:solidFill>
              <a:latin typeface="Times New Roman" charset="0"/>
              <a:ea typeface="MS PGothic" charset="0"/>
            </a:endParaRPr>
          </a:p>
          <a:p>
            <a:pPr lvl="1">
              <a:lnSpc>
                <a:spcPct val="90000"/>
              </a:lnSpc>
            </a:pPr>
            <a:endParaRPr lang="en-US" sz="2400" dirty="0">
              <a:latin typeface="Times New Roman" charset="0"/>
              <a:ea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1"/>
          <p:cNvSpPr txBox="1">
            <a:spLocks noGrp="1" noChangeArrowheads="1"/>
          </p:cNvSpPr>
          <p:nvPr/>
        </p:nvSpPr>
        <p:spPr bwMode="auto">
          <a:xfrm>
            <a:off x="4191000" y="6534150"/>
            <a:ext cx="68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CD8245E7-2817-D04B-AC83-2A490C84BAF4}" type="slidenum">
              <a:rPr lang="en-US" sz="1400">
                <a:solidFill>
                  <a:srgbClr val="000000"/>
                </a:solidFill>
              </a:rPr>
              <a:pPr algn="ctr" eaLnBrk="1" hangingPunct="1"/>
              <a:t>44</a:t>
            </a:fld>
            <a:endParaRPr lang="en-US" sz="1400" dirty="0">
              <a:solidFill>
                <a:srgbClr val="000000"/>
              </a:solidFill>
            </a:endParaRPr>
          </a:p>
        </p:txBody>
      </p:sp>
      <p:sp>
        <p:nvSpPr>
          <p:cNvPr id="20482" name="Rectangle 2"/>
          <p:cNvSpPr>
            <a:spLocks noGrp="1" noChangeArrowheads="1"/>
          </p:cNvSpPr>
          <p:nvPr>
            <p:ph type="title" idx="4294967295"/>
          </p:nvPr>
        </p:nvSpPr>
        <p:spPr>
          <a:xfrm>
            <a:off x="227013" y="0"/>
            <a:ext cx="8539162" cy="1143000"/>
          </a:xfrm>
        </p:spPr>
        <p:txBody>
          <a:bodyPr/>
          <a:lstStyle/>
          <a:p>
            <a:r>
              <a:rPr lang="en-US" dirty="0">
                <a:latin typeface="Times New Roman" charset="0"/>
                <a:ea typeface="MS PGothic" charset="0"/>
              </a:rPr>
              <a:t>Using </a:t>
            </a:r>
            <a:r>
              <a:rPr lang="en-US" dirty="0" smtClean="0">
                <a:latin typeface="Times New Roman" charset="0"/>
                <a:ea typeface="MS PGothic" charset="0"/>
              </a:rPr>
              <a:t>CCICADA’s Patron Screening Tool</a:t>
            </a:r>
            <a:endParaRPr lang="en-US" dirty="0">
              <a:latin typeface="Times New Roman" charset="0"/>
              <a:ea typeface="MS PGothic" charset="0"/>
            </a:endParaRPr>
          </a:p>
        </p:txBody>
      </p:sp>
      <p:sp>
        <p:nvSpPr>
          <p:cNvPr id="20483" name="Rectangle 3"/>
          <p:cNvSpPr>
            <a:spLocks noGrp="1" noChangeArrowheads="1"/>
          </p:cNvSpPr>
          <p:nvPr>
            <p:ph type="body" idx="4294967295"/>
          </p:nvPr>
        </p:nvSpPr>
        <p:spPr>
          <a:xfrm>
            <a:off x="228600" y="1143000"/>
            <a:ext cx="8229600" cy="4343400"/>
          </a:xfrm>
        </p:spPr>
        <p:txBody>
          <a:bodyPr/>
          <a:lstStyle/>
          <a:p>
            <a:pPr>
              <a:lnSpc>
                <a:spcPct val="90000"/>
              </a:lnSpc>
            </a:pPr>
            <a:r>
              <a:rPr lang="en-US" sz="2800" dirty="0">
                <a:latin typeface="Times New Roman" charset="0"/>
                <a:ea typeface="MS PGothic" charset="0"/>
              </a:rPr>
              <a:t>The parameters inputted into the model:</a:t>
            </a:r>
          </a:p>
          <a:p>
            <a:pPr lvl="1">
              <a:lnSpc>
                <a:spcPct val="90000"/>
              </a:lnSpc>
              <a:buFont typeface="Wingdings" charset="2"/>
              <a:buChar char="ü"/>
            </a:pPr>
            <a:r>
              <a:rPr lang="en-US" dirty="0">
                <a:latin typeface="Times New Roman" charset="0"/>
                <a:ea typeface="MS PGothic" charset="0"/>
              </a:rPr>
              <a:t>Arrival </a:t>
            </a:r>
            <a:r>
              <a:rPr lang="en-US" dirty="0" smtClean="0">
                <a:latin typeface="Times New Roman" charset="0"/>
                <a:ea typeface="MS PGothic" charset="0"/>
              </a:rPr>
              <a:t>rates (which could differ for each game)</a:t>
            </a:r>
            <a:endParaRPr lang="en-US" dirty="0">
              <a:latin typeface="Times New Roman" charset="0"/>
              <a:ea typeface="MS PGothic" charset="0"/>
            </a:endParaRPr>
          </a:p>
          <a:p>
            <a:pPr lvl="1">
              <a:lnSpc>
                <a:spcPct val="90000"/>
              </a:lnSpc>
              <a:buFont typeface="Wingdings" charset="2"/>
              <a:buChar char="ü"/>
            </a:pPr>
            <a:r>
              <a:rPr lang="en-US" dirty="0">
                <a:latin typeface="Times New Roman" charset="0"/>
                <a:ea typeface="MS PGothic" charset="0"/>
              </a:rPr>
              <a:t>Number of lanes</a:t>
            </a:r>
          </a:p>
          <a:p>
            <a:pPr lvl="1">
              <a:lnSpc>
                <a:spcPct val="90000"/>
              </a:lnSpc>
              <a:buFont typeface="Wingdings" charset="2"/>
              <a:buChar char="ü"/>
            </a:pPr>
            <a:r>
              <a:rPr lang="en-US" dirty="0" err="1">
                <a:latin typeface="Times New Roman" charset="0"/>
                <a:ea typeface="MS PGothic" charset="0"/>
              </a:rPr>
              <a:t>Wanding</a:t>
            </a:r>
            <a:r>
              <a:rPr lang="en-US" dirty="0">
                <a:latin typeface="Times New Roman" charset="0"/>
                <a:ea typeface="MS PGothic" charset="0"/>
              </a:rPr>
              <a:t> </a:t>
            </a:r>
            <a:r>
              <a:rPr lang="en-US" dirty="0" smtClean="0">
                <a:latin typeface="Times New Roman" charset="0"/>
                <a:ea typeface="MS PGothic" charset="0"/>
              </a:rPr>
              <a:t>times (these and other times could depend on type of clothing worn, e.g., function of weather)</a:t>
            </a:r>
            <a:endParaRPr lang="en-US" dirty="0">
              <a:latin typeface="Times New Roman" charset="0"/>
              <a:ea typeface="MS PGothic" charset="0"/>
            </a:endParaRPr>
          </a:p>
          <a:p>
            <a:pPr lvl="1">
              <a:lnSpc>
                <a:spcPct val="90000"/>
              </a:lnSpc>
              <a:buFont typeface="Wingdings" charset="2"/>
              <a:buChar char="ü"/>
            </a:pPr>
            <a:r>
              <a:rPr lang="en-US" dirty="0" err="1">
                <a:latin typeface="Times New Roman" charset="0"/>
                <a:ea typeface="MS PGothic" charset="0"/>
              </a:rPr>
              <a:t>Patdown</a:t>
            </a:r>
            <a:r>
              <a:rPr lang="en-US" dirty="0">
                <a:latin typeface="Times New Roman" charset="0"/>
                <a:ea typeface="MS PGothic" charset="0"/>
              </a:rPr>
              <a:t> times</a:t>
            </a:r>
          </a:p>
          <a:p>
            <a:pPr lvl="1">
              <a:lnSpc>
                <a:spcPct val="90000"/>
              </a:lnSpc>
              <a:buFont typeface="Wingdings" charset="2"/>
              <a:buChar char="ü"/>
            </a:pPr>
            <a:r>
              <a:rPr lang="en-US" dirty="0">
                <a:latin typeface="Times New Roman" charset="0"/>
                <a:ea typeface="MS PGothic" charset="0"/>
              </a:rPr>
              <a:t>Magnetometer </a:t>
            </a:r>
            <a:r>
              <a:rPr lang="en-US" dirty="0" smtClean="0">
                <a:latin typeface="Times New Roman" charset="0"/>
                <a:ea typeface="MS PGothic" charset="0"/>
              </a:rPr>
              <a:t>times</a:t>
            </a:r>
            <a:endParaRPr lang="en-US" dirty="0">
              <a:latin typeface="Times New Roman" charset="0"/>
              <a:ea typeface="MS PGothic" charset="0"/>
            </a:endParaRPr>
          </a:p>
          <a:p>
            <a:pPr lvl="1">
              <a:lnSpc>
                <a:spcPct val="90000"/>
              </a:lnSpc>
              <a:buFont typeface="Wingdings" charset="2"/>
              <a:buChar char="ü"/>
            </a:pPr>
            <a:r>
              <a:rPr lang="en-US" dirty="0">
                <a:latin typeface="Times New Roman" charset="0"/>
                <a:ea typeface="MS PGothic" charset="0"/>
              </a:rPr>
              <a:t>Number of patrons in line before switching screening processes</a:t>
            </a:r>
          </a:p>
          <a:p>
            <a:pPr>
              <a:lnSpc>
                <a:spcPct val="90000"/>
              </a:lnSpc>
            </a:pPr>
            <a:r>
              <a:rPr lang="en-US" sz="2800" dirty="0" smtClean="0">
                <a:latin typeface="Times New Roman" charset="0"/>
                <a:ea typeface="MS PGothic" charset="0"/>
              </a:rPr>
              <a:t>The </a:t>
            </a:r>
            <a:r>
              <a:rPr lang="en-US" sz="2800" dirty="0">
                <a:latin typeface="Times New Roman" charset="0"/>
                <a:ea typeface="MS PGothic" charset="0"/>
              </a:rPr>
              <a:t>user can specify which </a:t>
            </a:r>
            <a:r>
              <a:rPr lang="en-US" sz="2800" dirty="0" smtClean="0">
                <a:latin typeface="Times New Roman" charset="0"/>
                <a:ea typeface="MS PGothic" charset="0"/>
              </a:rPr>
              <a:t>screening</a:t>
            </a:r>
          </a:p>
          <a:p>
            <a:pPr marL="0" indent="0">
              <a:lnSpc>
                <a:spcPct val="90000"/>
              </a:lnSpc>
              <a:buNone/>
            </a:pPr>
            <a:r>
              <a:rPr lang="en-US" sz="2800" dirty="0">
                <a:latin typeface="Times New Roman" charset="0"/>
                <a:ea typeface="MS PGothic" charset="0"/>
              </a:rPr>
              <a:t> </a:t>
            </a:r>
            <a:r>
              <a:rPr lang="en-US" sz="2800" dirty="0" smtClean="0">
                <a:latin typeface="Times New Roman" charset="0"/>
                <a:ea typeface="MS PGothic" charset="0"/>
              </a:rPr>
              <a:t>   </a:t>
            </a:r>
            <a:r>
              <a:rPr lang="en-US" sz="2800" dirty="0">
                <a:latin typeface="Times New Roman" charset="0"/>
                <a:ea typeface="MS PGothic" charset="0"/>
              </a:rPr>
              <a:t>method (or combination of methods) to use.</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1"/>
          <p:cNvSpPr txBox="1">
            <a:spLocks noGrp="1" noChangeArrowheads="1"/>
          </p:cNvSpPr>
          <p:nvPr/>
        </p:nvSpPr>
        <p:spPr bwMode="auto">
          <a:xfrm>
            <a:off x="4191000" y="6534150"/>
            <a:ext cx="68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5147C5F2-4CA4-464B-95B3-0FCA7B979449}" type="slidenum">
              <a:rPr lang="en-US" sz="1400">
                <a:solidFill>
                  <a:srgbClr val="000000"/>
                </a:solidFill>
              </a:rPr>
              <a:pPr algn="ctr" eaLnBrk="1" hangingPunct="1"/>
              <a:t>45</a:t>
            </a:fld>
            <a:endParaRPr lang="en-US" sz="1400" dirty="0">
              <a:solidFill>
                <a:srgbClr val="000000"/>
              </a:solidFill>
            </a:endParaRPr>
          </a:p>
        </p:txBody>
      </p:sp>
      <p:sp>
        <p:nvSpPr>
          <p:cNvPr id="21506" name="Rectangle 2"/>
          <p:cNvSpPr>
            <a:spLocks noGrp="1" noChangeArrowheads="1"/>
          </p:cNvSpPr>
          <p:nvPr>
            <p:ph type="title" idx="4294967295"/>
          </p:nvPr>
        </p:nvSpPr>
        <p:spPr>
          <a:xfrm>
            <a:off x="227013" y="-152400"/>
            <a:ext cx="8539162" cy="1143000"/>
          </a:xfrm>
        </p:spPr>
        <p:txBody>
          <a:bodyPr/>
          <a:lstStyle/>
          <a:p>
            <a:r>
              <a:rPr lang="en-US" dirty="0" smtClean="0">
                <a:latin typeface="Times New Roman" charset="0"/>
                <a:ea typeface="MS PGothic" charset="0"/>
              </a:rPr>
              <a:t>Screening Tool Output</a:t>
            </a:r>
            <a:endParaRPr lang="en-US" dirty="0">
              <a:latin typeface="Times New Roman" charset="0"/>
              <a:ea typeface="MS PGothic" charset="0"/>
            </a:endParaRPr>
          </a:p>
        </p:txBody>
      </p:sp>
      <p:sp>
        <p:nvSpPr>
          <p:cNvPr id="21507" name="Rectangle 3"/>
          <p:cNvSpPr>
            <a:spLocks noGrp="1" noChangeArrowheads="1"/>
          </p:cNvSpPr>
          <p:nvPr>
            <p:ph type="body" idx="4294967295"/>
          </p:nvPr>
        </p:nvSpPr>
        <p:spPr>
          <a:xfrm>
            <a:off x="228600" y="838200"/>
            <a:ext cx="8153400" cy="5105400"/>
          </a:xfrm>
        </p:spPr>
        <p:txBody>
          <a:bodyPr/>
          <a:lstStyle/>
          <a:p>
            <a:pPr>
              <a:lnSpc>
                <a:spcPct val="90000"/>
              </a:lnSpc>
            </a:pPr>
            <a:r>
              <a:rPr lang="en-US" sz="2800" dirty="0">
                <a:latin typeface="Times New Roman" charset="0"/>
                <a:ea typeface="MS PGothic" charset="0"/>
              </a:rPr>
              <a:t>The </a:t>
            </a:r>
            <a:r>
              <a:rPr lang="en-US" sz="2800" dirty="0" smtClean="0">
                <a:latin typeface="Times New Roman" charset="0"/>
                <a:ea typeface="MS PGothic" charset="0"/>
              </a:rPr>
              <a:t>screening tool </a:t>
            </a:r>
            <a:r>
              <a:rPr lang="en-US" sz="2800" dirty="0">
                <a:latin typeface="Times New Roman" charset="0"/>
                <a:ea typeface="MS PGothic" charset="0"/>
              </a:rPr>
              <a:t>output file </a:t>
            </a:r>
            <a:r>
              <a:rPr lang="en-US" sz="2800" dirty="0" smtClean="0">
                <a:latin typeface="Times New Roman" charset="0"/>
                <a:ea typeface="MS PGothic" charset="0"/>
              </a:rPr>
              <a:t>includes the following; each can be used to make decisions about screening policy:</a:t>
            </a:r>
            <a:endParaRPr lang="en-US" sz="2800" dirty="0">
              <a:latin typeface="Times New Roman" charset="0"/>
              <a:ea typeface="MS PGothic" charset="0"/>
            </a:endParaRPr>
          </a:p>
          <a:p>
            <a:pPr lvl="1">
              <a:lnSpc>
                <a:spcPct val="90000"/>
              </a:lnSpc>
              <a:buFont typeface="Wingdings" charset="2"/>
              <a:buChar char="ü"/>
            </a:pPr>
            <a:r>
              <a:rPr lang="en-US" dirty="0">
                <a:latin typeface="Times New Roman" charset="0"/>
                <a:ea typeface="MS PGothic" charset="0"/>
              </a:rPr>
              <a:t>Total arrivals</a:t>
            </a:r>
          </a:p>
          <a:p>
            <a:pPr lvl="1">
              <a:lnSpc>
                <a:spcPct val="90000"/>
              </a:lnSpc>
              <a:buFont typeface="Wingdings" charset="2"/>
              <a:buChar char="ü"/>
            </a:pPr>
            <a:r>
              <a:rPr lang="en-US" dirty="0">
                <a:latin typeface="Times New Roman" charset="0"/>
                <a:ea typeface="MS PGothic" charset="0"/>
              </a:rPr>
              <a:t>Total arrivals at kick-off</a:t>
            </a:r>
          </a:p>
          <a:p>
            <a:pPr lvl="1">
              <a:lnSpc>
                <a:spcPct val="90000"/>
              </a:lnSpc>
              <a:buFont typeface="Wingdings" charset="2"/>
              <a:buChar char="ü"/>
            </a:pPr>
            <a:r>
              <a:rPr lang="en-US" dirty="0">
                <a:latin typeface="Times New Roman" charset="0"/>
                <a:ea typeface="MS PGothic" charset="0"/>
              </a:rPr>
              <a:t>Max number of patrons in line</a:t>
            </a:r>
          </a:p>
          <a:p>
            <a:pPr lvl="1">
              <a:lnSpc>
                <a:spcPct val="90000"/>
              </a:lnSpc>
              <a:buFont typeface="Wingdings" charset="2"/>
              <a:buChar char="ü"/>
            </a:pPr>
            <a:r>
              <a:rPr lang="en-US" b="1" dirty="0">
                <a:solidFill>
                  <a:schemeClr val="accent2"/>
                </a:solidFill>
                <a:latin typeface="Times New Roman" charset="0"/>
                <a:ea typeface="MS PGothic" charset="0"/>
              </a:rPr>
              <a:t>Number of patrons in line at kick-off</a:t>
            </a:r>
          </a:p>
          <a:p>
            <a:pPr lvl="1">
              <a:lnSpc>
                <a:spcPct val="90000"/>
              </a:lnSpc>
              <a:buFont typeface="Wingdings" charset="2"/>
              <a:buChar char="ü"/>
            </a:pPr>
            <a:r>
              <a:rPr lang="en-US" b="1" dirty="0">
                <a:solidFill>
                  <a:schemeClr val="accent2"/>
                </a:solidFill>
                <a:latin typeface="Times New Roman" charset="0"/>
                <a:ea typeface="MS PGothic" charset="0"/>
              </a:rPr>
              <a:t>Line “clearance” time</a:t>
            </a:r>
          </a:p>
          <a:p>
            <a:pPr lvl="1">
              <a:lnSpc>
                <a:spcPct val="90000"/>
              </a:lnSpc>
              <a:buFont typeface="Wingdings" charset="2"/>
              <a:buChar char="ü"/>
            </a:pPr>
            <a:r>
              <a:rPr lang="en-US" dirty="0">
                <a:latin typeface="Times New Roman" charset="0"/>
                <a:ea typeface="MS PGothic" charset="0"/>
              </a:rPr>
              <a:t>Screening switch time</a:t>
            </a:r>
          </a:p>
          <a:p>
            <a:pPr lvl="1">
              <a:lnSpc>
                <a:spcPct val="90000"/>
              </a:lnSpc>
              <a:buFont typeface="Wingdings" charset="2"/>
              <a:buChar char="ü"/>
            </a:pPr>
            <a:r>
              <a:rPr lang="en-US" dirty="0">
                <a:latin typeface="Times New Roman" charset="0"/>
                <a:ea typeface="MS PGothic" charset="0"/>
              </a:rPr>
              <a:t>Number of patrons inspected by each method</a:t>
            </a:r>
          </a:p>
          <a:p>
            <a:pPr lvl="1">
              <a:lnSpc>
                <a:spcPct val="90000"/>
              </a:lnSpc>
              <a:buFont typeface="Wingdings" charset="2"/>
              <a:buChar char="ü"/>
            </a:pPr>
            <a:r>
              <a:rPr lang="en-US" b="1" dirty="0">
                <a:solidFill>
                  <a:schemeClr val="accent2"/>
                </a:solidFill>
                <a:latin typeface="Times New Roman" charset="0"/>
                <a:ea typeface="MS PGothic" charset="0"/>
              </a:rPr>
              <a:t>Max waiting time per patron</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5020"/>
            <a:ext cx="8229600" cy="1143000"/>
          </a:xfrm>
        </p:spPr>
        <p:txBody>
          <a:bodyPr>
            <a:normAutofit/>
          </a:bodyPr>
          <a:lstStyle/>
          <a:p>
            <a:r>
              <a:rPr lang="en-US" sz="3600" b="1" dirty="0" smtClean="0">
                <a:latin typeface="Arial"/>
                <a:cs typeface="Arial"/>
              </a:rPr>
              <a:t>The Simulation Model</a:t>
            </a:r>
            <a:endParaRPr lang="en-US" sz="3600" b="1" dirty="0">
              <a:latin typeface="Arial"/>
              <a:cs typeface="Arial"/>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883503"/>
            <a:ext cx="5029200" cy="3155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a:spLocks noGrp="1"/>
          </p:cNvSpPr>
          <p:nvPr>
            <p:ph idx="1"/>
          </p:nvPr>
        </p:nvSpPr>
        <p:spPr>
          <a:xfrm>
            <a:off x="152400" y="1981200"/>
            <a:ext cx="2895600" cy="4724400"/>
          </a:xfrm>
        </p:spPr>
        <p:txBody>
          <a:bodyPr>
            <a:normAutofit fontScale="47500" lnSpcReduction="20000"/>
          </a:bodyPr>
          <a:lstStyle/>
          <a:p>
            <a:pPr marL="0" indent="0">
              <a:buNone/>
            </a:pPr>
            <a:r>
              <a:rPr lang="en-US" sz="3400" dirty="0">
                <a:latin typeface="Arial" pitchFamily="34" charset="0"/>
                <a:cs typeface="Arial" pitchFamily="34" charset="0"/>
              </a:rPr>
              <a:t>Most of the </a:t>
            </a:r>
            <a:r>
              <a:rPr lang="en-US" sz="3400" dirty="0">
                <a:solidFill>
                  <a:srgbClr val="FF0000"/>
                </a:solidFill>
                <a:latin typeface="Arial" pitchFamily="34" charset="0"/>
                <a:cs typeface="Arial" pitchFamily="34" charset="0"/>
              </a:rPr>
              <a:t>parameters</a:t>
            </a:r>
            <a:r>
              <a:rPr lang="en-US" sz="3400" dirty="0">
                <a:latin typeface="Arial" pitchFamily="34" charset="0"/>
                <a:cs typeface="Arial" pitchFamily="34" charset="0"/>
              </a:rPr>
              <a:t> can be obtained by </a:t>
            </a:r>
            <a:r>
              <a:rPr lang="en-US" sz="3400" b="1" i="1" dirty="0">
                <a:solidFill>
                  <a:srgbClr val="008000"/>
                </a:solidFill>
                <a:latin typeface="Arial" pitchFamily="34" charset="0"/>
                <a:cs typeface="Arial" pitchFamily="34" charset="0"/>
              </a:rPr>
              <a:t>choosing a </a:t>
            </a:r>
            <a:r>
              <a:rPr lang="en-US" sz="3400" b="1" i="1" dirty="0" smtClean="0">
                <a:solidFill>
                  <a:srgbClr val="008000"/>
                </a:solidFill>
                <a:latin typeface="Arial" pitchFamily="34" charset="0"/>
                <a:cs typeface="Arial" pitchFamily="34" charset="0"/>
              </a:rPr>
              <a:t>representative game</a:t>
            </a:r>
            <a:endParaRPr lang="en-US" sz="3400" b="1" i="1" dirty="0">
              <a:solidFill>
                <a:srgbClr val="008000"/>
              </a:solidFill>
              <a:latin typeface="Arial" pitchFamily="34" charset="0"/>
              <a:cs typeface="Arial" pitchFamily="34" charset="0"/>
            </a:endParaRPr>
          </a:p>
          <a:p>
            <a:pPr marL="0" indent="0">
              <a:buNone/>
            </a:pPr>
            <a:endParaRPr lang="en-US" dirty="0">
              <a:solidFill>
                <a:srgbClr val="FF0000"/>
              </a:solidFill>
              <a:latin typeface="Arial" pitchFamily="34" charset="0"/>
              <a:cs typeface="Arial" pitchFamily="34" charset="0"/>
            </a:endParaRPr>
          </a:p>
          <a:p>
            <a:pPr marL="400050" indent="-457200"/>
            <a:r>
              <a:rPr lang="en-US" dirty="0" smtClean="0">
                <a:solidFill>
                  <a:srgbClr val="FF0000"/>
                </a:solidFill>
                <a:latin typeface="Arial" pitchFamily="34" charset="0"/>
                <a:cs typeface="Arial" pitchFamily="34" charset="0"/>
              </a:rPr>
              <a:t>Parameters</a:t>
            </a:r>
          </a:p>
          <a:p>
            <a:pPr lvl="1"/>
            <a:r>
              <a:rPr lang="en-US" dirty="0" smtClean="0">
                <a:latin typeface="Arial" pitchFamily="34" charset="0"/>
                <a:cs typeface="Arial" pitchFamily="34" charset="0"/>
              </a:rPr>
              <a:t>Arrival </a:t>
            </a:r>
            <a:r>
              <a:rPr lang="en-US" dirty="0">
                <a:latin typeface="Arial" pitchFamily="34" charset="0"/>
                <a:cs typeface="Arial" pitchFamily="34" charset="0"/>
              </a:rPr>
              <a:t>rates</a:t>
            </a:r>
          </a:p>
          <a:p>
            <a:pPr lvl="1"/>
            <a:r>
              <a:rPr lang="en-US" dirty="0" smtClean="0">
                <a:latin typeface="Arial" pitchFamily="34" charset="0"/>
                <a:cs typeface="Arial" pitchFamily="34" charset="0"/>
              </a:rPr>
              <a:t>Number </a:t>
            </a:r>
            <a:r>
              <a:rPr lang="en-US" dirty="0">
                <a:latin typeface="Arial" pitchFamily="34" charset="0"/>
                <a:cs typeface="Arial" pitchFamily="34" charset="0"/>
              </a:rPr>
              <a:t>of lanes</a:t>
            </a:r>
          </a:p>
          <a:p>
            <a:pPr lvl="1"/>
            <a:r>
              <a:rPr lang="en-US" dirty="0" smtClean="0">
                <a:latin typeface="Arial" pitchFamily="34" charset="0"/>
                <a:cs typeface="Arial" pitchFamily="34" charset="0"/>
              </a:rPr>
              <a:t>Wanding times</a:t>
            </a:r>
            <a:endParaRPr lang="en-US" dirty="0">
              <a:latin typeface="Arial" pitchFamily="34" charset="0"/>
              <a:cs typeface="Arial" pitchFamily="34" charset="0"/>
            </a:endParaRPr>
          </a:p>
          <a:p>
            <a:pPr lvl="1"/>
            <a:r>
              <a:rPr lang="en-US" dirty="0" smtClean="0">
                <a:latin typeface="Arial" pitchFamily="34" charset="0"/>
                <a:cs typeface="Arial" pitchFamily="34" charset="0"/>
              </a:rPr>
              <a:t>Pat-down times</a:t>
            </a:r>
          </a:p>
          <a:p>
            <a:pPr lvl="1"/>
            <a:r>
              <a:rPr lang="en-US" dirty="0" smtClean="0">
                <a:latin typeface="Arial" pitchFamily="34" charset="0"/>
                <a:cs typeface="Arial" pitchFamily="34" charset="0"/>
              </a:rPr>
              <a:t>Magnetometer times</a:t>
            </a:r>
            <a:endParaRPr lang="en-US" dirty="0">
              <a:latin typeface="Arial" pitchFamily="34" charset="0"/>
              <a:cs typeface="Arial" pitchFamily="34" charset="0"/>
            </a:endParaRPr>
          </a:p>
          <a:p>
            <a:endParaRPr lang="en-US" dirty="0" smtClean="0">
              <a:latin typeface="Arial" pitchFamily="34" charset="0"/>
              <a:cs typeface="Arial" pitchFamily="34" charset="0"/>
            </a:endParaRPr>
          </a:p>
          <a:p>
            <a:pPr marL="400050" indent="-457200"/>
            <a:r>
              <a:rPr lang="en-US" dirty="0">
                <a:solidFill>
                  <a:srgbClr val="FF0000"/>
                </a:solidFill>
                <a:latin typeface="Arial" pitchFamily="34" charset="0"/>
                <a:cs typeface="Arial" pitchFamily="34" charset="0"/>
              </a:rPr>
              <a:t>Screening Strategy</a:t>
            </a:r>
          </a:p>
          <a:p>
            <a:pPr lvl="1"/>
            <a:r>
              <a:rPr lang="en-US" dirty="0" smtClean="0">
                <a:latin typeface="Arial" pitchFamily="34" charset="0"/>
                <a:cs typeface="Arial" pitchFamily="34" charset="0"/>
              </a:rPr>
              <a:t>Switching inspection type (Y/N)</a:t>
            </a:r>
          </a:p>
          <a:p>
            <a:pPr lvl="2"/>
            <a:r>
              <a:rPr lang="en-US" dirty="0">
                <a:latin typeface="Arial" pitchFamily="34" charset="0"/>
                <a:cs typeface="Arial" pitchFamily="34" charset="0"/>
              </a:rPr>
              <a:t>Number of patrons in queue to switch the </a:t>
            </a:r>
            <a:r>
              <a:rPr lang="en-US" dirty="0" smtClean="0">
                <a:latin typeface="Arial" pitchFamily="34" charset="0"/>
                <a:cs typeface="Arial" pitchFamily="34" charset="0"/>
              </a:rPr>
              <a:t>process, or</a:t>
            </a:r>
          </a:p>
          <a:p>
            <a:pPr lvl="2"/>
            <a:r>
              <a:rPr lang="en-US" dirty="0" smtClean="0">
                <a:latin typeface="Arial" pitchFamily="34" charset="0"/>
                <a:cs typeface="Arial" pitchFamily="34" charset="0"/>
              </a:rPr>
              <a:t>Time of switch</a:t>
            </a:r>
          </a:p>
          <a:p>
            <a:pPr lvl="1"/>
            <a:r>
              <a:rPr lang="en-US" dirty="0" smtClean="0">
                <a:latin typeface="Arial" pitchFamily="34" charset="0"/>
                <a:cs typeface="Arial" pitchFamily="34" charset="0"/>
              </a:rPr>
              <a:t>Does phase 2 include randomization? (Y/N)</a:t>
            </a:r>
          </a:p>
          <a:p>
            <a:pPr lvl="2"/>
            <a:r>
              <a:rPr lang="en-US" dirty="0" smtClean="0">
                <a:latin typeface="Arial" pitchFamily="34" charset="0"/>
                <a:cs typeface="Arial" pitchFamily="34" charset="0"/>
              </a:rPr>
              <a:t>Ratio of patrons in each type of inspection in the randomization</a:t>
            </a:r>
          </a:p>
          <a:p>
            <a:pPr lvl="1">
              <a:buFontTx/>
              <a:buChar char="-"/>
            </a:pPr>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sp>
        <p:nvSpPr>
          <p:cNvPr id="8" name="Bent Arrow 7"/>
          <p:cNvSpPr/>
          <p:nvPr/>
        </p:nvSpPr>
        <p:spPr>
          <a:xfrm>
            <a:off x="1066800" y="914400"/>
            <a:ext cx="1752600" cy="914400"/>
          </a:xfrm>
          <a:prstGeom prst="bentArrow">
            <a:avLst>
              <a:gd name="adj1" fmla="val 53125"/>
              <a:gd name="adj2" fmla="val 42188"/>
              <a:gd name="adj3" fmla="val 50000"/>
              <a:gd name="adj4" fmla="val 44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6" name="Content Placeholder 2"/>
          <p:cNvSpPr txBox="1">
            <a:spLocks/>
          </p:cNvSpPr>
          <p:nvPr/>
        </p:nvSpPr>
        <p:spPr>
          <a:xfrm>
            <a:off x="2895600" y="4191000"/>
            <a:ext cx="3924300" cy="25146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fontAlgn="auto">
              <a:spcAft>
                <a:spcPts val="0"/>
              </a:spcAft>
              <a:buFont typeface="Arial" pitchFamily="34" charset="0"/>
              <a:buNone/>
              <a:tabLst>
                <a:tab pos="393700" algn="l"/>
              </a:tabLst>
            </a:pPr>
            <a:r>
              <a:rPr lang="en-US" sz="2900" dirty="0" smtClean="0">
                <a:solidFill>
                  <a:prstClr val="black"/>
                </a:solidFill>
                <a:latin typeface="Arial" pitchFamily="34" charset="0"/>
                <a:cs typeface="Arial" pitchFamily="34" charset="0"/>
              </a:rPr>
              <a:t>The model </a:t>
            </a:r>
            <a:r>
              <a:rPr lang="en-US" sz="2900" dirty="0" smtClean="0">
                <a:solidFill>
                  <a:srgbClr val="FF0000"/>
                </a:solidFill>
                <a:latin typeface="Arial" pitchFamily="34" charset="0"/>
                <a:cs typeface="Arial" pitchFamily="34" charset="0"/>
              </a:rPr>
              <a:t>output</a:t>
            </a:r>
            <a:r>
              <a:rPr lang="en-US" sz="2900" dirty="0" smtClean="0">
                <a:solidFill>
                  <a:prstClr val="black"/>
                </a:solidFill>
                <a:latin typeface="Arial" pitchFamily="34" charset="0"/>
                <a:cs typeface="Arial" pitchFamily="34" charset="0"/>
              </a:rPr>
              <a:t> file includes:</a:t>
            </a:r>
            <a:br>
              <a:rPr lang="en-US" sz="2900" dirty="0" smtClean="0">
                <a:solidFill>
                  <a:prstClr val="black"/>
                </a:solidFill>
                <a:latin typeface="Arial" pitchFamily="34" charset="0"/>
                <a:cs typeface="Arial" pitchFamily="34" charset="0"/>
              </a:rPr>
            </a:br>
            <a:endParaRPr lang="en-US" sz="2900" dirty="0" smtClean="0">
              <a:solidFill>
                <a:schemeClr val="accent3"/>
              </a:solidFill>
              <a:latin typeface="Arial" pitchFamily="34" charset="0"/>
              <a:cs typeface="Arial" pitchFamily="34" charset="0"/>
            </a:endParaRPr>
          </a:p>
          <a:p>
            <a:pPr lvl="1" fontAlgn="auto">
              <a:spcAft>
                <a:spcPts val="0"/>
              </a:spcAft>
              <a:tabLst>
                <a:tab pos="393700" algn="l"/>
              </a:tabLst>
            </a:pPr>
            <a:r>
              <a:rPr lang="en-US" sz="2400" dirty="0" smtClean="0">
                <a:solidFill>
                  <a:schemeClr val="accent3"/>
                </a:solidFill>
                <a:latin typeface="Arial" pitchFamily="34" charset="0"/>
                <a:cs typeface="Arial" pitchFamily="34" charset="0"/>
              </a:rPr>
              <a:t>Total Arrivals</a:t>
            </a:r>
          </a:p>
          <a:p>
            <a:pPr lvl="1" fontAlgn="auto">
              <a:spcAft>
                <a:spcPts val="0"/>
              </a:spcAft>
              <a:tabLst>
                <a:tab pos="393700" algn="l"/>
              </a:tabLst>
            </a:pPr>
            <a:r>
              <a:rPr lang="en-US" sz="2400" dirty="0" smtClean="0">
                <a:solidFill>
                  <a:schemeClr val="accent3"/>
                </a:solidFill>
                <a:latin typeface="Arial" pitchFamily="34" charset="0"/>
                <a:cs typeface="Arial" pitchFamily="34" charset="0"/>
              </a:rPr>
              <a:t>Total Arrivals @ kickoff</a:t>
            </a:r>
          </a:p>
          <a:p>
            <a:pPr lvl="1" fontAlgn="auto">
              <a:spcAft>
                <a:spcPts val="0"/>
              </a:spcAft>
              <a:tabLst>
                <a:tab pos="393700" algn="l"/>
              </a:tabLst>
            </a:pPr>
            <a:r>
              <a:rPr lang="en-US" sz="2400" dirty="0" smtClean="0">
                <a:solidFill>
                  <a:schemeClr val="accent3"/>
                </a:solidFill>
                <a:latin typeface="Arial" pitchFamily="34" charset="0"/>
                <a:cs typeface="Arial" pitchFamily="34" charset="0"/>
              </a:rPr>
              <a:t>Maximum number in Queue</a:t>
            </a:r>
          </a:p>
          <a:p>
            <a:pPr lvl="1" fontAlgn="auto">
              <a:spcAft>
                <a:spcPts val="0"/>
              </a:spcAft>
            </a:pPr>
            <a:r>
              <a:rPr lang="en-US" sz="2400" b="1" dirty="0" smtClean="0">
                <a:solidFill>
                  <a:srgbClr val="0000FF"/>
                </a:solidFill>
                <a:latin typeface="Arial" pitchFamily="34" charset="0"/>
                <a:cs typeface="Arial" pitchFamily="34" charset="0"/>
              </a:rPr>
              <a:t>In Queue @ kickoff</a:t>
            </a:r>
          </a:p>
          <a:p>
            <a:pPr lvl="1" fontAlgn="auto">
              <a:spcAft>
                <a:spcPts val="0"/>
              </a:spcAft>
            </a:pPr>
            <a:r>
              <a:rPr lang="en-US" sz="2400" b="1" dirty="0" smtClean="0">
                <a:solidFill>
                  <a:srgbClr val="0000FF"/>
                </a:solidFill>
                <a:latin typeface="Arial" pitchFamily="34" charset="0"/>
                <a:cs typeface="Arial" pitchFamily="34" charset="0"/>
              </a:rPr>
              <a:t>Queue clearance time</a:t>
            </a:r>
          </a:p>
          <a:p>
            <a:pPr lvl="1" fontAlgn="auto">
              <a:spcAft>
                <a:spcPts val="0"/>
              </a:spcAft>
            </a:pPr>
            <a:r>
              <a:rPr lang="en-US" sz="2400" dirty="0" smtClean="0">
                <a:solidFill>
                  <a:srgbClr val="FFFFFF"/>
                </a:solidFill>
                <a:latin typeface="Arial" pitchFamily="34" charset="0"/>
                <a:cs typeface="Arial" pitchFamily="34" charset="0"/>
              </a:rPr>
              <a:t>Screening switch time</a:t>
            </a:r>
          </a:p>
          <a:p>
            <a:pPr lvl="1" fontAlgn="auto">
              <a:spcAft>
                <a:spcPts val="0"/>
              </a:spcAft>
            </a:pPr>
            <a:r>
              <a:rPr lang="en-US" sz="2400" dirty="0" smtClean="0">
                <a:solidFill>
                  <a:srgbClr val="FFFFFF"/>
                </a:solidFill>
                <a:latin typeface="Arial" pitchFamily="34" charset="0"/>
                <a:cs typeface="Arial" pitchFamily="34" charset="0"/>
              </a:rPr>
              <a:t>Number of patrons inspected by different procedures</a:t>
            </a:r>
          </a:p>
          <a:p>
            <a:pPr lvl="1" fontAlgn="auto">
              <a:spcAft>
                <a:spcPts val="0"/>
              </a:spcAft>
            </a:pPr>
            <a:r>
              <a:rPr lang="en-US" sz="2400" b="1" dirty="0" smtClean="0">
                <a:solidFill>
                  <a:srgbClr val="0000FF"/>
                </a:solidFill>
                <a:latin typeface="Arial" pitchFamily="34" charset="0"/>
                <a:cs typeface="Arial" pitchFamily="34" charset="0"/>
              </a:rPr>
              <a:t>Max Waiting Time per patron</a:t>
            </a:r>
          </a:p>
          <a:p>
            <a:pPr marL="457200" lvl="1" indent="0" fontAlgn="auto">
              <a:spcAft>
                <a:spcPts val="0"/>
              </a:spcAft>
              <a:buFont typeface="Arial" pitchFamily="34" charset="0"/>
              <a:buNone/>
            </a:pPr>
            <a:endParaRPr lang="en-US" dirty="0" smtClean="0">
              <a:solidFill>
                <a:prstClr val="black"/>
              </a:solidFill>
              <a:latin typeface="Arial" pitchFamily="34" charset="0"/>
              <a:cs typeface="Arial" pitchFamily="34" charset="0"/>
            </a:endParaRPr>
          </a:p>
          <a:p>
            <a:pPr lvl="1" fontAlgn="auto">
              <a:spcAft>
                <a:spcPts val="0"/>
              </a:spcAft>
              <a:buFontTx/>
              <a:buChar char="-"/>
            </a:pPr>
            <a:endParaRPr lang="en-US" dirty="0" smtClean="0">
              <a:solidFill>
                <a:prstClr val="black"/>
              </a:solidFill>
              <a:latin typeface="Arial" pitchFamily="34" charset="0"/>
              <a:cs typeface="Arial" pitchFamily="34" charset="0"/>
            </a:endParaRPr>
          </a:p>
          <a:p>
            <a:pPr lvl="1" fontAlgn="auto">
              <a:spcAft>
                <a:spcPts val="0"/>
              </a:spcAft>
            </a:pPr>
            <a:endParaRPr lang="en-US" dirty="0">
              <a:solidFill>
                <a:prstClr val="black"/>
              </a:solidFill>
              <a:latin typeface="Arial" pitchFamily="34" charset="0"/>
              <a:cs typeface="Arial" pitchFamily="34" charset="0"/>
            </a:endParaRPr>
          </a:p>
        </p:txBody>
      </p:sp>
      <p:sp>
        <p:nvSpPr>
          <p:cNvPr id="17" name="Bent Arrow 16"/>
          <p:cNvSpPr/>
          <p:nvPr/>
        </p:nvSpPr>
        <p:spPr>
          <a:xfrm rot="10800000">
            <a:off x="6324601" y="4114800"/>
            <a:ext cx="1600200" cy="1085850"/>
          </a:xfrm>
          <a:prstGeom prst="bentArrow">
            <a:avLst>
              <a:gd name="adj1" fmla="val 41228"/>
              <a:gd name="adj2" fmla="val 36184"/>
              <a:gd name="adj3" fmla="val 50000"/>
              <a:gd name="adj4" fmla="val 44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1" name="Slide Number Placeholder 8"/>
          <p:cNvSpPr txBox="1">
            <a:spLocks/>
          </p:cNvSpPr>
          <p:nvPr/>
        </p:nvSpPr>
        <p:spPr bwMode="auto">
          <a:xfrm>
            <a:off x="152400" y="64166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46</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230453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229600" cy="1143000"/>
          </a:xfrm>
        </p:spPr>
        <p:txBody>
          <a:bodyPr>
            <a:normAutofit/>
          </a:bodyPr>
          <a:lstStyle/>
          <a:p>
            <a:r>
              <a:rPr lang="en-US" sz="3600" b="1" u="sng" dirty="0" smtClean="0">
                <a:solidFill>
                  <a:schemeClr val="tx1"/>
                </a:solidFill>
                <a:latin typeface="Times New Roman" pitchFamily="18" charset="0"/>
                <a:cs typeface="Times New Roman" pitchFamily="18" charset="0"/>
              </a:rPr>
              <a:t>Simulation of Patron Screening</a:t>
            </a:r>
            <a:endParaRPr lang="en-US" sz="36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1905000"/>
            <a:ext cx="8229600" cy="4267199"/>
          </a:xfrm>
        </p:spPr>
        <p:txBody>
          <a:bodyPr>
            <a:normAutofit/>
          </a:bodyPr>
          <a:lstStyle/>
          <a:p>
            <a:pPr marL="514350" lvl="1">
              <a:buNone/>
            </a:pPr>
            <a:r>
              <a:rPr lang="en-US" dirty="0" smtClean="0">
                <a:latin typeface="Times New Roman" pitchFamily="18" charset="0"/>
                <a:cs typeface="Times New Roman" pitchFamily="18" charset="0"/>
              </a:rPr>
              <a:t>Visual of the SIMULATION MODELS</a:t>
            </a:r>
          </a:p>
          <a:p>
            <a:pPr marL="514350" lvl="1">
              <a:buNone/>
            </a:pPr>
            <a:endParaRPr lang="en-US" dirty="0">
              <a:latin typeface="Times New Roman" pitchFamily="18" charset="0"/>
              <a:cs typeface="Times New Roman" pitchFamily="18" charset="0"/>
            </a:endParaRPr>
          </a:p>
          <a:p>
            <a:pPr marL="514350" lvl="1">
              <a:buNone/>
            </a:pPr>
            <a:r>
              <a:rPr lang="en-US"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Multiple Gates</a:t>
            </a:r>
          </a:p>
          <a:p>
            <a:pPr marL="971550" lvl="1" indent="-457200">
              <a:buFont typeface="+mj-lt"/>
              <a:buAutoNum type="arabicPeriod"/>
            </a:pPr>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pPr marL="914400" lvl="2" indent="0">
              <a:buNone/>
            </a:pPr>
            <a:r>
              <a:rPr lang="en-US" sz="2400" dirty="0" smtClean="0">
                <a:latin typeface="Times New Roman" pitchFamily="18" charset="0"/>
                <a:cs typeface="Times New Roman" pitchFamily="18" charset="0"/>
              </a:rPr>
              <a:t>Single Gate</a:t>
            </a:r>
          </a:p>
          <a:p>
            <a:pPr lvl="2"/>
            <a:endParaRPr lang="en-US" sz="2400" dirty="0">
              <a:latin typeface="Times New Roman" pitchFamily="18" charset="0"/>
              <a:cs typeface="Times New Roman" pitchFamily="18" charset="0"/>
            </a:endParaRPr>
          </a:p>
          <a:p>
            <a:pPr lvl="2"/>
            <a:endParaRPr lang="en-US" sz="2400"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4" cstate="print"/>
          <a:srcRect l="28046" t="10527" r="29646" b="50000"/>
          <a:stretch>
            <a:fillRect/>
          </a:stretch>
        </p:blipFill>
        <p:spPr bwMode="auto">
          <a:xfrm>
            <a:off x="6781800" y="5334000"/>
            <a:ext cx="2057400" cy="1295400"/>
          </a:xfrm>
          <a:prstGeom prst="rect">
            <a:avLst/>
          </a:prstGeom>
          <a:noFill/>
          <a:ln w="9525">
            <a:noFill/>
            <a:miter lim="800000"/>
            <a:headEnd/>
            <a:tailEnd/>
          </a:ln>
        </p:spPr>
      </p:pic>
      <p:graphicFrame>
        <p:nvGraphicFramePr>
          <p:cNvPr id="7" name="Object 6"/>
          <p:cNvGraphicFramePr>
            <a:graphicFrameLocks noChangeAspect="1"/>
          </p:cNvGraphicFramePr>
          <p:nvPr>
            <p:extLst>
              <p:ext uri="{D42A27DB-BD31-4B8C-83A1-F6EECF244321}">
                <p14:modId xmlns:p14="http://schemas.microsoft.com/office/powerpoint/2010/main" val="391353389"/>
              </p:ext>
            </p:extLst>
          </p:nvPr>
        </p:nvGraphicFramePr>
        <p:xfrm>
          <a:off x="533400" y="3695053"/>
          <a:ext cx="2832100" cy="647700"/>
        </p:xfrm>
        <a:graphic>
          <a:graphicData uri="http://schemas.openxmlformats.org/presentationml/2006/ole">
            <mc:AlternateContent xmlns:mc="http://schemas.openxmlformats.org/markup-compatibility/2006">
              <mc:Choice xmlns:v="urn:schemas-microsoft-com:vml" Requires="v">
                <p:oleObj spid="_x0000_s10557" name="Packager Shell Object" showAsIcon="1" r:id="rId5" imgW="2832840" imgH="648000" progId="Package">
                  <p:embed/>
                </p:oleObj>
              </mc:Choice>
              <mc:Fallback>
                <p:oleObj name="Packager Shell Object" showAsIcon="1" r:id="rId5" imgW="2832840" imgH="648000" progId="Package">
                  <p:embed/>
                  <p:pic>
                    <p:nvPicPr>
                      <p:cNvPr id="0" name=""/>
                      <p:cNvPicPr>
                        <a:picLocks noChangeAspect="1" noChangeArrowheads="1"/>
                      </p:cNvPicPr>
                      <p:nvPr/>
                    </p:nvPicPr>
                    <p:blipFill>
                      <a:blip r:embed="rId6"/>
                      <a:srcRect/>
                      <a:stretch>
                        <a:fillRect/>
                      </a:stretch>
                    </p:blipFill>
                    <p:spPr bwMode="auto">
                      <a:xfrm>
                        <a:off x="533400" y="3695053"/>
                        <a:ext cx="28321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52014526"/>
              </p:ext>
            </p:extLst>
          </p:nvPr>
        </p:nvGraphicFramePr>
        <p:xfrm>
          <a:off x="482600" y="4876800"/>
          <a:ext cx="3022600" cy="647700"/>
        </p:xfrm>
        <a:graphic>
          <a:graphicData uri="http://schemas.openxmlformats.org/presentationml/2006/ole">
            <mc:AlternateContent xmlns:mc="http://schemas.openxmlformats.org/markup-compatibility/2006">
              <mc:Choice xmlns:v="urn:schemas-microsoft-com:vml" Requires="v">
                <p:oleObj spid="_x0000_s10558" name="Packager Shell Object" showAsIcon="1" r:id="rId7" imgW="3023280" imgH="648000" progId="Package">
                  <p:embed/>
                </p:oleObj>
              </mc:Choice>
              <mc:Fallback>
                <p:oleObj name="Packager Shell Object" showAsIcon="1" r:id="rId7" imgW="3023280" imgH="648000" progId="Packag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600" y="4876800"/>
                        <a:ext cx="30226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556"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36331" t="26059" r="8281" b="23942"/>
          <a:stretch/>
        </p:blipFill>
        <p:spPr bwMode="auto">
          <a:xfrm>
            <a:off x="4572000" y="2667000"/>
            <a:ext cx="4051228" cy="205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CCICADA’s Patron Screening Tool</a:t>
            </a:r>
            <a:endParaRPr lang="en-US" dirty="0" smtClean="0">
              <a:solidFill>
                <a:srgbClr val="008000"/>
              </a:solidFill>
              <a:ea typeface="ＭＳ Ｐゴシック"/>
              <a:cs typeface="Arial" charset="0"/>
            </a:endParaRPr>
          </a:p>
        </p:txBody>
      </p:sp>
      <p:sp>
        <p:nvSpPr>
          <p:cNvPr id="12"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47</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62897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229600" cy="1143000"/>
          </a:xfrm>
        </p:spPr>
        <p:txBody>
          <a:bodyPr>
            <a:normAutofit/>
          </a:bodyPr>
          <a:lstStyle/>
          <a:p>
            <a:pPr algn="l"/>
            <a:r>
              <a:rPr lang="en-US" sz="2800" b="1" u="sng" dirty="0" smtClean="0">
                <a:solidFill>
                  <a:schemeClr val="tx1"/>
                </a:solidFill>
                <a:latin typeface="Times New Roman" pitchFamily="18" charset="0"/>
                <a:cs typeface="Times New Roman" pitchFamily="18" charset="0"/>
              </a:rPr>
              <a:t>Simulation Results</a:t>
            </a: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1143000"/>
            <a:ext cx="8229600" cy="4724400"/>
          </a:xfrm>
        </p:spPr>
        <p:txBody>
          <a:bodyPr>
            <a:normAutofit/>
          </a:bodyPr>
          <a:lstStyle/>
          <a:p>
            <a:pPr marL="0" indent="0">
              <a:buNone/>
            </a:pPr>
            <a:endParaRPr lang="en-US" sz="2400" dirty="0" smtClean="0">
              <a:latin typeface="Times New Roman" pitchFamily="18" charset="0"/>
              <a:cs typeface="Times New Roman" pitchFamily="18" charset="0"/>
            </a:endParaRPr>
          </a:p>
          <a:p>
            <a:pPr>
              <a:buFont typeface="Arial"/>
              <a:buChar char="•"/>
            </a:pPr>
            <a:r>
              <a:rPr lang="en-US" sz="2800" dirty="0" smtClean="0">
                <a:latin typeface="Times New Roman" pitchFamily="18" charset="0"/>
                <a:cs typeface="Times New Roman" pitchFamily="18" charset="0"/>
              </a:rPr>
              <a:t>The model was first used </a:t>
            </a:r>
            <a:r>
              <a:rPr lang="en-US" sz="2800" dirty="0" smtClean="0">
                <a:latin typeface="Times New Roman" pitchFamily="18" charset="0"/>
                <a:cs typeface="Times New Roman" pitchFamily="18" charset="0"/>
              </a:rPr>
              <a:t>in 2013 to </a:t>
            </a:r>
            <a:r>
              <a:rPr lang="en-US" sz="2800" dirty="0" smtClean="0">
                <a:latin typeface="Times New Roman" pitchFamily="18" charset="0"/>
                <a:cs typeface="Times New Roman" pitchFamily="18" charset="0"/>
              </a:rPr>
              <a:t>determine if MetLife stadium could switch to magnetometers for screening patrons.</a:t>
            </a:r>
          </a:p>
          <a:p>
            <a:pPr>
              <a:buFont typeface="Arial"/>
              <a:buChar char="•"/>
            </a:pPr>
            <a:endParaRPr lang="en-US" sz="1000" dirty="0">
              <a:latin typeface="Times New Roman" pitchFamily="18" charset="0"/>
              <a:cs typeface="Times New Roman" pitchFamily="18" charset="0"/>
            </a:endParaRPr>
          </a:p>
          <a:p>
            <a:pPr>
              <a:buFont typeface="Arial"/>
              <a:buChar char="•"/>
            </a:pPr>
            <a:r>
              <a:rPr lang="en-US" sz="2800" dirty="0" smtClean="0">
                <a:latin typeface="Times New Roman" pitchFamily="18" charset="0"/>
                <a:cs typeface="Times New Roman" pitchFamily="18" charset="0"/>
              </a:rPr>
              <a:t>A switch to magnetometers would involve a serious investment, so it was important to make the determination BEFORE purchasing the </a:t>
            </a:r>
            <a:r>
              <a:rPr lang="en-US" sz="2800" dirty="0" err="1" smtClean="0">
                <a:latin typeface="Times New Roman" pitchFamily="18" charset="0"/>
                <a:cs typeface="Times New Roman" pitchFamily="18" charset="0"/>
              </a:rPr>
              <a:t>mags</a:t>
            </a:r>
            <a:r>
              <a:rPr lang="en-US" sz="2800" dirty="0" smtClean="0">
                <a:latin typeface="Times New Roman" pitchFamily="18" charset="0"/>
                <a:cs typeface="Times New Roman" pitchFamily="18" charset="0"/>
              </a:rPr>
              <a:t>.  </a:t>
            </a:r>
          </a:p>
          <a:p>
            <a:pPr>
              <a:buFont typeface="Wingdings" pitchFamily="2" charset="2"/>
              <a:buChar char="ü"/>
            </a:pPr>
            <a:endParaRPr lang="en-US" sz="1000" dirty="0" smtClean="0">
              <a:latin typeface="Times New Roman" pitchFamily="18" charset="0"/>
              <a:cs typeface="Times New Roman" pitchFamily="18" charset="0"/>
            </a:endParaRP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3" cstate="print"/>
          <a:srcRect l="28046" t="10527" r="29646" b="50000"/>
          <a:stretch>
            <a:fillRect/>
          </a:stretch>
        </p:blipFill>
        <p:spPr bwMode="auto">
          <a:xfrm>
            <a:off x="6781800" y="5410200"/>
            <a:ext cx="2057400" cy="1295400"/>
          </a:xfrm>
          <a:prstGeom prst="rect">
            <a:avLst/>
          </a:prstGeom>
          <a:noFill/>
          <a:ln w="9525">
            <a:noFill/>
            <a:miter lim="800000"/>
            <a:headEnd/>
            <a:tailEnd/>
          </a:ln>
        </p:spPr>
      </p:pic>
      <p:sp>
        <p:nvSpPr>
          <p:cNvPr id="8"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sz="2000" dirty="0" smtClean="0">
                <a:solidFill>
                  <a:srgbClr val="008000"/>
                </a:solidFill>
                <a:ea typeface="ＭＳ Ｐゴシック"/>
              </a:rPr>
              <a:t/>
            </a:r>
            <a:br>
              <a:rPr lang="en-US" sz="2000" dirty="0" smtClean="0">
                <a:solidFill>
                  <a:srgbClr val="008000"/>
                </a:solidFill>
                <a:ea typeface="ＭＳ Ｐゴシック"/>
              </a:rPr>
            </a:br>
            <a:r>
              <a:rPr lang="en-US" dirty="0" smtClean="0">
                <a:solidFill>
                  <a:srgbClr val="008000"/>
                </a:solidFill>
                <a:ea typeface="ＭＳ Ｐゴシック"/>
                <a:cs typeface="Arial" charset="0"/>
              </a:rPr>
              <a:t>CCICADA-MetLife Stage </a:t>
            </a:r>
            <a:r>
              <a:rPr lang="en-US" dirty="0" smtClean="0">
                <a:solidFill>
                  <a:srgbClr val="008000"/>
                </a:solidFill>
                <a:ea typeface="ＭＳ Ｐゴシック"/>
                <a:cs typeface="Arial" charset="0"/>
              </a:rPr>
              <a:t>II Cont’d</a:t>
            </a:r>
            <a:endParaRPr lang="en-US" dirty="0" smtClean="0">
              <a:solidFill>
                <a:srgbClr val="008000"/>
              </a:solidFill>
              <a:ea typeface="ＭＳ Ｐゴシック"/>
              <a:cs typeface="Arial" charset="0"/>
            </a:endParaRPr>
          </a:p>
        </p:txBody>
      </p:sp>
      <p:sp>
        <p:nvSpPr>
          <p:cNvPr id="9"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48</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274734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229600" cy="1143000"/>
          </a:xfrm>
        </p:spPr>
        <p:txBody>
          <a:bodyPr>
            <a:normAutofit/>
          </a:bodyPr>
          <a:lstStyle/>
          <a:p>
            <a:pPr algn="l"/>
            <a:r>
              <a:rPr lang="en-US" sz="2800" b="1" u="sng" dirty="0" smtClean="0">
                <a:solidFill>
                  <a:schemeClr val="tx1"/>
                </a:solidFill>
                <a:latin typeface="Times New Roman" pitchFamily="18" charset="0"/>
                <a:cs typeface="Times New Roman" pitchFamily="18" charset="0"/>
              </a:rPr>
              <a:t>Simulation Results</a:t>
            </a: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1219200"/>
            <a:ext cx="8229600" cy="4724400"/>
          </a:xfrm>
        </p:spPr>
        <p:txBody>
          <a:bodyPr>
            <a:normAutofit lnSpcReduction="10000"/>
          </a:bodyPr>
          <a:lstStyle/>
          <a:p>
            <a:pPr marL="0" indent="0">
              <a:buNone/>
            </a:pPr>
            <a:endParaRPr lang="en-US" sz="2400" dirty="0" smtClean="0">
              <a:latin typeface="Times New Roman" pitchFamily="18" charset="0"/>
              <a:cs typeface="Times New Roman" pitchFamily="18" charset="0"/>
            </a:endParaRPr>
          </a:p>
          <a:p>
            <a:pPr>
              <a:buFont typeface="Arial"/>
              <a:buChar char="•"/>
            </a:pPr>
            <a:r>
              <a:rPr lang="en-US" sz="2800" dirty="0" smtClean="0">
                <a:latin typeface="Times New Roman" pitchFamily="18" charset="0"/>
                <a:cs typeface="Times New Roman" pitchFamily="18" charset="0"/>
              </a:rPr>
              <a:t>Goal: get patrons in by 5 minutes after kickoff; other goals can be modeled</a:t>
            </a:r>
          </a:p>
          <a:p>
            <a:pPr>
              <a:buFont typeface="Arial"/>
              <a:buChar char="•"/>
            </a:pPr>
            <a:endParaRPr lang="en-US" sz="900" dirty="0">
              <a:latin typeface="Times New Roman" pitchFamily="18" charset="0"/>
              <a:cs typeface="Times New Roman" pitchFamily="18" charset="0"/>
            </a:endParaRPr>
          </a:p>
          <a:p>
            <a:pPr>
              <a:buFont typeface="Arial"/>
              <a:buChar char="•"/>
            </a:pPr>
            <a:r>
              <a:rPr lang="en-US" sz="2800" dirty="0" smtClean="0">
                <a:latin typeface="Times New Roman" pitchFamily="18" charset="0"/>
                <a:cs typeface="Times New Roman" pitchFamily="18" charset="0"/>
              </a:rPr>
              <a:t>Compared new procedures to the “</a:t>
            </a:r>
            <a:r>
              <a:rPr lang="en-US" sz="2800" b="1" i="1" dirty="0" smtClean="0">
                <a:latin typeface="Times New Roman" pitchFamily="18" charset="0"/>
                <a:cs typeface="Times New Roman" pitchFamily="18" charset="0"/>
              </a:rPr>
              <a:t>base case</a:t>
            </a:r>
            <a:r>
              <a:rPr lang="en-US" sz="2800" dirty="0" smtClean="0">
                <a:latin typeface="Times New Roman" pitchFamily="18" charset="0"/>
                <a:cs typeface="Times New Roman" pitchFamily="18" charset="0"/>
              </a:rPr>
              <a:t>”: wand patrons until queue gets too long, then switch to pat-downs.</a:t>
            </a:r>
          </a:p>
          <a:p>
            <a:pPr marL="0" indent="0">
              <a:buNone/>
            </a:pPr>
            <a:endParaRPr lang="en-US" sz="900" dirty="0" smtClean="0">
              <a:latin typeface="Times New Roman" pitchFamily="18" charset="0"/>
              <a:cs typeface="Times New Roman" pitchFamily="18" charset="0"/>
            </a:endParaRPr>
          </a:p>
          <a:p>
            <a:pPr>
              <a:buFont typeface="Arial"/>
              <a:buChar char="•"/>
            </a:pPr>
            <a:endParaRPr lang="en-US" sz="800" dirty="0" smtClean="0">
              <a:latin typeface="Times New Roman" pitchFamily="18" charset="0"/>
              <a:cs typeface="Times New Roman" pitchFamily="18" charset="0"/>
            </a:endParaRPr>
          </a:p>
          <a:p>
            <a:pPr>
              <a:buFont typeface="Arial"/>
              <a:buChar char="•"/>
            </a:pPr>
            <a:r>
              <a:rPr lang="en-US" sz="2800" dirty="0" smtClean="0">
                <a:latin typeface="Times New Roman" pitchFamily="18" charset="0"/>
                <a:cs typeface="Times New Roman" pitchFamily="18" charset="0"/>
              </a:rPr>
              <a:t>We compared queue clearance times with various numbers of magnetometers to the base case.</a:t>
            </a:r>
          </a:p>
          <a:p>
            <a:pPr>
              <a:buFont typeface="Arial"/>
              <a:buChar char="•"/>
            </a:pPr>
            <a:endParaRPr lang="en-US" sz="900" dirty="0">
              <a:latin typeface="Times New Roman" pitchFamily="18" charset="0"/>
              <a:cs typeface="Times New Roman" pitchFamily="18" charset="0"/>
            </a:endParaRPr>
          </a:p>
          <a:p>
            <a:pPr>
              <a:buFont typeface="Arial"/>
              <a:buChar char="•"/>
            </a:pPr>
            <a:r>
              <a:rPr lang="en-US" sz="2800" dirty="0" smtClean="0">
                <a:latin typeface="Times New Roman" pitchFamily="18" charset="0"/>
                <a:cs typeface="Times New Roman" pitchFamily="18" charset="0"/>
              </a:rPr>
              <a:t>Model clock starts at 0 at 60 minutes before kickoff, so </a:t>
            </a:r>
            <a:r>
              <a:rPr lang="en-US" sz="2800" b="1" i="1" dirty="0" smtClean="0">
                <a:latin typeface="Times New Roman" pitchFamily="18" charset="0"/>
                <a:cs typeface="Times New Roman" pitchFamily="18" charset="0"/>
              </a:rPr>
              <a:t>goal is to clear queue by 65 minutes  </a:t>
            </a:r>
            <a:endParaRPr lang="en-US" sz="2800" b="1" i="1" dirty="0">
              <a:latin typeface="Times New Roman" pitchFamily="18" charset="0"/>
              <a:cs typeface="Times New Roman" pitchFamily="18" charset="0"/>
            </a:endParaRPr>
          </a:p>
          <a:p>
            <a:pPr>
              <a:buFont typeface="Arial"/>
              <a:buChar char="•"/>
            </a:pPr>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3" cstate="print"/>
          <a:srcRect l="28046" t="10527" r="29646" b="50000"/>
          <a:stretch>
            <a:fillRect/>
          </a:stretch>
        </p:blipFill>
        <p:spPr bwMode="auto">
          <a:xfrm>
            <a:off x="6781800" y="5410200"/>
            <a:ext cx="2057400" cy="1295400"/>
          </a:xfrm>
          <a:prstGeom prst="rect">
            <a:avLst/>
          </a:prstGeom>
          <a:noFill/>
          <a:ln w="9525">
            <a:noFill/>
            <a:miter lim="800000"/>
            <a:headEnd/>
            <a:tailEnd/>
          </a:ln>
        </p:spPr>
      </p:pic>
      <p:sp>
        <p:nvSpPr>
          <p:cNvPr id="8"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sz="2000" dirty="0" smtClean="0">
                <a:solidFill>
                  <a:srgbClr val="00B050"/>
                </a:solidFill>
                <a:ea typeface="ＭＳ Ｐゴシック"/>
              </a:rPr>
              <a:t/>
            </a:r>
            <a:br>
              <a:rPr lang="en-US" sz="2000" dirty="0" smtClean="0">
                <a:solidFill>
                  <a:srgbClr val="00B050"/>
                </a:solidFill>
                <a:ea typeface="ＭＳ Ｐゴシック"/>
              </a:rPr>
            </a:br>
            <a:r>
              <a:rPr lang="en-US" dirty="0" smtClean="0">
                <a:solidFill>
                  <a:srgbClr val="008000"/>
                </a:solidFill>
                <a:ea typeface="ＭＳ Ｐゴシック"/>
                <a:cs typeface="Arial" charset="0"/>
              </a:rPr>
              <a:t>CCICADA-MetLife Stage </a:t>
            </a:r>
            <a:r>
              <a:rPr lang="en-US" dirty="0" smtClean="0">
                <a:solidFill>
                  <a:srgbClr val="008000"/>
                </a:solidFill>
                <a:ea typeface="ＭＳ Ｐゴシック"/>
                <a:cs typeface="Arial" charset="0"/>
              </a:rPr>
              <a:t>II</a:t>
            </a:r>
            <a:endParaRPr lang="en-US" dirty="0" smtClean="0">
              <a:solidFill>
                <a:srgbClr val="008000"/>
              </a:solidFill>
              <a:ea typeface="ＭＳ Ｐゴシック"/>
              <a:cs typeface="Arial" charset="0"/>
            </a:endParaRPr>
          </a:p>
        </p:txBody>
      </p:sp>
      <p:sp>
        <p:nvSpPr>
          <p:cNvPr id="9"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49</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68137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noGrp="1"/>
          </p:cNvSpPr>
          <p:nvPr>
            <p:ph type="title"/>
          </p:nvPr>
        </p:nvSpPr>
        <p:spPr>
          <a:xfrm>
            <a:off x="0" y="0"/>
            <a:ext cx="9144000" cy="1143000"/>
          </a:xfrm>
        </p:spPr>
        <p:txBody>
          <a:bodyPr/>
          <a:lstStyle/>
          <a:p>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 name="Content Placeholder 2"/>
          <p:cNvSpPr>
            <a:spLocks noGrp="1"/>
          </p:cNvSpPr>
          <p:nvPr>
            <p:ph idx="1"/>
          </p:nvPr>
        </p:nvSpPr>
        <p:spPr>
          <a:xfrm>
            <a:off x="304800" y="762000"/>
            <a:ext cx="8229600" cy="4191000"/>
          </a:xfrm>
        </p:spPr>
        <p:txBody>
          <a:bodyPr/>
          <a:lstStyle/>
          <a:p>
            <a:r>
              <a:rPr lang="en-US" sz="2800" dirty="0" smtClean="0">
                <a:solidFill>
                  <a:srgbClr val="222222"/>
                </a:solidFill>
                <a:cs typeface="Arial" charset="0"/>
              </a:rPr>
              <a:t>CCICADA is one of a network of DHS university centers of excellence (COEs)</a:t>
            </a:r>
          </a:p>
          <a:p>
            <a:r>
              <a:rPr lang="en-US" sz="2800" dirty="0" smtClean="0">
                <a:solidFill>
                  <a:srgbClr val="222222"/>
                </a:solidFill>
                <a:cs typeface="Arial" charset="0"/>
              </a:rPr>
              <a:t>12 COEs</a:t>
            </a:r>
          </a:p>
          <a:p>
            <a:r>
              <a:rPr lang="en-US" sz="2800" dirty="0" smtClean="0">
                <a:solidFill>
                  <a:srgbClr val="222222"/>
                </a:solidFill>
                <a:cs typeface="Arial" charset="0"/>
              </a:rPr>
              <a:t>Over 200 universities involved</a:t>
            </a:r>
          </a:p>
          <a:p>
            <a:r>
              <a:rPr lang="en-US" sz="2800" dirty="0" smtClean="0">
                <a:solidFill>
                  <a:srgbClr val="222222"/>
                </a:solidFill>
                <a:cs typeface="Arial" charset="0"/>
              </a:rPr>
              <a:t>COEs specialize</a:t>
            </a:r>
            <a:br>
              <a:rPr lang="en-US" sz="2800" dirty="0" smtClean="0">
                <a:solidFill>
                  <a:srgbClr val="222222"/>
                </a:solidFill>
                <a:cs typeface="Arial" charset="0"/>
              </a:rPr>
            </a:br>
            <a:r>
              <a:rPr lang="en-US" sz="2800" dirty="0" smtClean="0">
                <a:solidFill>
                  <a:srgbClr val="222222"/>
                </a:solidFill>
                <a:cs typeface="Arial" charset="0"/>
              </a:rPr>
              <a:t> </a:t>
            </a:r>
            <a:r>
              <a:rPr lang="en-US" sz="2800" dirty="0" smtClean="0">
                <a:solidFill>
                  <a:srgbClr val="222222"/>
                </a:solidFill>
                <a:cs typeface="Arial" charset="0"/>
              </a:rPr>
              <a:t>– </a:t>
            </a:r>
            <a:r>
              <a:rPr lang="en-US" sz="2800" dirty="0" smtClean="0">
                <a:solidFill>
                  <a:srgbClr val="222222"/>
                </a:solidFill>
                <a:cs typeface="Arial" charset="0"/>
              </a:rPr>
              <a:t>Explosives</a:t>
            </a:r>
          </a:p>
          <a:p>
            <a:pPr lvl="1"/>
            <a:r>
              <a:rPr lang="en-US" dirty="0" smtClean="0">
                <a:solidFill>
                  <a:srgbClr val="222222"/>
                </a:solidFill>
                <a:cs typeface="Arial" charset="0"/>
              </a:rPr>
              <a:t>Food protection</a:t>
            </a:r>
          </a:p>
          <a:p>
            <a:pPr lvl="1"/>
            <a:r>
              <a:rPr lang="en-US" dirty="0" smtClean="0">
                <a:solidFill>
                  <a:srgbClr val="222222"/>
                </a:solidFill>
                <a:cs typeface="Arial" charset="0"/>
              </a:rPr>
              <a:t>Borders</a:t>
            </a:r>
            <a:endParaRPr lang="en-US" dirty="0">
              <a:solidFill>
                <a:srgbClr val="222222"/>
              </a:solidFill>
              <a:cs typeface="Arial" charset="0"/>
            </a:endParaRPr>
          </a:p>
          <a:p>
            <a:pPr lvl="1"/>
            <a:r>
              <a:rPr lang="en-US" dirty="0">
                <a:solidFill>
                  <a:srgbClr val="222222"/>
                </a:solidFill>
                <a:cs typeface="Arial" charset="0"/>
              </a:rPr>
              <a:t>R</a:t>
            </a:r>
            <a:r>
              <a:rPr lang="en-US" dirty="0" smtClean="0">
                <a:solidFill>
                  <a:srgbClr val="222222"/>
                </a:solidFill>
                <a:cs typeface="Arial" charset="0"/>
              </a:rPr>
              <a:t>isk </a:t>
            </a:r>
            <a:r>
              <a:rPr lang="en-US" dirty="0" smtClean="0">
                <a:solidFill>
                  <a:srgbClr val="222222"/>
                </a:solidFill>
                <a:cs typeface="Arial" charset="0"/>
              </a:rPr>
              <a:t>and </a:t>
            </a:r>
            <a:endParaRPr lang="en-US" dirty="0" smtClean="0">
              <a:solidFill>
                <a:srgbClr val="222222"/>
              </a:solidFill>
              <a:cs typeface="Arial" charset="0"/>
            </a:endParaRPr>
          </a:p>
          <a:p>
            <a:pPr marL="457200" lvl="1" indent="0">
              <a:buNone/>
            </a:pPr>
            <a:r>
              <a:rPr lang="en-US" dirty="0" smtClean="0">
                <a:solidFill>
                  <a:srgbClr val="222222"/>
                </a:solidFill>
                <a:cs typeface="Arial" charset="0"/>
              </a:rPr>
              <a:t>    </a:t>
            </a:r>
            <a:r>
              <a:rPr lang="en-US" dirty="0" smtClean="0">
                <a:solidFill>
                  <a:srgbClr val="222222"/>
                </a:solidFill>
                <a:cs typeface="Arial" charset="0"/>
              </a:rPr>
              <a:t>economic</a:t>
            </a:r>
          </a:p>
          <a:p>
            <a:pPr marL="457200" lvl="1" indent="0">
              <a:buNone/>
            </a:pPr>
            <a:r>
              <a:rPr lang="en-US" dirty="0" smtClean="0">
                <a:solidFill>
                  <a:srgbClr val="222222"/>
                </a:solidFill>
                <a:cs typeface="Arial" charset="0"/>
              </a:rPr>
              <a:t>    assessment </a:t>
            </a:r>
            <a:r>
              <a:rPr lang="en-US" dirty="0" smtClean="0">
                <a:solidFill>
                  <a:srgbClr val="222222"/>
                </a:solidFill>
                <a:cs typeface="Arial" charset="0"/>
              </a:rPr>
              <a:t>of </a:t>
            </a:r>
            <a:endParaRPr lang="en-US" dirty="0" smtClean="0">
              <a:solidFill>
                <a:srgbClr val="222222"/>
              </a:solidFill>
              <a:cs typeface="Arial" charset="0"/>
            </a:endParaRPr>
          </a:p>
          <a:p>
            <a:pPr marL="457200" lvl="1" indent="0">
              <a:buNone/>
            </a:pPr>
            <a:r>
              <a:rPr lang="en-US" dirty="0" smtClean="0">
                <a:solidFill>
                  <a:srgbClr val="222222"/>
                </a:solidFill>
                <a:cs typeface="Arial" charset="0"/>
              </a:rPr>
              <a:t>    </a:t>
            </a:r>
            <a:r>
              <a:rPr lang="en-US" dirty="0" smtClean="0">
                <a:solidFill>
                  <a:srgbClr val="222222"/>
                </a:solidFill>
                <a:cs typeface="Arial" charset="0"/>
              </a:rPr>
              <a:t>terrorism events</a:t>
            </a:r>
          </a:p>
          <a:p>
            <a:endParaRPr lang="en-US" sz="2400" dirty="0" smtClean="0">
              <a:solidFill>
                <a:srgbClr val="222222"/>
              </a:solidFill>
              <a:cs typeface="Arial" charset="0"/>
            </a:endParaRPr>
          </a:p>
          <a:p>
            <a:endParaRPr lang="en-US" sz="2400" dirty="0" smtClean="0">
              <a:solidFill>
                <a:srgbClr val="222222"/>
              </a:solidFill>
              <a:cs typeface="Arial" charset="0"/>
            </a:endParaRPr>
          </a:p>
        </p:txBody>
      </p:sp>
      <p:sp>
        <p:nvSpPr>
          <p:cNvPr id="7" name="Title 1"/>
          <p:cNvSpPr txBox="1">
            <a:spLocks/>
          </p:cNvSpPr>
          <p:nvPr/>
        </p:nvSpPr>
        <p:spPr bwMode="auto">
          <a:xfrm>
            <a:off x="-28575" y="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r>
              <a:rPr lang="en-US" kern="0" dirty="0" smtClean="0">
                <a:solidFill>
                  <a:srgbClr val="008000"/>
                </a:solidFill>
                <a:ea typeface="ＭＳ Ｐゴシック"/>
                <a:cs typeface="Arial" charset="0"/>
              </a:rPr>
              <a:t>DHS University Programs</a:t>
            </a:r>
            <a:endParaRPr lang="en-US" dirty="0" smtClean="0">
              <a:solidFill>
                <a:srgbClr val="008000"/>
              </a:solidFill>
              <a:latin typeface="+mn-lt"/>
              <a:cs typeface="Arial" charset="0"/>
            </a:endParaRPr>
          </a:p>
        </p:txBody>
      </p:sp>
      <p:sp>
        <p:nvSpPr>
          <p:cNvPr id="8" name="Slide Number Placeholder 8"/>
          <p:cNvSpPr>
            <a:spLocks noGrp="1"/>
          </p:cNvSpPr>
          <p:nvPr>
            <p:ph type="sldNum" sz="quarter" idx="4294967295"/>
          </p:nvPr>
        </p:nvSpPr>
        <p:spPr>
          <a:xfrm>
            <a:off x="3581400" y="6338826"/>
            <a:ext cx="2133600" cy="365125"/>
          </a:xfrm>
          <a:prstGeom prst="rect">
            <a:avLst/>
          </a:prstGeom>
          <a:noFill/>
        </p:spPr>
        <p:txBody>
          <a:bodyPr/>
          <a:lstStyle/>
          <a:p>
            <a:pPr algn="ctr"/>
            <a:fld id="{CE47E900-278E-492E-8D44-1DA85B42F790}" type="slidenum">
              <a:rPr lang="en-US" sz="1800">
                <a:solidFill>
                  <a:srgbClr val="FF0000"/>
                </a:solidFill>
              </a:rPr>
              <a:pPr algn="ctr"/>
              <a:t>5</a:t>
            </a:fld>
            <a:endParaRPr lang="en-US" sz="1800" dirty="0">
              <a:solidFill>
                <a:srgbClr val="FF0000"/>
              </a:solidFill>
            </a:endParaRPr>
          </a:p>
        </p:txBody>
      </p:sp>
      <p:pic>
        <p:nvPicPr>
          <p:cNvPr id="2" name="Picture 1"/>
          <p:cNvPicPr>
            <a:picLocks noChangeAspect="1"/>
          </p:cNvPicPr>
          <p:nvPr/>
        </p:nvPicPr>
        <p:blipFill>
          <a:blip r:embed="rId3"/>
          <a:stretch>
            <a:fillRect/>
          </a:stretch>
        </p:blipFill>
        <p:spPr>
          <a:xfrm>
            <a:off x="3581400" y="2565400"/>
            <a:ext cx="5715000" cy="4292600"/>
          </a:xfrm>
          <a:prstGeom prst="rect">
            <a:avLst/>
          </a:prstGeom>
        </p:spPr>
      </p:pic>
    </p:spTree>
    <p:extLst>
      <p:ext uri="{BB962C8B-B14F-4D97-AF65-F5344CB8AC3E}">
        <p14:creationId xmlns:p14="http://schemas.microsoft.com/office/powerpoint/2010/main" val="801289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normAutofit/>
          </a:bodyPr>
          <a:lstStyle/>
          <a:p>
            <a:r>
              <a:rPr lang="en-US" sz="3600" b="1" dirty="0" smtClean="0">
                <a:latin typeface="Arial"/>
                <a:cs typeface="Arial"/>
              </a:rPr>
              <a:t>Magnetometer Scenarios (Queue Clearance)</a:t>
            </a:r>
            <a:endParaRPr lang="en-US" sz="3600" b="1" dirty="0">
              <a:latin typeface="Arial"/>
              <a:cs typeface="Aria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733" y="895350"/>
            <a:ext cx="7990667"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50</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329045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229600" cy="1143000"/>
          </a:xfrm>
        </p:spPr>
        <p:txBody>
          <a:bodyPr>
            <a:normAutofit/>
          </a:bodyPr>
          <a:lstStyle/>
          <a:p>
            <a:pPr algn="l"/>
            <a:r>
              <a:rPr lang="en-US" sz="2800" b="1" u="sng" dirty="0" smtClean="0">
                <a:solidFill>
                  <a:schemeClr val="tx1"/>
                </a:solidFill>
                <a:latin typeface="Times New Roman" pitchFamily="18" charset="0"/>
                <a:cs typeface="Times New Roman" pitchFamily="18" charset="0"/>
              </a:rPr>
              <a:t>Wanding Only?</a:t>
            </a: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905000"/>
            <a:ext cx="8229600" cy="3200400"/>
          </a:xfrm>
        </p:spPr>
        <p:txBody>
          <a:bodyPr>
            <a:normAutofit lnSpcReduction="10000"/>
          </a:bodyPr>
          <a:lstStyle/>
          <a:p>
            <a:pPr>
              <a:buFont typeface="Arial"/>
              <a:buChar char="•"/>
            </a:pPr>
            <a:r>
              <a:rPr lang="en-US" sz="3000" dirty="0" smtClean="0">
                <a:latin typeface="Times New Roman" pitchFamily="18" charset="0"/>
                <a:cs typeface="Times New Roman" pitchFamily="18" charset="0"/>
              </a:rPr>
              <a:t>After determining </a:t>
            </a:r>
            <a:r>
              <a:rPr lang="en-US" sz="3000" dirty="0" smtClean="0">
                <a:latin typeface="Times New Roman" pitchFamily="18" charset="0"/>
                <a:cs typeface="Times New Roman" pitchFamily="18" charset="0"/>
              </a:rPr>
              <a:t>that a </a:t>
            </a:r>
            <a:r>
              <a:rPr lang="en-US" sz="3000" dirty="0" smtClean="0">
                <a:latin typeface="Times New Roman" pitchFamily="18" charset="0"/>
                <a:cs typeface="Times New Roman" pitchFamily="18" charset="0"/>
              </a:rPr>
              <a:t>switch to magnetometers would not be feasible unless very large investment, it was asked if screening could be done with wanding only.  </a:t>
            </a:r>
          </a:p>
          <a:p>
            <a:pPr>
              <a:buFont typeface="Arial"/>
              <a:buChar char="•"/>
            </a:pPr>
            <a:endParaRPr lang="en-US" sz="3000" dirty="0" smtClean="0">
              <a:latin typeface="Times New Roman" pitchFamily="18" charset="0"/>
              <a:cs typeface="Times New Roman" pitchFamily="18" charset="0"/>
            </a:endParaRPr>
          </a:p>
          <a:p>
            <a:pPr>
              <a:buFont typeface="Arial"/>
              <a:buChar char="•"/>
            </a:pPr>
            <a:r>
              <a:rPr lang="en-US" sz="3000" dirty="0" smtClean="0">
                <a:latin typeface="Times New Roman" pitchFamily="18" charset="0"/>
                <a:cs typeface="Times New Roman" pitchFamily="18" charset="0"/>
              </a:rPr>
              <a:t>(This in contrast to the base case of </a:t>
            </a:r>
            <a:r>
              <a:rPr lang="en-US" sz="3000" dirty="0" err="1" smtClean="0">
                <a:latin typeface="Times New Roman" pitchFamily="18" charset="0"/>
                <a:cs typeface="Times New Roman" pitchFamily="18" charset="0"/>
              </a:rPr>
              <a:t>wanding</a:t>
            </a:r>
            <a:r>
              <a:rPr lang="en-US" sz="3000" dirty="0" smtClean="0">
                <a:latin typeface="Times New Roman" pitchFamily="18" charset="0"/>
                <a:cs typeface="Times New Roman" pitchFamily="18" charset="0"/>
              </a:rPr>
              <a:t> + switch to pat-downs when queue gets too long)</a:t>
            </a:r>
          </a:p>
          <a:p>
            <a:endParaRPr lang="en-US" dirty="0" smtClean="0">
              <a:latin typeface="Arial" pitchFamily="34" charset="0"/>
              <a:cs typeface="Arial" pitchFamily="34" charset="0"/>
            </a:endParaRPr>
          </a:p>
          <a:p>
            <a:pPr lvl="2">
              <a:buNone/>
            </a:pPr>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6781800" y="5410200"/>
            <a:ext cx="2057400" cy="1295400"/>
          </a:xfrm>
          <a:prstGeom prst="rect">
            <a:avLst/>
          </a:prstGeom>
          <a:noFill/>
          <a:ln w="9525">
            <a:noFill/>
            <a:miter lim="800000"/>
            <a:headEnd/>
            <a:tailEnd/>
          </a:ln>
        </p:spPr>
      </p:pic>
      <p:sp>
        <p:nvSpPr>
          <p:cNvPr id="9"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CCICADA’s Patron Screening Tool</a:t>
            </a:r>
            <a:endParaRPr lang="en-US" dirty="0" smtClean="0">
              <a:solidFill>
                <a:srgbClr val="008000"/>
              </a:solidFill>
              <a:ea typeface="ＭＳ Ｐゴシック"/>
              <a:cs typeface="Arial" charset="0"/>
            </a:endParaRP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51</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285659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3600" b="1" dirty="0" smtClean="0">
                <a:latin typeface="Arial"/>
                <a:cs typeface="Arial"/>
              </a:rPr>
              <a:t>Wanding Scenarios (Queue Clearance)</a:t>
            </a:r>
            <a:endParaRPr lang="en-US" sz="3600" b="1" dirty="0">
              <a:latin typeface="Arial"/>
              <a:cs typeface="Aria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188" y="833438"/>
            <a:ext cx="7948615" cy="579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52</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412021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724400"/>
          </a:xfrm>
        </p:spPr>
        <p:txBody>
          <a:bodyPr>
            <a:normAutofit lnSpcReduction="10000"/>
          </a:bodyPr>
          <a:lstStyle/>
          <a:p>
            <a:r>
              <a:rPr lang="en-US" dirty="0" smtClean="0"/>
              <a:t>The </a:t>
            </a:r>
            <a:r>
              <a:rPr lang="en-US" dirty="0"/>
              <a:t>process for doing analysis </a:t>
            </a:r>
            <a:r>
              <a:rPr lang="en-US" dirty="0" smtClean="0"/>
              <a:t>at</a:t>
            </a:r>
            <a:r>
              <a:rPr lang="en-US" dirty="0" smtClean="0"/>
              <a:t> </a:t>
            </a:r>
            <a:r>
              <a:rPr lang="en-US" dirty="0"/>
              <a:t>other venues is straightforward. </a:t>
            </a:r>
            <a:endParaRPr lang="en-US" dirty="0" smtClean="0"/>
          </a:p>
          <a:p>
            <a:r>
              <a:rPr lang="en-US" dirty="0" smtClean="0"/>
              <a:t>For </a:t>
            </a:r>
            <a:r>
              <a:rPr lang="en-US" dirty="0"/>
              <a:t>the specific venue, one needs to determine </a:t>
            </a:r>
            <a:r>
              <a:rPr lang="en-US" dirty="0" smtClean="0"/>
              <a:t>the appropriate </a:t>
            </a:r>
            <a:r>
              <a:rPr lang="en-US" dirty="0"/>
              <a:t>fixed parameters and construct an arrival function </a:t>
            </a:r>
            <a:r>
              <a:rPr lang="en-US" dirty="0" smtClean="0"/>
              <a:t>for </a:t>
            </a:r>
            <a:r>
              <a:rPr lang="en-US" dirty="0"/>
              <a:t>specific events </a:t>
            </a:r>
            <a:r>
              <a:rPr lang="en-US" dirty="0" smtClean="0"/>
              <a:t>for which they </a:t>
            </a:r>
            <a:r>
              <a:rPr lang="en-US" dirty="0"/>
              <a:t>have </a:t>
            </a:r>
            <a:r>
              <a:rPr lang="en-US" dirty="0" smtClean="0"/>
              <a:t>data.</a:t>
            </a:r>
            <a:endParaRPr lang="en-US" dirty="0" smtClean="0"/>
          </a:p>
          <a:p>
            <a:r>
              <a:rPr lang="en-US" dirty="0" smtClean="0"/>
              <a:t>By considering </a:t>
            </a:r>
            <a:r>
              <a:rPr lang="en-US" dirty="0"/>
              <a:t>different screening protocols and varying the number of screening lines, one can do what-if </a:t>
            </a:r>
            <a:r>
              <a:rPr lang="en-US" dirty="0" smtClean="0"/>
              <a:t>experiments for </a:t>
            </a:r>
            <a:r>
              <a:rPr lang="en-US" dirty="0" smtClean="0"/>
              <a:t>the </a:t>
            </a:r>
            <a:r>
              <a:rPr lang="en-US" dirty="0"/>
              <a:t>specific venue.</a:t>
            </a:r>
            <a:endParaRPr lang="en-US" dirty="0" smtClean="0">
              <a:cs typeface="Times New Roman" pitchFamily="18" charset="0"/>
            </a:endParaRPr>
          </a:p>
          <a:p>
            <a:pPr marL="971550" lvl="1" indent="-514350">
              <a:buFont typeface="Wingdings" pitchFamily="2" charset="2"/>
              <a:buChar char="ü"/>
            </a:pPr>
            <a:endParaRPr lang="en-US" dirty="0" smtClean="0">
              <a:latin typeface="Times New Roman" pitchFamily="18" charset="0"/>
              <a:cs typeface="Times New Roman" pitchFamily="18" charset="0"/>
            </a:endParaRP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Flexibility of the CCICADA Tool</a:t>
            </a:r>
            <a:endParaRPr lang="en-US" dirty="0" smtClean="0">
              <a:solidFill>
                <a:srgbClr val="008000"/>
              </a:solidFill>
              <a:ea typeface="ＭＳ Ｐゴシック"/>
              <a:cs typeface="Arial" charset="0"/>
            </a:endParaRP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53</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81279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normAutofit/>
          </a:bodyPr>
          <a:lstStyle/>
          <a:p>
            <a:pPr algn="l"/>
            <a:r>
              <a:rPr lang="en-US" sz="2800" u="sng" dirty="0" smtClean="0">
                <a:solidFill>
                  <a:schemeClr val="tx1"/>
                </a:solidFill>
                <a:latin typeface="Times New Roman" pitchFamily="18" charset="0"/>
                <a:cs typeface="Times New Roman" pitchFamily="18" charset="0"/>
              </a:rPr>
              <a:t>What if you Cannot Get Everyone through with Magnetometers (or </a:t>
            </a:r>
            <a:r>
              <a:rPr lang="en-US" sz="2800" u="sng" dirty="0" err="1" smtClean="0">
                <a:solidFill>
                  <a:schemeClr val="tx1"/>
                </a:solidFill>
                <a:latin typeface="Times New Roman" pitchFamily="18" charset="0"/>
                <a:cs typeface="Times New Roman" pitchFamily="18" charset="0"/>
              </a:rPr>
              <a:t>Wanding</a:t>
            </a:r>
            <a:r>
              <a:rPr lang="en-US" sz="2800" u="sng" dirty="0" smtClean="0">
                <a:solidFill>
                  <a:schemeClr val="tx1"/>
                </a:solidFill>
                <a:latin typeface="Times New Roman" pitchFamily="18" charset="0"/>
                <a:cs typeface="Times New Roman" pitchFamily="18" charset="0"/>
              </a:rPr>
              <a:t>)?</a:t>
            </a:r>
            <a:r>
              <a:rPr lang="en-US" sz="2800" b="1" u="sng" dirty="0" smtClean="0">
                <a:solidFill>
                  <a:schemeClr val="tx1"/>
                </a:solidFill>
                <a:latin typeface="Times New Roman" pitchFamily="18" charset="0"/>
                <a:cs typeface="Times New Roman" pitchFamily="18" charset="0"/>
              </a:rPr>
              <a:t> </a:t>
            </a:r>
            <a:br>
              <a:rPr lang="en-US" sz="2800" b="1" u="sng" dirty="0" smtClean="0">
                <a:solidFill>
                  <a:schemeClr val="tx1"/>
                </a:solidFill>
                <a:latin typeface="Times New Roman" pitchFamily="18" charset="0"/>
                <a:cs typeface="Times New Roman" pitchFamily="18" charset="0"/>
              </a:rPr>
            </a:b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76200" y="1600200"/>
            <a:ext cx="8229600" cy="4724400"/>
          </a:xfrm>
        </p:spPr>
        <p:txBody>
          <a:bodyPr>
            <a:normAutofit/>
          </a:bodyPr>
          <a:lstStyle/>
          <a:p>
            <a:pPr lvl="1">
              <a:buFont typeface="Arial"/>
              <a:buChar char="•"/>
            </a:pPr>
            <a:r>
              <a:rPr lang="en-US" dirty="0" smtClean="0">
                <a:latin typeface="Times New Roman" pitchFamily="18" charset="0"/>
                <a:cs typeface="Times New Roman" pitchFamily="18" charset="0"/>
              </a:rPr>
              <a:t>Randomization is a possible policy.</a:t>
            </a:r>
          </a:p>
          <a:p>
            <a:pPr lvl="1">
              <a:buFont typeface="Arial"/>
              <a:buChar char="•"/>
            </a:pPr>
            <a:r>
              <a:rPr lang="en-US" dirty="0" smtClean="0">
                <a:latin typeface="Times New Roman" pitchFamily="18" charset="0"/>
                <a:cs typeface="Times New Roman" pitchFamily="18" charset="0"/>
              </a:rPr>
              <a:t>Various ideas:</a:t>
            </a:r>
          </a:p>
          <a:p>
            <a:pPr marL="1371600" lvl="2" indent="-514350">
              <a:buFont typeface="Wingdings" pitchFamily="2" charset="2"/>
              <a:buChar char="ü"/>
            </a:pPr>
            <a:r>
              <a:rPr lang="en-US" sz="2800" dirty="0" smtClean="0">
                <a:latin typeface="Times New Roman" pitchFamily="18" charset="0"/>
                <a:cs typeface="Times New Roman" pitchFamily="18" charset="0"/>
              </a:rPr>
              <a:t>Select some patrons for magnetometers and others for pat-down – at random</a:t>
            </a:r>
          </a:p>
          <a:p>
            <a:pPr marL="1371600" lvl="2" indent="-514350">
              <a:buFont typeface="Wingdings" pitchFamily="2" charset="2"/>
              <a:buChar char="ü"/>
            </a:pPr>
            <a:r>
              <a:rPr lang="en-US" sz="2800" dirty="0" smtClean="0">
                <a:latin typeface="Times New Roman" pitchFamily="18" charset="0"/>
                <a:cs typeface="Times New Roman" pitchFamily="18" charset="0"/>
              </a:rPr>
              <a:t>At some point, randomly select lanes to shut down magnetometers and start pat-downs</a:t>
            </a:r>
          </a:p>
          <a:p>
            <a:pPr lvl="1">
              <a:buFont typeface="Arial"/>
              <a:buChar char="•"/>
            </a:pPr>
            <a:r>
              <a:rPr lang="en-US" dirty="0" smtClean="0">
                <a:latin typeface="Times New Roman" pitchFamily="18" charset="0"/>
                <a:cs typeface="Times New Roman" pitchFamily="18" charset="0"/>
              </a:rPr>
              <a:t>CCICADA’s inspection tool allows us to test any of these policies too</a:t>
            </a:r>
          </a:p>
          <a:p>
            <a:pPr marL="1371600" lvl="2" indent="-514350">
              <a:buFont typeface="Wingdings" pitchFamily="2" charset="2"/>
              <a:buChar char="ü"/>
            </a:pPr>
            <a:endParaRPr lang="en-US" dirty="0" smtClean="0">
              <a:latin typeface="Times New Roman" pitchFamily="18" charset="0"/>
              <a:cs typeface="Times New Roman" pitchFamily="18" charset="0"/>
            </a:endParaRPr>
          </a:p>
          <a:p>
            <a:pPr marL="971550" lvl="1" indent="-514350">
              <a:buFont typeface="Wingdings" pitchFamily="2" charset="2"/>
              <a:buChar char="ü"/>
            </a:pPr>
            <a:endParaRPr lang="en-US" dirty="0" smtClean="0">
              <a:latin typeface="Times New Roman" pitchFamily="18" charset="0"/>
              <a:cs typeface="Times New Roman" pitchFamily="18" charset="0"/>
            </a:endParaRP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Randomization</a:t>
            </a: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54</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25198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143000"/>
          </a:xfrm>
        </p:spPr>
        <p:txBody>
          <a:bodyPr>
            <a:normAutofit/>
          </a:bodyPr>
          <a:lstStyle/>
          <a:p>
            <a:pPr algn="l"/>
            <a:r>
              <a:rPr lang="en-US" sz="2800" b="1" u="sng" dirty="0" smtClean="0">
                <a:solidFill>
                  <a:schemeClr val="tx1"/>
                </a:solidFill>
                <a:latin typeface="Times New Roman" pitchFamily="18" charset="0"/>
                <a:cs typeface="Times New Roman" pitchFamily="18" charset="0"/>
              </a:rPr>
              <a:t>Continuing Work on </a:t>
            </a:r>
            <a:r>
              <a:rPr lang="en-US" sz="2800" b="1" u="sng" dirty="0" err="1" smtClean="0">
                <a:solidFill>
                  <a:schemeClr val="tx1"/>
                </a:solidFill>
                <a:latin typeface="Times New Roman" pitchFamily="18" charset="0"/>
                <a:cs typeface="Times New Roman" pitchFamily="18" charset="0"/>
              </a:rPr>
              <a:t>Magnetomers</a:t>
            </a: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76200" y="1371600"/>
            <a:ext cx="8229600" cy="4724400"/>
          </a:xfrm>
        </p:spPr>
        <p:txBody>
          <a:bodyPr>
            <a:normAutofit lnSpcReduction="10000"/>
          </a:bodyPr>
          <a:lstStyle/>
          <a:p>
            <a:pPr marL="971550" lvl="1" indent="-514350">
              <a:buFont typeface="Wingdings" pitchFamily="2" charset="2"/>
              <a:buChar char="ü"/>
            </a:pPr>
            <a:r>
              <a:rPr lang="en-US" dirty="0" smtClean="0">
                <a:latin typeface="Times New Roman" pitchFamily="18" charset="0"/>
                <a:cs typeface="Times New Roman" pitchFamily="18" charset="0"/>
              </a:rPr>
              <a:t>MetLife decides </a:t>
            </a:r>
            <a:r>
              <a:rPr lang="en-US" dirty="0" smtClean="0">
                <a:latin typeface="Times New Roman" pitchFamily="18" charset="0"/>
                <a:cs typeface="Times New Roman" pitchFamily="18" charset="0"/>
              </a:rPr>
              <a:t>on new</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experiment with </a:t>
            </a:r>
            <a:r>
              <a:rPr lang="en-US" dirty="0" smtClean="0">
                <a:latin typeface="Times New Roman" pitchFamily="18" charset="0"/>
                <a:cs typeface="Times New Roman" pitchFamily="18" charset="0"/>
              </a:rPr>
              <a:t>magnetometers in Spring 2014</a:t>
            </a:r>
            <a:endParaRPr lang="en-US" dirty="0" smtClean="0">
              <a:latin typeface="Times New Roman" pitchFamily="18" charset="0"/>
              <a:cs typeface="Times New Roman" pitchFamily="18" charset="0"/>
            </a:endParaRPr>
          </a:p>
          <a:p>
            <a:pPr marL="971550" lvl="1" indent="-514350">
              <a:buFont typeface="Wingdings" pitchFamily="2" charset="2"/>
              <a:buChar char="ü"/>
            </a:pPr>
            <a:r>
              <a:rPr lang="en-US" dirty="0" smtClean="0">
                <a:latin typeface="Times New Roman" pitchFamily="18" charset="0"/>
                <a:cs typeface="Times New Roman" pitchFamily="18" charset="0"/>
              </a:rPr>
              <a:t>CCICADA met with MetLife to help design the protocol – how many screeners per magnetometer, roles of the screeners, physical arrangement of the screening</a:t>
            </a:r>
          </a:p>
          <a:p>
            <a:pPr marL="971550" lvl="1" indent="-514350">
              <a:buFont typeface="Wingdings" pitchFamily="2" charset="2"/>
              <a:buChar char="ü"/>
            </a:pPr>
            <a:r>
              <a:rPr lang="en-US" dirty="0" smtClean="0">
                <a:latin typeface="Times New Roman" pitchFamily="18" charset="0"/>
                <a:cs typeface="Times New Roman" pitchFamily="18" charset="0"/>
              </a:rPr>
              <a:t>CCICADA observed physical set up a few days before experimental use</a:t>
            </a:r>
          </a:p>
          <a:p>
            <a:pPr marL="971550" lvl="1" indent="-514350">
              <a:spcBef>
                <a:spcPts val="72"/>
              </a:spcBef>
              <a:buFont typeface="Wingdings" pitchFamily="2" charset="2"/>
              <a:buChar char="ü"/>
            </a:pPr>
            <a:r>
              <a:rPr lang="en-US" dirty="0" smtClean="0">
                <a:latin typeface="Times New Roman" pitchFamily="18" charset="0"/>
                <a:cs typeface="Times New Roman" pitchFamily="18" charset="0"/>
              </a:rPr>
              <a:t>June 10, 2014: experimental use of magnetometers at main gate during</a:t>
            </a:r>
          </a:p>
          <a:p>
            <a:pPr marL="457200" lvl="1" indent="0">
              <a:spcBef>
                <a:spcPts val="72"/>
              </a:spcBef>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soccer match Portugal vs. Ireland</a:t>
            </a: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CCICADA-MetLife Stage </a:t>
            </a:r>
            <a:r>
              <a:rPr lang="en-US" dirty="0" smtClean="0">
                <a:solidFill>
                  <a:srgbClr val="008000"/>
                </a:solidFill>
                <a:ea typeface="ＭＳ Ｐゴシック"/>
                <a:cs typeface="Arial" charset="0"/>
              </a:rPr>
              <a:t>III</a:t>
            </a:r>
            <a:endParaRPr lang="en-US" dirty="0" smtClean="0">
              <a:solidFill>
                <a:srgbClr val="008000"/>
              </a:solidFill>
              <a:ea typeface="ＭＳ Ｐゴシック"/>
              <a:cs typeface="Arial" charset="0"/>
            </a:endParaRP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55</a:t>
            </a:fld>
            <a:endParaRPr lang="en-US" sz="1600" dirty="0">
              <a:solidFill>
                <a:srgbClr val="000000"/>
              </a:solidFill>
              <a:latin typeface="Andalus"/>
              <a:ea typeface="Andalus"/>
              <a:cs typeface="Andalus"/>
            </a:endParaRPr>
          </a:p>
        </p:txBody>
      </p:sp>
      <p:pic>
        <p:nvPicPr>
          <p:cNvPr id="6" name="Picture 5" descr="GAME_CROW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572000"/>
            <a:ext cx="3048000" cy="2286000"/>
          </a:xfrm>
          <a:prstGeom prst="rect">
            <a:avLst/>
          </a:prstGeom>
        </p:spPr>
      </p:pic>
    </p:spTree>
    <p:extLst>
      <p:ext uri="{BB962C8B-B14F-4D97-AF65-F5344CB8AC3E}">
        <p14:creationId xmlns:p14="http://schemas.microsoft.com/office/powerpoint/2010/main" val="393441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143000"/>
          </a:xfrm>
        </p:spPr>
        <p:txBody>
          <a:bodyPr>
            <a:normAutofit/>
          </a:bodyPr>
          <a:lstStyle/>
          <a:p>
            <a:pPr algn="l"/>
            <a:r>
              <a:rPr lang="en-US" sz="2800" b="1" u="sng" dirty="0" smtClean="0">
                <a:solidFill>
                  <a:schemeClr val="tx1"/>
                </a:solidFill>
                <a:latin typeface="Times New Roman" pitchFamily="18" charset="0"/>
                <a:cs typeface="Times New Roman" pitchFamily="18" charset="0"/>
              </a:rPr>
              <a:t>Continuing Work on </a:t>
            </a:r>
            <a:r>
              <a:rPr lang="en-US" sz="2800" b="1" u="sng" dirty="0" err="1" smtClean="0">
                <a:solidFill>
                  <a:schemeClr val="tx1"/>
                </a:solidFill>
                <a:latin typeface="Times New Roman" pitchFamily="18" charset="0"/>
                <a:cs typeface="Times New Roman" pitchFamily="18" charset="0"/>
              </a:rPr>
              <a:t>Magnetomers</a:t>
            </a: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76200" y="1295400"/>
            <a:ext cx="8229600" cy="4724400"/>
          </a:xfrm>
        </p:spPr>
        <p:txBody>
          <a:bodyPr>
            <a:normAutofit fontScale="92500"/>
          </a:bodyPr>
          <a:lstStyle/>
          <a:p>
            <a:pPr lvl="1">
              <a:buFont typeface="Arial"/>
              <a:buChar char="•"/>
            </a:pPr>
            <a:r>
              <a:rPr lang="en-US" dirty="0" smtClean="0">
                <a:latin typeface="Times New Roman" pitchFamily="18" charset="0"/>
                <a:cs typeface="Times New Roman" pitchFamily="18" charset="0"/>
              </a:rPr>
              <a:t>Game Day </a:t>
            </a:r>
            <a:r>
              <a:rPr lang="en-US" dirty="0" smtClean="0">
                <a:latin typeface="Times New Roman" pitchFamily="18" charset="0"/>
                <a:cs typeface="Times New Roman" pitchFamily="18" charset="0"/>
              </a:rPr>
              <a:t>Observations at Soccer Match June 10:</a:t>
            </a:r>
            <a:endParaRPr lang="en-US" dirty="0" smtClean="0">
              <a:latin typeface="Times New Roman" pitchFamily="18" charset="0"/>
              <a:cs typeface="Times New Roman" pitchFamily="18" charset="0"/>
            </a:endParaRPr>
          </a:p>
          <a:p>
            <a:pPr marL="1371600" lvl="2" indent="-514350">
              <a:buFont typeface="Wingdings" pitchFamily="2" charset="2"/>
              <a:buChar char="ü"/>
            </a:pPr>
            <a:r>
              <a:rPr lang="en-US" sz="2800" dirty="0" smtClean="0">
                <a:latin typeface="Times New Roman" pitchFamily="18" charset="0"/>
                <a:cs typeface="Times New Roman" pitchFamily="18" charset="0"/>
              </a:rPr>
              <a:t>Observe training and implementation of training: Supposedly easier to train than </a:t>
            </a:r>
            <a:r>
              <a:rPr lang="en-US" sz="2800" dirty="0" err="1" smtClean="0">
                <a:latin typeface="Times New Roman" pitchFamily="18" charset="0"/>
                <a:cs typeface="Times New Roman" pitchFamily="18" charset="0"/>
              </a:rPr>
              <a:t>wanding</a:t>
            </a:r>
            <a:endParaRPr lang="en-US" sz="2800" dirty="0" smtClean="0">
              <a:latin typeface="Times New Roman" pitchFamily="18" charset="0"/>
              <a:cs typeface="Times New Roman" pitchFamily="18" charset="0"/>
            </a:endParaRPr>
          </a:p>
          <a:p>
            <a:pPr marL="1371600" lvl="2" indent="-514350">
              <a:buFont typeface="Wingdings" pitchFamily="2" charset="2"/>
              <a:buChar char="ü"/>
            </a:pPr>
            <a:r>
              <a:rPr lang="en-US" sz="2800" dirty="0" smtClean="0">
                <a:latin typeface="Times New Roman" pitchFamily="18" charset="0"/>
                <a:cs typeface="Times New Roman" pitchFamily="18" charset="0"/>
              </a:rPr>
              <a:t>Calculate throughput</a:t>
            </a:r>
          </a:p>
          <a:p>
            <a:pPr marL="1371600" lvl="2" indent="-514350">
              <a:buFont typeface="Wingdings" pitchFamily="2" charset="2"/>
              <a:buChar char="ü"/>
            </a:pPr>
            <a:r>
              <a:rPr lang="en-US" sz="2800" dirty="0" smtClean="0">
                <a:latin typeface="Times New Roman" pitchFamily="18" charset="0"/>
                <a:cs typeface="Times New Roman" pitchFamily="18" charset="0"/>
              </a:rPr>
              <a:t>Observe and comment on problems observed</a:t>
            </a:r>
          </a:p>
          <a:p>
            <a:pPr marL="1371600" lvl="2" indent="-514350">
              <a:buFont typeface="Wingdings" pitchFamily="2" charset="2"/>
              <a:buChar char="ü"/>
            </a:pPr>
            <a:r>
              <a:rPr lang="en-US" sz="2800" dirty="0" smtClean="0">
                <a:latin typeface="Times New Roman" pitchFamily="18" charset="0"/>
                <a:cs typeface="Times New Roman" pitchFamily="18" charset="0"/>
              </a:rPr>
              <a:t>Calculate throughput at other gates that used </a:t>
            </a:r>
            <a:r>
              <a:rPr lang="en-US" sz="2800" dirty="0" err="1" smtClean="0">
                <a:latin typeface="Times New Roman" pitchFamily="18" charset="0"/>
                <a:cs typeface="Times New Roman" pitchFamily="18" charset="0"/>
              </a:rPr>
              <a:t>wanding</a:t>
            </a:r>
            <a:r>
              <a:rPr lang="en-US" sz="2800" dirty="0" smtClean="0">
                <a:latin typeface="Times New Roman" pitchFamily="18" charset="0"/>
                <a:cs typeface="Times New Roman" pitchFamily="18" charset="0"/>
              </a:rPr>
              <a:t> followed by pat-downs</a:t>
            </a:r>
          </a:p>
          <a:p>
            <a:pPr marL="1371600" lvl="2" indent="-514350">
              <a:buFont typeface="Wingdings" pitchFamily="2" charset="2"/>
              <a:buChar char="ü"/>
            </a:pPr>
            <a:r>
              <a:rPr lang="en-US" sz="2800" dirty="0" smtClean="0">
                <a:latin typeface="Times New Roman" pitchFamily="18" charset="0"/>
                <a:cs typeface="Times New Roman" pitchFamily="18" charset="0"/>
              </a:rPr>
              <a:t>Compare throughput from both methods</a:t>
            </a:r>
          </a:p>
          <a:p>
            <a:pPr marL="1371600" lvl="2" indent="-514350">
              <a:buFont typeface="Wingdings" pitchFamily="2" charset="2"/>
              <a:buChar char="ü"/>
            </a:pPr>
            <a:r>
              <a:rPr lang="en-US" sz="2800" dirty="0" smtClean="0">
                <a:latin typeface="Times New Roman" pitchFamily="18" charset="0"/>
                <a:cs typeface="Times New Roman" pitchFamily="18" charset="0"/>
              </a:rPr>
              <a:t>Data being analyzed</a:t>
            </a:r>
          </a:p>
          <a:p>
            <a:pPr marL="1371600" lvl="2" indent="-514350">
              <a:buFont typeface="Wingdings" pitchFamily="2" charset="2"/>
              <a:buChar char="ü"/>
            </a:pPr>
            <a:r>
              <a:rPr lang="en-US" sz="2800" dirty="0" smtClean="0">
                <a:latin typeface="Times New Roman" pitchFamily="18" charset="0"/>
                <a:cs typeface="Times New Roman" pitchFamily="18" charset="0"/>
              </a:rPr>
              <a:t>Already led to plans for new tests</a:t>
            </a:r>
          </a:p>
          <a:p>
            <a:pPr marL="857250" lvl="2" indent="0">
              <a:buNone/>
            </a:pPr>
            <a:endParaRPr lang="en-US" dirty="0" smtClean="0">
              <a:latin typeface="Times New Roman" pitchFamily="18" charset="0"/>
              <a:cs typeface="Times New Roman" pitchFamily="18" charset="0"/>
            </a:endParaRP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CCICADA-MetLife Stage </a:t>
            </a:r>
            <a:r>
              <a:rPr lang="en-US" dirty="0" smtClean="0">
                <a:solidFill>
                  <a:srgbClr val="008000"/>
                </a:solidFill>
                <a:ea typeface="ＭＳ Ｐゴシック"/>
                <a:cs typeface="Arial" charset="0"/>
              </a:rPr>
              <a:t>III</a:t>
            </a:r>
            <a:endParaRPr lang="en-US" dirty="0" smtClean="0">
              <a:solidFill>
                <a:srgbClr val="008000"/>
              </a:solidFill>
              <a:ea typeface="ＭＳ Ｐゴシック"/>
              <a:cs typeface="Arial" charset="0"/>
            </a:endParaRP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56</a:t>
            </a:fld>
            <a:endParaRPr lang="en-US" sz="1600" dirty="0">
              <a:solidFill>
                <a:srgbClr val="000000"/>
              </a:solidFill>
              <a:latin typeface="Andalus"/>
              <a:ea typeface="Andalus"/>
              <a:cs typeface="Andalus"/>
            </a:endParaRPr>
          </a:p>
        </p:txBody>
      </p:sp>
      <p:pic>
        <p:nvPicPr>
          <p:cNvPr id="8" name="Picture 7" descr="PD Nelson and Nak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200" y="4953000"/>
            <a:ext cx="2540000" cy="1905000"/>
          </a:xfrm>
          <a:prstGeom prst="rect">
            <a:avLst/>
          </a:prstGeom>
        </p:spPr>
      </p:pic>
    </p:spTree>
    <p:extLst>
      <p:ext uri="{BB962C8B-B14F-4D97-AF65-F5344CB8AC3E}">
        <p14:creationId xmlns:p14="http://schemas.microsoft.com/office/powerpoint/2010/main" val="24000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normAutofit/>
          </a:bodyPr>
          <a:lstStyle/>
          <a:p>
            <a:pPr algn="l"/>
            <a:r>
              <a:rPr lang="en-US" sz="2800" b="1" u="sng" dirty="0" smtClean="0">
                <a:solidFill>
                  <a:schemeClr val="tx1"/>
                </a:solidFill>
                <a:latin typeface="Times New Roman" pitchFamily="18" charset="0"/>
                <a:cs typeface="Times New Roman" pitchFamily="18" charset="0"/>
              </a:rPr>
              <a:t>Future Research</a:t>
            </a: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76200" y="1600200"/>
            <a:ext cx="8229600" cy="5029200"/>
          </a:xfrm>
        </p:spPr>
        <p:txBody>
          <a:bodyPr>
            <a:normAutofit/>
          </a:bodyPr>
          <a:lstStyle/>
          <a:p>
            <a:pPr lvl="1">
              <a:buFont typeface="Arial"/>
              <a:buChar char="•"/>
            </a:pPr>
            <a:r>
              <a:rPr lang="en-US" dirty="0" smtClean="0">
                <a:latin typeface="Times New Roman" pitchFamily="18" charset="0"/>
                <a:cs typeface="Times New Roman" pitchFamily="18" charset="0"/>
              </a:rPr>
              <a:t>Investigate behavioral issues:</a:t>
            </a:r>
          </a:p>
          <a:p>
            <a:pPr marL="1828800" lvl="3" indent="-514350">
              <a:buSzPct val="81000"/>
              <a:buFont typeface="Wingdings" charset="2"/>
              <a:buChar char="ü"/>
            </a:pPr>
            <a:r>
              <a:rPr lang="en-US" sz="2800" dirty="0" smtClean="0">
                <a:latin typeface="Times New Roman" pitchFamily="18" charset="0"/>
                <a:cs typeface="Times New Roman" pitchFamily="18" charset="0"/>
              </a:rPr>
              <a:t>How does changing screening procedures affect fan behavior/arrival rates?</a:t>
            </a:r>
          </a:p>
          <a:p>
            <a:pPr marL="1828800" lvl="3" indent="-514350">
              <a:buSzPct val="81000"/>
              <a:buFont typeface="Wingdings" charset="2"/>
              <a:buChar char="ü"/>
            </a:pPr>
            <a:r>
              <a:rPr lang="en-US" sz="2800" dirty="0" smtClean="0">
                <a:latin typeface="Times New Roman" pitchFamily="18" charset="0"/>
                <a:cs typeface="Times New Roman" pitchFamily="18" charset="0"/>
              </a:rPr>
              <a:t>Can patrons be encouraged to move to gates with shorter lines?</a:t>
            </a:r>
          </a:p>
          <a:p>
            <a:pPr lvl="1">
              <a:buFont typeface="Arial"/>
              <a:buChar char="•"/>
            </a:pPr>
            <a:r>
              <a:rPr lang="en-US" dirty="0" smtClean="0">
                <a:latin typeface="Times New Roman" pitchFamily="18" charset="0"/>
                <a:cs typeface="Times New Roman" pitchFamily="18" charset="0"/>
              </a:rPr>
              <a:t>Study randomization </a:t>
            </a:r>
            <a:r>
              <a:rPr lang="en-US" dirty="0" smtClean="0">
                <a:latin typeface="Times New Roman" pitchFamily="18" charset="0"/>
                <a:cs typeface="Times New Roman" pitchFamily="18" charset="0"/>
              </a:rPr>
              <a:t>designs </a:t>
            </a:r>
            <a:r>
              <a:rPr lang="en-US" dirty="0" smtClean="0">
                <a:latin typeface="Times New Roman" pitchFamily="18" charset="0"/>
                <a:cs typeface="Times New Roman" pitchFamily="18" charset="0"/>
              </a:rPr>
              <a:t>and </a:t>
            </a:r>
            <a:r>
              <a:rPr lang="en-US" dirty="0" smtClean="0">
                <a:latin typeface="Times New Roman" pitchFamily="18" charset="0"/>
                <a:cs typeface="Times New Roman" pitchFamily="18" charset="0"/>
              </a:rPr>
              <a:t>implementation.</a:t>
            </a:r>
          </a:p>
          <a:p>
            <a:pPr lvl="1">
              <a:buFont typeface="Arial"/>
              <a:buChar char="•"/>
            </a:pPr>
            <a:r>
              <a:rPr lang="en-US" dirty="0" smtClean="0">
                <a:latin typeface="Times New Roman" pitchFamily="18" charset="0"/>
                <a:cs typeface="Times New Roman" pitchFamily="18" charset="0"/>
              </a:rPr>
              <a:t>Study sequential decision protocols similar to the “binary decision </a:t>
            </a:r>
            <a:r>
              <a:rPr lang="en-US" dirty="0" err="1" smtClean="0">
                <a:latin typeface="Times New Roman" pitchFamily="18" charset="0"/>
                <a:cs typeface="Times New Roman" pitchFamily="18" charset="0"/>
              </a:rPr>
              <a:t>tree”methods</a:t>
            </a:r>
            <a:r>
              <a:rPr lang="en-US" dirty="0" smtClean="0">
                <a:latin typeface="Times New Roman" pitchFamily="18" charset="0"/>
                <a:cs typeface="Times New Roman" pitchFamily="18" charset="0"/>
              </a:rPr>
              <a:t> developed by CCICADA for use at ports of entry.</a:t>
            </a:r>
            <a:endParaRPr lang="en-US" dirty="0" smtClean="0">
              <a:latin typeface="Times New Roman" pitchFamily="18" charset="0"/>
              <a:cs typeface="Times New Roman" pitchFamily="18" charset="0"/>
            </a:endParaRPr>
          </a:p>
          <a:p>
            <a:pPr lvl="1">
              <a:buFont typeface="Arial"/>
              <a:buChar char="•"/>
            </a:pPr>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080"/>
              </a:lnSpc>
            </a:pPr>
            <a:r>
              <a:rPr lang="en-US" dirty="0" smtClean="0">
                <a:solidFill>
                  <a:srgbClr val="008000"/>
                </a:solidFill>
                <a:ea typeface="ＭＳ Ｐゴシック"/>
                <a:cs typeface="Arial" charset="0"/>
              </a:rPr>
              <a:t>Analysis of Security Screening Processes: More to Do</a:t>
            </a: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57</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358400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normAutofit/>
          </a:bodyPr>
          <a:lstStyle/>
          <a:p>
            <a:pPr algn="l"/>
            <a:r>
              <a:rPr lang="en-US" sz="2800" b="1" u="sng" dirty="0" smtClean="0">
                <a:solidFill>
                  <a:schemeClr val="tx1"/>
                </a:solidFill>
                <a:latin typeface="Times New Roman" pitchFamily="18" charset="0"/>
                <a:cs typeface="Times New Roman" pitchFamily="18" charset="0"/>
              </a:rPr>
              <a:t>Future Research</a:t>
            </a:r>
            <a:endParaRPr lang="en-US" sz="2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495800" y="1371600"/>
            <a:ext cx="4495800" cy="5029200"/>
          </a:xfrm>
        </p:spPr>
        <p:txBody>
          <a:bodyPr>
            <a:normAutofit/>
          </a:bodyPr>
          <a:lstStyle/>
          <a:p>
            <a:pPr lvl="1">
              <a:buFont typeface="Arial"/>
              <a:buChar char="•"/>
            </a:pPr>
            <a:r>
              <a:rPr lang="en-US" dirty="0" smtClean="0">
                <a:latin typeface="Times New Roman" pitchFamily="18" charset="0"/>
                <a:cs typeface="Times New Roman" pitchFamily="18" charset="0"/>
              </a:rPr>
              <a:t>Model layered screening procedures – </a:t>
            </a:r>
          </a:p>
          <a:p>
            <a:pPr marL="1371600" lvl="2" indent="-514350">
              <a:buFont typeface="Wingdings" pitchFamily="2" charset="2"/>
              <a:buChar char="ü"/>
            </a:pPr>
            <a:r>
              <a:rPr lang="en-US" sz="2800" dirty="0" smtClean="0">
                <a:latin typeface="Times New Roman" pitchFamily="18" charset="0"/>
                <a:cs typeface="Times New Roman" pitchFamily="18" charset="0"/>
              </a:rPr>
              <a:t>CCICADA worked on a model for layered defense at stadiums under support from the Domestic Nuclear Detection Office </a:t>
            </a: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080"/>
              </a:lnSpc>
            </a:pPr>
            <a:r>
              <a:rPr lang="en-US" dirty="0" smtClean="0">
                <a:solidFill>
                  <a:srgbClr val="008000"/>
                </a:solidFill>
                <a:ea typeface="ＭＳ Ｐゴシック"/>
                <a:cs typeface="Arial" charset="0"/>
              </a:rPr>
              <a:t>Analysis of Security Screening Processes: More to Do</a:t>
            </a: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58</a:t>
            </a:fld>
            <a:endParaRPr lang="en-US" sz="1600" dirty="0">
              <a:solidFill>
                <a:srgbClr val="000000"/>
              </a:solidFill>
              <a:latin typeface="Andalus"/>
              <a:ea typeface="Andalus"/>
              <a:cs typeface="Andalus"/>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76400"/>
            <a:ext cx="4508168" cy="44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5156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noGrp="1"/>
          </p:cNvSpPr>
          <p:nvPr>
            <p:ph type="title"/>
          </p:nvPr>
        </p:nvSpPr>
        <p:spPr>
          <a:xfrm>
            <a:off x="0" y="0"/>
            <a:ext cx="9144000" cy="1143000"/>
          </a:xfrm>
        </p:spPr>
        <p:txBody>
          <a:bodyPr/>
          <a:lstStyle/>
          <a:p>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 name="Content Placeholder 2"/>
          <p:cNvSpPr>
            <a:spLocks noGrp="1"/>
          </p:cNvSpPr>
          <p:nvPr>
            <p:ph idx="1"/>
          </p:nvPr>
        </p:nvSpPr>
        <p:spPr>
          <a:xfrm>
            <a:off x="523874" y="1143000"/>
            <a:ext cx="8391525" cy="4191000"/>
          </a:xfrm>
        </p:spPr>
        <p:txBody>
          <a:bodyPr/>
          <a:lstStyle/>
          <a:p>
            <a:r>
              <a:rPr lang="en-US" sz="2800" dirty="0" smtClean="0">
                <a:solidFill>
                  <a:srgbClr val="222222"/>
                </a:solidFill>
                <a:cs typeface="Arial" charset="0"/>
              </a:rPr>
              <a:t>All NFL venues have potential university partners, whether a CCICADA affiliate or other university.</a:t>
            </a:r>
          </a:p>
          <a:p>
            <a:r>
              <a:rPr lang="en-US" sz="2800" dirty="0">
                <a:solidFill>
                  <a:srgbClr val="222222"/>
                </a:solidFill>
                <a:cs typeface="Arial" charset="0"/>
              </a:rPr>
              <a:t>Not every university has researchers with the background to work on stadium security issues</a:t>
            </a:r>
            <a:r>
              <a:rPr lang="en-US" sz="2800" dirty="0" smtClean="0">
                <a:solidFill>
                  <a:srgbClr val="222222"/>
                </a:solidFill>
                <a:cs typeface="Arial" charset="0"/>
              </a:rPr>
              <a:t>.</a:t>
            </a:r>
          </a:p>
          <a:p>
            <a:r>
              <a:rPr lang="en-US" sz="2800" dirty="0" smtClean="0">
                <a:solidFill>
                  <a:srgbClr val="222222"/>
                </a:solidFill>
                <a:cs typeface="Arial" charset="0"/>
              </a:rPr>
              <a:t>You may be better off going to a university not in your </a:t>
            </a:r>
            <a:r>
              <a:rPr lang="en-US" sz="2800" dirty="0" smtClean="0">
                <a:solidFill>
                  <a:srgbClr val="222222"/>
                </a:solidFill>
                <a:cs typeface="Arial" charset="0"/>
              </a:rPr>
              <a:t>backyard</a:t>
            </a:r>
          </a:p>
          <a:p>
            <a:r>
              <a:rPr lang="en-US" sz="2800" dirty="0" smtClean="0">
                <a:solidFill>
                  <a:srgbClr val="222222"/>
                </a:solidFill>
                <a:cs typeface="Arial" charset="0"/>
              </a:rPr>
              <a:t>Or asking such a university to</a:t>
            </a:r>
            <a:r>
              <a:rPr lang="en-US" sz="2800" dirty="0" smtClean="0">
                <a:solidFill>
                  <a:srgbClr val="222222"/>
                </a:solidFill>
                <a:cs typeface="Arial" charset="0"/>
              </a:rPr>
              <a:t> </a:t>
            </a:r>
            <a:r>
              <a:rPr lang="en-US" sz="2800" dirty="0" smtClean="0">
                <a:solidFill>
                  <a:srgbClr val="222222"/>
                </a:solidFill>
                <a:cs typeface="Arial" charset="0"/>
              </a:rPr>
              <a:t>partner </a:t>
            </a:r>
            <a:r>
              <a:rPr lang="en-US" sz="2800" dirty="0" smtClean="0">
                <a:solidFill>
                  <a:srgbClr val="222222"/>
                </a:solidFill>
                <a:cs typeface="Arial" charset="0"/>
              </a:rPr>
              <a:t>with a </a:t>
            </a:r>
            <a:r>
              <a:rPr lang="en-US" sz="2800" dirty="0" smtClean="0">
                <a:solidFill>
                  <a:srgbClr val="222222"/>
                </a:solidFill>
                <a:cs typeface="Arial" charset="0"/>
              </a:rPr>
              <a:t>local university </a:t>
            </a:r>
            <a:endParaRPr lang="en-US" sz="2800" dirty="0" smtClean="0">
              <a:solidFill>
                <a:srgbClr val="222222"/>
              </a:solidFill>
              <a:cs typeface="Arial" charset="0"/>
            </a:endParaRPr>
          </a:p>
          <a:p>
            <a:r>
              <a:rPr lang="en-US" sz="2800" dirty="0" smtClean="0">
                <a:solidFill>
                  <a:srgbClr val="222222"/>
                </a:solidFill>
                <a:cs typeface="Arial" charset="0"/>
              </a:rPr>
              <a:t>It </a:t>
            </a:r>
            <a:r>
              <a:rPr lang="en-US" sz="2800" dirty="0" smtClean="0">
                <a:solidFill>
                  <a:srgbClr val="222222"/>
                </a:solidFill>
                <a:cs typeface="Arial" charset="0"/>
              </a:rPr>
              <a:t>has taken CCICADA a number of years to understand the problems of its stadium partners and to develop tools to work with </a:t>
            </a:r>
            <a:r>
              <a:rPr lang="en-US" sz="2800" dirty="0" smtClean="0">
                <a:solidFill>
                  <a:srgbClr val="222222"/>
                </a:solidFill>
                <a:cs typeface="Arial" charset="0"/>
              </a:rPr>
              <a:t>stadium</a:t>
            </a:r>
          </a:p>
          <a:p>
            <a:pPr marL="0" indent="0">
              <a:buNone/>
            </a:pPr>
            <a:r>
              <a:rPr lang="en-US" sz="2800" dirty="0">
                <a:solidFill>
                  <a:srgbClr val="222222"/>
                </a:solidFill>
                <a:cs typeface="Arial" charset="0"/>
              </a:rPr>
              <a:t> </a:t>
            </a:r>
            <a:r>
              <a:rPr lang="en-US" sz="2800" dirty="0" smtClean="0">
                <a:solidFill>
                  <a:srgbClr val="222222"/>
                </a:solidFill>
                <a:cs typeface="Arial" charset="0"/>
              </a:rPr>
              <a:t>  </a:t>
            </a:r>
            <a:r>
              <a:rPr lang="en-US" sz="2800" dirty="0" smtClean="0">
                <a:solidFill>
                  <a:srgbClr val="222222"/>
                </a:solidFill>
                <a:cs typeface="Arial" charset="0"/>
              </a:rPr>
              <a:t> </a:t>
            </a:r>
            <a:r>
              <a:rPr lang="en-US" sz="2800" dirty="0" smtClean="0">
                <a:solidFill>
                  <a:srgbClr val="222222"/>
                </a:solidFill>
                <a:cs typeface="Arial" charset="0"/>
              </a:rPr>
              <a:t>security problems.</a:t>
            </a:r>
          </a:p>
          <a:p>
            <a:endParaRPr lang="en-US" sz="2400" dirty="0" smtClean="0">
              <a:solidFill>
                <a:srgbClr val="222222"/>
              </a:solidFill>
              <a:cs typeface="Arial" charset="0"/>
            </a:endParaRPr>
          </a:p>
        </p:txBody>
      </p:sp>
      <p:sp>
        <p:nvSpPr>
          <p:cNvPr id="7" name="Title 1"/>
          <p:cNvSpPr txBox="1">
            <a:spLocks/>
          </p:cNvSpPr>
          <p:nvPr/>
        </p:nvSpPr>
        <p:spPr bwMode="auto">
          <a:xfrm>
            <a:off x="-28575" y="15240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r>
              <a:rPr lang="en-US" kern="0" dirty="0" smtClean="0">
                <a:solidFill>
                  <a:srgbClr val="008000"/>
                </a:solidFill>
                <a:ea typeface="ＭＳ Ｐゴシック"/>
                <a:cs typeface="Arial" charset="0"/>
              </a:rPr>
              <a:t>Engaging with the Academic Community</a:t>
            </a:r>
            <a:endParaRPr lang="en-US" dirty="0" smtClean="0">
              <a:solidFill>
                <a:srgbClr val="008000"/>
              </a:solidFill>
              <a:latin typeface="+mn-lt"/>
              <a:cs typeface="Arial" charset="0"/>
            </a:endParaRPr>
          </a:p>
        </p:txBody>
      </p:sp>
      <p:sp>
        <p:nvSpPr>
          <p:cNvPr id="8" name="Slide Number Placeholder 8"/>
          <p:cNvSpPr>
            <a:spLocks noGrp="1"/>
          </p:cNvSpPr>
          <p:nvPr>
            <p:ph type="sldNum" sz="quarter" idx="4294967295"/>
          </p:nvPr>
        </p:nvSpPr>
        <p:spPr>
          <a:xfrm>
            <a:off x="3581400" y="6338826"/>
            <a:ext cx="2133600" cy="365125"/>
          </a:xfrm>
          <a:prstGeom prst="rect">
            <a:avLst/>
          </a:prstGeom>
          <a:noFill/>
        </p:spPr>
        <p:txBody>
          <a:bodyPr/>
          <a:lstStyle/>
          <a:p>
            <a:pPr algn="ctr"/>
            <a:fld id="{CE47E900-278E-492E-8D44-1DA85B42F790}" type="slidenum">
              <a:rPr lang="en-US" sz="1800">
                <a:solidFill>
                  <a:srgbClr val="000000"/>
                </a:solidFill>
              </a:rPr>
              <a:pPr algn="ctr"/>
              <a:t>59</a:t>
            </a:fld>
            <a:endParaRPr lang="en-US" sz="1800" dirty="0">
              <a:solidFill>
                <a:srgbClr val="000000"/>
              </a:solidFill>
            </a:endParaRPr>
          </a:p>
        </p:txBody>
      </p:sp>
    </p:spTree>
    <p:extLst>
      <p:ext uri="{BB962C8B-B14F-4D97-AF65-F5344CB8AC3E}">
        <p14:creationId xmlns:p14="http://schemas.microsoft.com/office/powerpoint/2010/main" val="1832013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33400" y="381000"/>
            <a:ext cx="6858000" cy="685800"/>
          </a:xfrm>
        </p:spPr>
        <p:txBody>
          <a:bodyPr>
            <a:normAutofit fontScale="90000"/>
          </a:bodyPr>
          <a:lstStyle/>
          <a:p>
            <a:r>
              <a:rPr lang="en-US" b="1" dirty="0" smtClean="0"/>
              <a:t>Historical Overview of CCICADA Role</a:t>
            </a:r>
            <a:endParaRPr lang="en-US" b="1" dirty="0"/>
          </a:p>
        </p:txBody>
      </p:sp>
      <p:sp>
        <p:nvSpPr>
          <p:cNvPr id="10" name="Content Placeholder 9"/>
          <p:cNvSpPr>
            <a:spLocks noGrp="1"/>
          </p:cNvSpPr>
          <p:nvPr>
            <p:ph idx="1"/>
          </p:nvPr>
        </p:nvSpPr>
        <p:spPr>
          <a:xfrm>
            <a:off x="457200" y="1219200"/>
            <a:ext cx="8229600" cy="4495800"/>
          </a:xfrm>
        </p:spPr>
        <p:txBody>
          <a:bodyPr/>
          <a:lstStyle/>
          <a:p>
            <a:pPr>
              <a:buNone/>
            </a:pPr>
            <a:r>
              <a:rPr lang="en-US" dirty="0" smtClean="0"/>
              <a:t>DHS University Programs </a:t>
            </a:r>
            <a:r>
              <a:rPr lang="en-US" dirty="0" smtClean="0"/>
              <a:t>partnership </a:t>
            </a:r>
            <a:r>
              <a:rPr lang="en-US" dirty="0" smtClean="0"/>
              <a:t>with Stadium Security </a:t>
            </a:r>
            <a:r>
              <a:rPr lang="en-US" dirty="0"/>
              <a:t>e</a:t>
            </a:r>
            <a:r>
              <a:rPr lang="en-US" dirty="0" smtClean="0"/>
              <a:t>fforts has a long history</a:t>
            </a:r>
            <a:endParaRPr lang="en-US" dirty="0" smtClean="0"/>
          </a:p>
          <a:p>
            <a:pPr>
              <a:buNone/>
            </a:pPr>
            <a:r>
              <a:rPr lang="en-US" dirty="0" smtClean="0"/>
              <a:t>Special efforts at MetLife Stadium</a:t>
            </a:r>
            <a:endParaRPr lang="en-US" dirty="0"/>
          </a:p>
        </p:txBody>
      </p:sp>
      <p:pic>
        <p:nvPicPr>
          <p:cNvPr id="7" name="Picture 6" descr="Jets.jpg"/>
          <p:cNvPicPr>
            <a:picLocks noChangeAspect="1"/>
          </p:cNvPicPr>
          <p:nvPr/>
        </p:nvPicPr>
        <p:blipFill>
          <a:blip r:embed="rId2" cstate="print"/>
          <a:stretch>
            <a:fillRect/>
          </a:stretch>
        </p:blipFill>
        <p:spPr>
          <a:xfrm>
            <a:off x="431276" y="4876800"/>
            <a:ext cx="813847" cy="609600"/>
          </a:xfrm>
          <a:prstGeom prst="rect">
            <a:avLst/>
          </a:prstGeom>
        </p:spPr>
      </p:pic>
      <p:pic>
        <p:nvPicPr>
          <p:cNvPr id="8" name="Picture 7" descr="125px-MetLifeStadium.png"/>
          <p:cNvPicPr>
            <a:picLocks noChangeAspect="1"/>
          </p:cNvPicPr>
          <p:nvPr/>
        </p:nvPicPr>
        <p:blipFill>
          <a:blip r:embed="rId3" cstate="print"/>
          <a:stretch>
            <a:fillRect/>
          </a:stretch>
        </p:blipFill>
        <p:spPr>
          <a:xfrm>
            <a:off x="1498076" y="4398874"/>
            <a:ext cx="1387151" cy="1087526"/>
          </a:xfrm>
          <a:prstGeom prst="rect">
            <a:avLst/>
          </a:prstGeom>
        </p:spPr>
      </p:pic>
      <p:pic>
        <p:nvPicPr>
          <p:cNvPr id="11" name="Picture 10" descr="61460183456131393.gif"/>
          <p:cNvPicPr>
            <a:picLocks noChangeAspect="1"/>
          </p:cNvPicPr>
          <p:nvPr/>
        </p:nvPicPr>
        <p:blipFill>
          <a:blip r:embed="rId4" cstate="print"/>
          <a:stretch>
            <a:fillRect/>
          </a:stretch>
        </p:blipFill>
        <p:spPr>
          <a:xfrm>
            <a:off x="6222476" y="4800600"/>
            <a:ext cx="685800" cy="533400"/>
          </a:xfrm>
          <a:prstGeom prst="rect">
            <a:avLst/>
          </a:prstGeom>
        </p:spPr>
      </p:pic>
      <p:pic>
        <p:nvPicPr>
          <p:cNvPr id="12" name="Picture 11" descr="Picture1.png"/>
          <p:cNvPicPr>
            <a:picLocks noChangeAspect="1"/>
          </p:cNvPicPr>
          <p:nvPr/>
        </p:nvPicPr>
        <p:blipFill>
          <a:blip r:embed="rId5" cstate="print"/>
          <a:stretch>
            <a:fillRect/>
          </a:stretch>
        </p:blipFill>
        <p:spPr>
          <a:xfrm>
            <a:off x="6400800" y="381000"/>
            <a:ext cx="2362200" cy="639976"/>
          </a:xfrm>
          <a:prstGeom prst="rect">
            <a:avLst/>
          </a:prstGeom>
          <a:ln>
            <a:noFill/>
          </a:ln>
          <a:effectLst>
            <a:outerShdw blurRad="292100" dist="139700" dir="2700000" algn="tl" rotWithShape="0">
              <a:srgbClr val="333333">
                <a:alpha val="65000"/>
              </a:srgbClr>
            </a:outerShdw>
          </a:effectLst>
        </p:spPr>
      </p:pic>
      <p:pic>
        <p:nvPicPr>
          <p:cNvPr id="13" name="Picture 6" descr="front_designimage"/>
          <p:cNvPicPr>
            <a:picLocks noChangeAspect="1" noChangeArrowheads="1"/>
          </p:cNvPicPr>
          <p:nvPr/>
        </p:nvPicPr>
        <p:blipFill>
          <a:blip r:embed="rId6" cstate="print"/>
          <a:srcRect/>
          <a:stretch>
            <a:fillRect/>
          </a:stretch>
        </p:blipFill>
        <p:spPr bwMode="auto">
          <a:xfrm>
            <a:off x="914400" y="2819400"/>
            <a:ext cx="7467600" cy="1600200"/>
          </a:xfrm>
          <a:prstGeom prst="rect">
            <a:avLst/>
          </a:prstGeom>
          <a:noFill/>
          <a:ln w="9525">
            <a:noFill/>
            <a:miter lim="800000"/>
            <a:headEnd/>
            <a:tailEnd/>
          </a:ln>
        </p:spPr>
      </p:pic>
      <p:sp>
        <p:nvSpPr>
          <p:cNvPr id="15" name="Slide Number Placeholder 8"/>
          <p:cNvSpPr>
            <a:spLocks noGrp="1"/>
          </p:cNvSpPr>
          <p:nvPr>
            <p:ph type="sldNum" sz="quarter" idx="4294967295"/>
          </p:nvPr>
        </p:nvSpPr>
        <p:spPr>
          <a:xfrm>
            <a:off x="3733800" y="6324600"/>
            <a:ext cx="2133600" cy="365125"/>
          </a:xfrm>
          <a:prstGeom prst="rect">
            <a:avLst/>
          </a:prstGeom>
          <a:noFill/>
        </p:spPr>
        <p:txBody>
          <a:bodyPr/>
          <a:lstStyle/>
          <a:p>
            <a:fld id="{CE47E900-278E-492E-8D44-1DA85B42F790}" type="slidenum">
              <a:rPr lang="en-US" sz="1600"/>
              <a:pPr/>
              <a:t>6</a:t>
            </a:fld>
            <a:endParaRPr lang="en-US" sz="1600" dirty="0"/>
          </a:p>
        </p:txBody>
      </p:sp>
      <p:pic>
        <p:nvPicPr>
          <p:cNvPr id="16" name="Picture 15" descr="NJ_State_Police_patch.png"/>
          <p:cNvPicPr>
            <a:picLocks noChangeAspect="1"/>
          </p:cNvPicPr>
          <p:nvPr/>
        </p:nvPicPr>
        <p:blipFill>
          <a:blip r:embed="rId7" cstate="print"/>
          <a:stretch>
            <a:fillRect/>
          </a:stretch>
        </p:blipFill>
        <p:spPr>
          <a:xfrm>
            <a:off x="2869676" y="4900832"/>
            <a:ext cx="685800" cy="585568"/>
          </a:xfrm>
          <a:prstGeom prst="rect">
            <a:avLst/>
          </a:prstGeom>
        </p:spPr>
      </p:pic>
      <p:pic>
        <p:nvPicPr>
          <p:cNvPr id="18" name="Picture 17" descr="FBI.png"/>
          <p:cNvPicPr>
            <a:picLocks noChangeAspect="1"/>
          </p:cNvPicPr>
          <p:nvPr/>
        </p:nvPicPr>
        <p:blipFill>
          <a:blip r:embed="rId8" cstate="print"/>
          <a:stretch>
            <a:fillRect/>
          </a:stretch>
        </p:blipFill>
        <p:spPr>
          <a:xfrm>
            <a:off x="3936476" y="4781291"/>
            <a:ext cx="609600" cy="628909"/>
          </a:xfrm>
          <a:prstGeom prst="rect">
            <a:avLst/>
          </a:prstGeom>
        </p:spPr>
      </p:pic>
      <p:pic>
        <p:nvPicPr>
          <p:cNvPr id="19" name="Picture 18" descr="CCICADA_Logo.JPG"/>
          <p:cNvPicPr/>
          <p:nvPr/>
        </p:nvPicPr>
        <p:blipFill>
          <a:blip r:embed="rId9" cstate="print"/>
          <a:stretch>
            <a:fillRect/>
          </a:stretch>
        </p:blipFill>
        <p:spPr>
          <a:xfrm>
            <a:off x="4850876" y="4800600"/>
            <a:ext cx="8382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noGrp="1"/>
          </p:cNvSpPr>
          <p:nvPr>
            <p:ph type="title"/>
          </p:nvPr>
        </p:nvSpPr>
        <p:spPr>
          <a:xfrm>
            <a:off x="0" y="0"/>
            <a:ext cx="9144000" cy="1143000"/>
          </a:xfrm>
        </p:spPr>
        <p:txBody>
          <a:bodyPr/>
          <a:lstStyle/>
          <a:p>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 name="Content Placeholder 2"/>
          <p:cNvSpPr>
            <a:spLocks noGrp="1"/>
          </p:cNvSpPr>
          <p:nvPr>
            <p:ph idx="1"/>
          </p:nvPr>
        </p:nvSpPr>
        <p:spPr>
          <a:xfrm>
            <a:off x="523875" y="1371600"/>
            <a:ext cx="8229600" cy="4191000"/>
          </a:xfrm>
        </p:spPr>
        <p:txBody>
          <a:bodyPr/>
          <a:lstStyle/>
          <a:p>
            <a:r>
              <a:rPr lang="en-US" dirty="0" smtClean="0">
                <a:solidFill>
                  <a:srgbClr val="222222"/>
                </a:solidFill>
                <a:cs typeface="Arial" charset="0"/>
              </a:rPr>
              <a:t>Engaging with the academic community can lead to some “outside the box” ideas </a:t>
            </a:r>
          </a:p>
          <a:p>
            <a:r>
              <a:rPr lang="en-US" dirty="0" smtClean="0">
                <a:solidFill>
                  <a:srgbClr val="222222"/>
                </a:solidFill>
                <a:cs typeface="Arial" charset="0"/>
              </a:rPr>
              <a:t>A fresh set of ideas</a:t>
            </a:r>
          </a:p>
          <a:p>
            <a:r>
              <a:rPr lang="en-US" dirty="0" smtClean="0">
                <a:solidFill>
                  <a:srgbClr val="222222"/>
                </a:solidFill>
                <a:cs typeface="Arial" charset="0"/>
              </a:rPr>
              <a:t>A fresh set of eyes</a:t>
            </a:r>
          </a:p>
          <a:p>
            <a:r>
              <a:rPr lang="en-US" b="1" i="1" dirty="0" smtClean="0">
                <a:solidFill>
                  <a:srgbClr val="222222"/>
                </a:solidFill>
                <a:cs typeface="Arial" charset="0"/>
              </a:rPr>
              <a:t>Next: a few things we have observed or learned that </a:t>
            </a:r>
            <a:r>
              <a:rPr lang="en-US" b="1" i="1" dirty="0" smtClean="0">
                <a:solidFill>
                  <a:srgbClr val="222222"/>
                </a:solidFill>
                <a:cs typeface="Arial" charset="0"/>
              </a:rPr>
              <a:t>at least several </a:t>
            </a:r>
            <a:r>
              <a:rPr lang="en-US" b="1" i="1" dirty="0" smtClean="0">
                <a:solidFill>
                  <a:srgbClr val="222222"/>
                </a:solidFill>
                <a:cs typeface="Arial" charset="0"/>
              </a:rPr>
              <a:t>people told us were surprising to them</a:t>
            </a:r>
          </a:p>
          <a:p>
            <a:endParaRPr lang="en-US" sz="2400" dirty="0" smtClean="0">
              <a:solidFill>
                <a:srgbClr val="222222"/>
              </a:solidFill>
              <a:cs typeface="Arial" charset="0"/>
            </a:endParaRPr>
          </a:p>
        </p:txBody>
      </p:sp>
      <p:sp>
        <p:nvSpPr>
          <p:cNvPr id="7" name="Title 1"/>
          <p:cNvSpPr txBox="1">
            <a:spLocks/>
          </p:cNvSpPr>
          <p:nvPr/>
        </p:nvSpPr>
        <p:spPr bwMode="auto">
          <a:xfrm>
            <a:off x="-28575" y="15240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r>
              <a:rPr lang="en-US" kern="0" dirty="0" smtClean="0">
                <a:solidFill>
                  <a:srgbClr val="008000"/>
                </a:solidFill>
                <a:ea typeface="ＭＳ Ｐゴシック"/>
                <a:cs typeface="Arial" charset="0"/>
              </a:rPr>
              <a:t>Engaging with the Academic Community</a:t>
            </a:r>
            <a:endParaRPr lang="en-US" dirty="0" smtClean="0">
              <a:solidFill>
                <a:srgbClr val="008000"/>
              </a:solidFill>
              <a:latin typeface="+mn-lt"/>
              <a:cs typeface="Arial" charset="0"/>
            </a:endParaRPr>
          </a:p>
        </p:txBody>
      </p:sp>
      <p:sp>
        <p:nvSpPr>
          <p:cNvPr id="8" name="Slide Number Placeholder 8"/>
          <p:cNvSpPr>
            <a:spLocks noGrp="1"/>
          </p:cNvSpPr>
          <p:nvPr>
            <p:ph type="sldNum" sz="quarter" idx="4294967295"/>
          </p:nvPr>
        </p:nvSpPr>
        <p:spPr>
          <a:xfrm>
            <a:off x="3581400" y="6338826"/>
            <a:ext cx="2133600" cy="365125"/>
          </a:xfrm>
          <a:prstGeom prst="rect">
            <a:avLst/>
          </a:prstGeom>
          <a:noFill/>
        </p:spPr>
        <p:txBody>
          <a:bodyPr/>
          <a:lstStyle/>
          <a:p>
            <a:pPr algn="ctr"/>
            <a:fld id="{CE47E900-278E-492E-8D44-1DA85B42F790}" type="slidenum">
              <a:rPr lang="en-US" sz="1800">
                <a:solidFill>
                  <a:srgbClr val="000000"/>
                </a:solidFill>
              </a:rPr>
              <a:pPr algn="ctr"/>
              <a:t>60</a:t>
            </a:fld>
            <a:endParaRPr lang="en-US" sz="1800" dirty="0">
              <a:solidFill>
                <a:srgbClr val="000000"/>
              </a:solidFill>
            </a:endParaRPr>
          </a:p>
        </p:txBody>
      </p:sp>
    </p:spTree>
    <p:extLst>
      <p:ext uri="{BB962C8B-B14F-4D97-AF65-F5344CB8AC3E}">
        <p14:creationId xmlns:p14="http://schemas.microsoft.com/office/powerpoint/2010/main" val="427044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txBox="1">
            <a:spLocks/>
          </p:cNvSpPr>
          <p:nvPr/>
        </p:nvSpPr>
        <p:spPr bwMode="auto">
          <a:xfrm>
            <a:off x="3429000" y="6400800"/>
            <a:ext cx="2133600" cy="365125"/>
          </a:xfrm>
          <a:prstGeom prst="rect">
            <a:avLst/>
          </a:prstGeom>
          <a:noFill/>
          <a:ln>
            <a:miter lim="800000"/>
            <a:headEnd/>
            <a:tailEnd/>
          </a:ln>
        </p:spPr>
        <p:txBody>
          <a:bodyPr/>
          <a:lstStyle/>
          <a:p>
            <a:pPr algn="ctr">
              <a:defRPr/>
            </a:pPr>
            <a:fld id="{0D2F541B-F7D3-49AF-BAC1-F8C0B016F534}" type="slidenum">
              <a:rPr lang="en-US" sz="1600">
                <a:solidFill>
                  <a:srgbClr val="FF0000"/>
                </a:solidFill>
                <a:latin typeface="Andalus" pitchFamily="18" charset="-78"/>
                <a:ea typeface="+mn-ea"/>
                <a:cs typeface="Andalus" pitchFamily="18" charset="-78"/>
                <a:sym typeface="Arial" charset="0"/>
              </a:rPr>
              <a:pPr algn="ctr">
                <a:defRPr/>
              </a:pPr>
              <a:t>61</a:t>
            </a:fld>
            <a:endParaRPr lang="en-US" sz="1600" dirty="0">
              <a:solidFill>
                <a:srgbClr val="FF0000"/>
              </a:solidFill>
              <a:latin typeface="Andalus" pitchFamily="18" charset="-78"/>
              <a:ea typeface="+mn-ea"/>
              <a:cs typeface="Andalus" pitchFamily="18" charset="-78"/>
              <a:sym typeface="Arial" charset="0"/>
            </a:endParaRPr>
          </a:p>
        </p:txBody>
      </p:sp>
      <p:sp>
        <p:nvSpPr>
          <p:cNvPr id="5" name="Content Placeholder 2"/>
          <p:cNvSpPr>
            <a:spLocks noGrp="1"/>
          </p:cNvSpPr>
          <p:nvPr>
            <p:ph idx="1"/>
          </p:nvPr>
        </p:nvSpPr>
        <p:spPr>
          <a:xfrm>
            <a:off x="152400" y="838200"/>
            <a:ext cx="8686800" cy="4800600"/>
          </a:xfrm>
        </p:spPr>
        <p:txBody>
          <a:bodyPr/>
          <a:lstStyle/>
          <a:p>
            <a:pPr>
              <a:buFont typeface="Arial"/>
              <a:buChar char="•"/>
            </a:pPr>
            <a:r>
              <a:rPr lang="en-US" sz="2800" b="1" dirty="0" smtClean="0">
                <a:ea typeface="ＭＳ Ｐゴシック"/>
              </a:rPr>
              <a:t>Cyber-physical systems</a:t>
            </a:r>
            <a:r>
              <a:rPr lang="en-US" sz="2800" dirty="0" smtClean="0">
                <a:ea typeface="ＭＳ Ｐゴシック"/>
              </a:rPr>
              <a:t>: Physical systems increasingly run by cyber systems. Dangers of hacking into those systems.</a:t>
            </a:r>
          </a:p>
          <a:p>
            <a:pPr>
              <a:buFont typeface="Arial"/>
              <a:buChar char="•"/>
            </a:pPr>
            <a:r>
              <a:rPr lang="en-US" sz="2800" dirty="0" smtClean="0">
                <a:ea typeface="ＭＳ Ｐゴシック"/>
              </a:rPr>
              <a:t>We can already hack into a </a:t>
            </a:r>
            <a:r>
              <a:rPr lang="en-US" sz="2800" dirty="0" err="1" smtClean="0">
                <a:ea typeface="ＭＳ Ｐゴシック"/>
              </a:rPr>
              <a:t>Prius</a:t>
            </a:r>
            <a:r>
              <a:rPr lang="en-US" sz="2800" dirty="0" smtClean="0">
                <a:ea typeface="ＭＳ Ｐゴシック"/>
              </a:rPr>
              <a:t> and make it do things the driver can</a:t>
            </a:r>
            <a:r>
              <a:rPr lang="fr-FR" sz="2800" dirty="0" smtClean="0">
                <a:ea typeface="ＭＳ Ｐゴシック"/>
              </a:rPr>
              <a:t>’</a:t>
            </a:r>
            <a:r>
              <a:rPr lang="en-US" sz="2800" dirty="0" smtClean="0">
                <a:ea typeface="ＭＳ Ｐゴシック"/>
              </a:rPr>
              <a:t>t control. Nightmare scenario: Hacking into a car in the parking lot</a:t>
            </a:r>
          </a:p>
          <a:p>
            <a:pPr>
              <a:buFont typeface="Arial"/>
              <a:buChar char="•"/>
            </a:pPr>
            <a:endParaRPr lang="en-US" sz="2800" dirty="0" smtClean="0">
              <a:ea typeface="ＭＳ Ｐゴシック"/>
            </a:endParaRPr>
          </a:p>
        </p:txBody>
      </p:sp>
      <p:sp>
        <p:nvSpPr>
          <p:cNvPr id="6" name="Title 1"/>
          <p:cNvSpPr>
            <a:spLocks noGrp="1"/>
          </p:cNvSpPr>
          <p:nvPr>
            <p:ph type="title"/>
          </p:nvPr>
        </p:nvSpPr>
        <p:spPr>
          <a:xfrm>
            <a:off x="4762" y="-76200"/>
            <a:ext cx="9144000" cy="1143000"/>
          </a:xfrm>
        </p:spPr>
        <p:txBody>
          <a:bodyPr/>
          <a:lstStyle/>
          <a:p>
            <a:pPr>
              <a:lnSpc>
                <a:spcPts val="4080"/>
              </a:lnSpc>
              <a:spcAft>
                <a:spcPts val="1200"/>
              </a:spcAft>
            </a:pPr>
            <a:r>
              <a:rPr lang="en-US" sz="2000" dirty="0" smtClean="0">
                <a:solidFill>
                  <a:srgbClr val="00B050"/>
                </a:solidFill>
                <a:ea typeface="ＭＳ Ｐゴシック"/>
                <a:cs typeface="Arial" charset="0"/>
              </a:rPr>
              <a:t> </a:t>
            </a:r>
            <a:r>
              <a:rPr lang="en-US" dirty="0">
                <a:ea typeface="ＭＳ Ｐゴシック"/>
                <a:cs typeface="Arial" charset="0"/>
              </a:rPr>
              <a:t>Selection of Surprising Observations</a:t>
            </a:r>
            <a:endParaRPr lang="en-US" sz="2000" dirty="0" smtClean="0">
              <a:ea typeface="ＭＳ Ｐゴシック"/>
              <a:cs typeface="Arial" charset="0"/>
            </a:endParaRPr>
          </a:p>
        </p:txBody>
      </p:sp>
      <p:pic>
        <p:nvPicPr>
          <p:cNvPr id="7" name="Picture 6" descr="CarCra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657600"/>
            <a:ext cx="5105400" cy="2865406"/>
          </a:xfrm>
          <a:prstGeom prst="rect">
            <a:avLst/>
          </a:prstGeom>
        </p:spPr>
      </p:pic>
      <p:sp>
        <p:nvSpPr>
          <p:cNvPr id="8" name="TextBox 7"/>
          <p:cNvSpPr txBox="1"/>
          <p:nvPr/>
        </p:nvSpPr>
        <p:spPr>
          <a:xfrm>
            <a:off x="5943600" y="4038600"/>
            <a:ext cx="2480166" cy="461665"/>
          </a:xfrm>
          <a:prstGeom prst="rect">
            <a:avLst/>
          </a:prstGeom>
          <a:noFill/>
        </p:spPr>
        <p:txBody>
          <a:bodyPr wrap="none" rtlCol="0">
            <a:spAutoFit/>
          </a:bodyPr>
          <a:lstStyle/>
          <a:p>
            <a:r>
              <a:rPr lang="en-US" dirty="0" smtClean="0"/>
              <a:t>Credit: </a:t>
            </a:r>
            <a:r>
              <a:rPr lang="en-US" dirty="0" err="1" smtClean="0"/>
              <a:t>ctvnews.ca</a:t>
            </a:r>
            <a:endParaRPr lang="en-US" dirty="0"/>
          </a:p>
        </p:txBody>
      </p:sp>
    </p:spTree>
    <p:extLst>
      <p:ext uri="{BB962C8B-B14F-4D97-AF65-F5344CB8AC3E}">
        <p14:creationId xmlns:p14="http://schemas.microsoft.com/office/powerpoint/2010/main" val="2597520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229600" cy="5334000"/>
          </a:xfrm>
        </p:spPr>
        <p:txBody>
          <a:bodyPr>
            <a:normAutofit fontScale="92500" lnSpcReduction="10000"/>
          </a:bodyPr>
          <a:lstStyle/>
          <a:p>
            <a:pPr marL="0" indent="0" algn="ctr">
              <a:buNone/>
            </a:pPr>
            <a:r>
              <a:rPr lang="en-US" b="1" dirty="0" smtClean="0">
                <a:latin typeface="Times New Roman" pitchFamily="18" charset="0"/>
                <a:cs typeface="Times New Roman" pitchFamily="18" charset="0"/>
              </a:rPr>
              <a:t>Car Hacking in the Parking Lot</a:t>
            </a:r>
          </a:p>
          <a:p>
            <a:r>
              <a:rPr lang="en-US" dirty="0" smtClean="0">
                <a:latin typeface="Times New Roman" pitchFamily="18" charset="0"/>
                <a:cs typeface="Times New Roman" pitchFamily="18" charset="0"/>
              </a:rPr>
              <a:t>2013: Miller (Twitter) and </a:t>
            </a:r>
            <a:r>
              <a:rPr lang="en-US" dirty="0" err="1" smtClean="0">
                <a:latin typeface="Times New Roman" pitchFamily="18" charset="0"/>
                <a:cs typeface="Times New Roman" pitchFamily="18" charset="0"/>
              </a:rPr>
              <a:t>Valasek</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IOActive</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 demonstrated take control of Toyota </a:t>
            </a:r>
            <a:r>
              <a:rPr lang="en-US" dirty="0" err="1" smtClean="0">
                <a:latin typeface="Times New Roman" pitchFamily="18" charset="0"/>
                <a:cs typeface="Times New Roman" pitchFamily="18" charset="0"/>
              </a:rPr>
              <a:t>Prius</a:t>
            </a:r>
            <a:r>
              <a:rPr lang="en-US" dirty="0" smtClean="0">
                <a:latin typeface="Times New Roman" pitchFamily="18" charset="0"/>
                <a:cs typeface="Times New Roman" pitchFamily="18" charset="0"/>
              </a:rPr>
              <a:t> and Ford Escape from a laptop.</a:t>
            </a:r>
          </a:p>
          <a:p>
            <a:r>
              <a:rPr lang="en-US" dirty="0" smtClean="0">
                <a:latin typeface="Times New Roman" pitchFamily="18" charset="0"/>
                <a:cs typeface="Times New Roman" pitchFamily="18" charset="0"/>
              </a:rPr>
              <a:t>They were able to remotely control:</a:t>
            </a:r>
          </a:p>
          <a:p>
            <a:pPr lvl="1">
              <a:buFont typeface="Wingdings" charset="2"/>
              <a:buChar char="ü"/>
            </a:pPr>
            <a:r>
              <a:rPr lang="en-US" dirty="0" smtClean="0">
                <a:latin typeface="Times New Roman" pitchFamily="18" charset="0"/>
                <a:cs typeface="Times New Roman" pitchFamily="18" charset="0"/>
              </a:rPr>
              <a:t>Smart steering</a:t>
            </a:r>
          </a:p>
          <a:p>
            <a:pPr lvl="1">
              <a:buFont typeface="Wingdings" charset="2"/>
              <a:buChar char="ü"/>
            </a:pPr>
            <a:r>
              <a:rPr lang="en-US" dirty="0" smtClean="0">
                <a:latin typeface="Times New Roman" pitchFamily="18" charset="0"/>
                <a:cs typeface="Times New Roman" pitchFamily="18" charset="0"/>
              </a:rPr>
              <a:t>Braking</a:t>
            </a:r>
          </a:p>
          <a:p>
            <a:pPr lvl="1">
              <a:buFont typeface="Wingdings" charset="2"/>
              <a:buChar char="ü"/>
            </a:pPr>
            <a:r>
              <a:rPr lang="en-US" dirty="0" smtClean="0">
                <a:latin typeface="Times New Roman" pitchFamily="18" charset="0"/>
                <a:cs typeface="Times New Roman" pitchFamily="18" charset="0"/>
              </a:rPr>
              <a:t>Displays</a:t>
            </a:r>
          </a:p>
          <a:p>
            <a:pPr lvl="1">
              <a:buFont typeface="Wingdings" charset="2"/>
              <a:buChar char="ü"/>
            </a:pPr>
            <a:r>
              <a:rPr lang="en-US" dirty="0" smtClean="0">
                <a:latin typeface="Times New Roman" pitchFamily="18" charset="0"/>
                <a:cs typeface="Times New Roman" pitchFamily="18" charset="0"/>
              </a:rPr>
              <a:t>Acceleration</a:t>
            </a:r>
          </a:p>
          <a:p>
            <a:pPr lvl="1">
              <a:buFont typeface="Wingdings" charset="2"/>
              <a:buChar char="ü"/>
            </a:pPr>
            <a:r>
              <a:rPr lang="en-US" dirty="0" smtClean="0">
                <a:latin typeface="Times New Roman" pitchFamily="18" charset="0"/>
                <a:cs typeface="Times New Roman" pitchFamily="18" charset="0"/>
              </a:rPr>
              <a:t>Engines</a:t>
            </a:r>
          </a:p>
          <a:p>
            <a:pPr lvl="1">
              <a:buFont typeface="Wingdings" charset="2"/>
              <a:buChar char="ü"/>
            </a:pPr>
            <a:r>
              <a:rPr lang="en-US" dirty="0" smtClean="0">
                <a:latin typeface="Times New Roman" pitchFamily="18" charset="0"/>
                <a:cs typeface="Times New Roman" pitchFamily="18" charset="0"/>
              </a:rPr>
              <a:t>Horns</a:t>
            </a:r>
          </a:p>
          <a:p>
            <a:pPr lvl="1">
              <a:buFont typeface="Wingdings" charset="2"/>
              <a:buChar char="ü"/>
            </a:pPr>
            <a:r>
              <a:rPr lang="en-US" dirty="0" smtClean="0">
                <a:latin typeface="Times New Roman" pitchFamily="18" charset="0"/>
                <a:cs typeface="Times New Roman" pitchFamily="18" charset="0"/>
              </a:rPr>
              <a:t>Lights</a:t>
            </a:r>
          </a:p>
          <a:p>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66123" y="5410200"/>
            <a:ext cx="2057400" cy="1295400"/>
          </a:xfrm>
          <a:prstGeom prst="rect">
            <a:avLst/>
          </a:prstGeom>
          <a:noFill/>
          <a:ln w="9525">
            <a:noFill/>
            <a:miter lim="800000"/>
            <a:headEnd/>
            <a:tailEnd/>
          </a:ln>
        </p:spPr>
      </p:pic>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Selection of Surprising Observations</a:t>
            </a:r>
            <a:endParaRPr lang="en-US" dirty="0" smtClean="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62</a:t>
            </a:fld>
            <a:endParaRPr lang="en-US" sz="1600" dirty="0">
              <a:solidFill>
                <a:srgbClr val="000000"/>
              </a:solidFill>
              <a:latin typeface="Andalus"/>
              <a:ea typeface="Andalus"/>
              <a:cs typeface="Andalus"/>
            </a:endParaRPr>
          </a:p>
        </p:txBody>
      </p:sp>
      <p:pic>
        <p:nvPicPr>
          <p:cNvPr id="2" name="Picture 1" descr="HackingToyotaPri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9" y="3505200"/>
            <a:ext cx="3567155" cy="2005584"/>
          </a:xfrm>
          <a:prstGeom prst="rect">
            <a:avLst/>
          </a:prstGeom>
        </p:spPr>
      </p:pic>
      <p:sp>
        <p:nvSpPr>
          <p:cNvPr id="5" name="TextBox 4"/>
          <p:cNvSpPr txBox="1"/>
          <p:nvPr/>
        </p:nvSpPr>
        <p:spPr>
          <a:xfrm>
            <a:off x="4495800" y="5791200"/>
            <a:ext cx="1991350" cy="461665"/>
          </a:xfrm>
          <a:prstGeom prst="rect">
            <a:avLst/>
          </a:prstGeom>
          <a:noFill/>
        </p:spPr>
        <p:txBody>
          <a:bodyPr wrap="none" rtlCol="0">
            <a:spAutoFit/>
          </a:bodyPr>
          <a:lstStyle/>
          <a:p>
            <a:r>
              <a:rPr lang="en-US" dirty="0" smtClean="0"/>
              <a:t>Credit: </a:t>
            </a:r>
            <a:r>
              <a:rPr lang="en-US" dirty="0" err="1" smtClean="0"/>
              <a:t>npr.org</a:t>
            </a:r>
            <a:endParaRPr lang="en-US" dirty="0"/>
          </a:p>
        </p:txBody>
      </p:sp>
    </p:spTree>
    <p:extLst>
      <p:ext uri="{BB962C8B-B14F-4D97-AF65-F5344CB8AC3E}">
        <p14:creationId xmlns:p14="http://schemas.microsoft.com/office/powerpoint/2010/main" val="133347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762" y="-228600"/>
            <a:ext cx="9144000" cy="1143000"/>
          </a:xfrm>
        </p:spPr>
        <p:txBody>
          <a:bodyPr/>
          <a:lstStyle/>
          <a:p>
            <a:pPr>
              <a:lnSpc>
                <a:spcPts val="4080"/>
              </a:lnSpc>
              <a:spcAft>
                <a:spcPts val="1200"/>
              </a:spcAft>
            </a:pPr>
            <a:r>
              <a:rPr lang="en-US" sz="2000" dirty="0" smtClean="0">
                <a:solidFill>
                  <a:srgbClr val="00B050"/>
                </a:solidFill>
                <a:ea typeface="ＭＳ Ｐゴシック"/>
                <a:cs typeface="Arial" charset="0"/>
              </a:rPr>
              <a:t> </a:t>
            </a:r>
            <a:r>
              <a:rPr lang="en-US" dirty="0" smtClean="0">
                <a:ea typeface="ＭＳ Ｐゴシック"/>
                <a:cs typeface="Arial" charset="0"/>
              </a:rPr>
              <a:t>Selection of Surprising Observations</a:t>
            </a:r>
            <a:endParaRPr lang="en-US" sz="2000" dirty="0" smtClean="0">
              <a:ea typeface="ＭＳ Ｐゴシック"/>
              <a:cs typeface="Arial" charset="0"/>
            </a:endParaRPr>
          </a:p>
        </p:txBody>
      </p:sp>
      <p:sp>
        <p:nvSpPr>
          <p:cNvPr id="11" name="Slide Number Placeholder 8"/>
          <p:cNvSpPr txBox="1">
            <a:spLocks/>
          </p:cNvSpPr>
          <p:nvPr/>
        </p:nvSpPr>
        <p:spPr bwMode="auto">
          <a:xfrm>
            <a:off x="3429000" y="6400800"/>
            <a:ext cx="2133600" cy="365125"/>
          </a:xfrm>
          <a:prstGeom prst="rect">
            <a:avLst/>
          </a:prstGeom>
          <a:noFill/>
          <a:ln>
            <a:miter lim="800000"/>
            <a:headEnd/>
            <a:tailEnd/>
          </a:ln>
        </p:spPr>
        <p:txBody>
          <a:bodyPr/>
          <a:lstStyle/>
          <a:p>
            <a:pPr algn="ctr">
              <a:defRPr/>
            </a:pPr>
            <a:fld id="{3AE88DF8-81FB-49EB-AA0E-B701BD8D56DD}" type="slidenum">
              <a:rPr lang="en-US" sz="1600">
                <a:solidFill>
                  <a:srgbClr val="000000"/>
                </a:solidFill>
                <a:latin typeface="Andalus" pitchFamily="18" charset="-78"/>
                <a:ea typeface="+mn-ea"/>
                <a:cs typeface="Andalus" pitchFamily="18" charset="-78"/>
                <a:sym typeface="Arial" charset="0"/>
              </a:rPr>
              <a:pPr algn="ctr">
                <a:defRPr/>
              </a:pPr>
              <a:t>63</a:t>
            </a:fld>
            <a:endParaRPr lang="en-US" sz="1600" dirty="0">
              <a:solidFill>
                <a:srgbClr val="000000"/>
              </a:solidFill>
              <a:latin typeface="Andalus" pitchFamily="18" charset="-78"/>
              <a:ea typeface="+mn-ea"/>
              <a:cs typeface="Andalus" pitchFamily="18" charset="-78"/>
              <a:sym typeface="Arial" charset="0"/>
            </a:endParaRPr>
          </a:p>
        </p:txBody>
      </p:sp>
      <p:sp>
        <p:nvSpPr>
          <p:cNvPr id="5" name="Content Placeholder 2"/>
          <p:cNvSpPr>
            <a:spLocks noGrp="1"/>
          </p:cNvSpPr>
          <p:nvPr>
            <p:ph idx="1"/>
          </p:nvPr>
        </p:nvSpPr>
        <p:spPr>
          <a:xfrm>
            <a:off x="34338" y="685800"/>
            <a:ext cx="8686800" cy="4800600"/>
          </a:xfrm>
        </p:spPr>
        <p:txBody>
          <a:bodyPr/>
          <a:lstStyle/>
          <a:p>
            <a:r>
              <a:rPr lang="en-US" sz="2800" dirty="0" smtClean="0">
                <a:ea typeface="ＭＳ Ｐゴシック"/>
              </a:rPr>
              <a:t>Having a venue invite a </a:t>
            </a:r>
            <a:r>
              <a:rPr lang="en-US" sz="2800" b="1" dirty="0" smtClean="0">
                <a:ea typeface="ＭＳ Ｐゴシック"/>
              </a:rPr>
              <a:t>security expert from another venue to visit and observe</a:t>
            </a:r>
            <a:r>
              <a:rPr lang="en-US" sz="2800" dirty="0" smtClean="0">
                <a:ea typeface="ＭＳ Ｐゴシック"/>
              </a:rPr>
              <a:t> security procedures could help your venue avoid carelessness or suggest new concepts</a:t>
            </a:r>
            <a:r>
              <a:rPr lang="en-US" sz="2600" dirty="0" smtClean="0">
                <a:ea typeface="ＭＳ Ｐゴシック"/>
              </a:rPr>
              <a:t>.</a:t>
            </a:r>
          </a:p>
          <a:p>
            <a:pPr>
              <a:buFont typeface="Arial"/>
              <a:buChar char="•"/>
            </a:pPr>
            <a:r>
              <a:rPr lang="en-US" sz="2800" dirty="0">
                <a:ea typeface="ＭＳ Ｐゴシック"/>
              </a:rPr>
              <a:t>Issues in implementation of </a:t>
            </a:r>
            <a:r>
              <a:rPr lang="en-US" sz="2800" b="1" dirty="0" smtClean="0">
                <a:ea typeface="ＭＳ Ｐゴシック"/>
              </a:rPr>
              <a:t>magnetometers:</a:t>
            </a:r>
            <a:endParaRPr lang="en-US" sz="2800" dirty="0" smtClean="0">
              <a:ea typeface="ＭＳ Ｐゴシック"/>
            </a:endParaRPr>
          </a:p>
          <a:p>
            <a:pPr marL="857250" lvl="1" indent="-457200">
              <a:buFont typeface="Wingdings" charset="2"/>
              <a:buChar char="ü"/>
            </a:pPr>
            <a:r>
              <a:rPr lang="en-US" dirty="0">
                <a:ea typeface="ＭＳ Ｐゴシック"/>
              </a:rPr>
              <a:t>M</a:t>
            </a:r>
            <a:r>
              <a:rPr lang="en-US" dirty="0" smtClean="0">
                <a:ea typeface="ＭＳ Ｐゴシック"/>
              </a:rPr>
              <a:t>obility</a:t>
            </a:r>
            <a:r>
              <a:rPr lang="en-US" dirty="0">
                <a:ea typeface="ＭＳ Ｐゴシック"/>
              </a:rPr>
              <a:t>: placing on wheels and the impact on effectiveness and </a:t>
            </a:r>
            <a:r>
              <a:rPr lang="en-US" dirty="0" err="1">
                <a:ea typeface="ＭＳ Ｐゴシック"/>
              </a:rPr>
              <a:t>certifiability</a:t>
            </a:r>
            <a:r>
              <a:rPr lang="en-US" dirty="0">
                <a:ea typeface="ＭＳ Ｐゴシック"/>
              </a:rPr>
              <a:t>; </a:t>
            </a:r>
          </a:p>
          <a:p>
            <a:pPr marL="857250" lvl="1" indent="-457200">
              <a:buFont typeface="Wingdings" charset="2"/>
              <a:buChar char="ü"/>
            </a:pPr>
            <a:r>
              <a:rPr lang="en-US" dirty="0">
                <a:ea typeface="ＭＳ Ｐゴシック"/>
              </a:rPr>
              <a:t>P</a:t>
            </a:r>
            <a:r>
              <a:rPr lang="en-US" dirty="0" smtClean="0">
                <a:ea typeface="ＭＳ Ｐゴシック"/>
              </a:rPr>
              <a:t>ower </a:t>
            </a:r>
            <a:r>
              <a:rPr lang="en-US" dirty="0">
                <a:ea typeface="ＭＳ Ｐゴシック"/>
              </a:rPr>
              <a:t>source – battery or wire</a:t>
            </a:r>
            <a:r>
              <a:rPr lang="en-US" dirty="0" smtClean="0">
                <a:ea typeface="ＭＳ Ｐゴシック"/>
              </a:rPr>
              <a:t>;</a:t>
            </a:r>
          </a:p>
          <a:p>
            <a:pPr marL="857250" lvl="1" indent="-457200">
              <a:buFont typeface="Wingdings" charset="2"/>
              <a:buChar char="ü"/>
            </a:pPr>
            <a:r>
              <a:rPr lang="en-US" dirty="0">
                <a:ea typeface="ＭＳ Ｐゴシック"/>
              </a:rPr>
              <a:t>F</a:t>
            </a:r>
            <a:r>
              <a:rPr lang="en-US" dirty="0" smtClean="0">
                <a:ea typeface="ＭＳ Ｐゴシック"/>
              </a:rPr>
              <a:t>uture </a:t>
            </a:r>
            <a:r>
              <a:rPr lang="en-US" dirty="0">
                <a:ea typeface="ＭＳ Ｐゴシック"/>
              </a:rPr>
              <a:t>development of “wider” magnetometers allowing several people side by side </a:t>
            </a:r>
            <a:r>
              <a:rPr lang="en-US" dirty="0" smtClean="0">
                <a:ea typeface="ＭＳ Ｐゴシック"/>
              </a:rPr>
              <a:t>might help throughput and </a:t>
            </a:r>
            <a:r>
              <a:rPr lang="en-US" dirty="0">
                <a:ea typeface="ＭＳ Ｐゴシック"/>
              </a:rPr>
              <a:t>take advantage of theoretical tools such as </a:t>
            </a:r>
            <a:r>
              <a:rPr lang="en-US" dirty="0" smtClean="0">
                <a:ea typeface="ＭＳ Ｐゴシック"/>
              </a:rPr>
              <a:t>“</a:t>
            </a:r>
            <a:r>
              <a:rPr lang="en-US" dirty="0">
                <a:ea typeface="ＭＳ Ｐゴシック"/>
              </a:rPr>
              <a:t>combinatorial group testing”</a:t>
            </a:r>
          </a:p>
          <a:p>
            <a:pPr marL="0" indent="0">
              <a:buFont typeface="Segoe Print"/>
              <a:buChar char="◦"/>
            </a:pPr>
            <a:endParaRPr lang="en-US" sz="2600" dirty="0" smtClean="0">
              <a:ea typeface="ＭＳ Ｐゴシック"/>
            </a:endParaRPr>
          </a:p>
          <a:p>
            <a:pPr marL="0" indent="0">
              <a:buNone/>
            </a:pPr>
            <a:endParaRPr lang="en-US" sz="1000" dirty="0" smtClean="0">
              <a:ea typeface="ＭＳ Ｐゴシック"/>
            </a:endParaRPr>
          </a:p>
        </p:txBody>
      </p:sp>
    </p:spTree>
    <p:extLst>
      <p:ext uri="{BB962C8B-B14F-4D97-AF65-F5344CB8AC3E}">
        <p14:creationId xmlns:p14="http://schemas.microsoft.com/office/powerpoint/2010/main" val="1606081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txBox="1">
            <a:spLocks/>
          </p:cNvSpPr>
          <p:nvPr/>
        </p:nvSpPr>
        <p:spPr bwMode="auto">
          <a:xfrm>
            <a:off x="3429000" y="6400800"/>
            <a:ext cx="2133600" cy="365125"/>
          </a:xfrm>
          <a:prstGeom prst="rect">
            <a:avLst/>
          </a:prstGeom>
          <a:noFill/>
          <a:ln>
            <a:miter lim="800000"/>
            <a:headEnd/>
            <a:tailEnd/>
          </a:ln>
        </p:spPr>
        <p:txBody>
          <a:bodyPr/>
          <a:lstStyle/>
          <a:p>
            <a:pPr algn="ctr">
              <a:defRPr/>
            </a:pPr>
            <a:fld id="{0D2F541B-F7D3-49AF-BAC1-F8C0B016F534}" type="slidenum">
              <a:rPr lang="en-US" sz="1600">
                <a:solidFill>
                  <a:srgbClr val="000000"/>
                </a:solidFill>
                <a:latin typeface="Andalus" pitchFamily="18" charset="-78"/>
                <a:ea typeface="+mn-ea"/>
                <a:cs typeface="Andalus" pitchFamily="18" charset="-78"/>
                <a:sym typeface="Arial" charset="0"/>
              </a:rPr>
              <a:pPr algn="ctr">
                <a:defRPr/>
              </a:pPr>
              <a:t>64</a:t>
            </a:fld>
            <a:endParaRPr lang="en-US" sz="1600" dirty="0">
              <a:solidFill>
                <a:srgbClr val="000000"/>
              </a:solidFill>
              <a:latin typeface="Andalus" pitchFamily="18" charset="-78"/>
              <a:ea typeface="+mn-ea"/>
              <a:cs typeface="Andalus" pitchFamily="18" charset="-78"/>
              <a:sym typeface="Arial" charset="0"/>
            </a:endParaRPr>
          </a:p>
        </p:txBody>
      </p:sp>
      <p:sp>
        <p:nvSpPr>
          <p:cNvPr id="5" name="Content Placeholder 2"/>
          <p:cNvSpPr>
            <a:spLocks noGrp="1"/>
          </p:cNvSpPr>
          <p:nvPr>
            <p:ph idx="1"/>
          </p:nvPr>
        </p:nvSpPr>
        <p:spPr>
          <a:xfrm>
            <a:off x="152400" y="914400"/>
            <a:ext cx="8686800" cy="4800600"/>
          </a:xfrm>
        </p:spPr>
        <p:txBody>
          <a:bodyPr/>
          <a:lstStyle/>
          <a:p>
            <a:pPr>
              <a:buFont typeface="Arial"/>
              <a:buChar char="•"/>
            </a:pPr>
            <a:r>
              <a:rPr lang="en-US" sz="2800" b="1" dirty="0" smtClean="0">
                <a:ea typeface="ＭＳ Ｐゴシック"/>
              </a:rPr>
              <a:t>Innovative uses of social media</a:t>
            </a:r>
            <a:r>
              <a:rPr lang="en-US" sz="2800" dirty="0" smtClean="0">
                <a:ea typeface="ＭＳ Ｐゴシック"/>
              </a:rPr>
              <a:t>: Surprisingly, some of the stadium security officers interviewed were not aware of the extensive use of social media by their own stadiums, e.g., in </a:t>
            </a:r>
            <a:r>
              <a:rPr lang="en-US" sz="2800" b="1" dirty="0" smtClean="0">
                <a:ea typeface="ＭＳ Ｐゴシック"/>
              </a:rPr>
              <a:t>developing “apps” that would benefit patrons and increase communication with them</a:t>
            </a:r>
            <a:r>
              <a:rPr lang="en-US" sz="2800" dirty="0" smtClean="0">
                <a:ea typeface="ＭＳ Ｐゴシック"/>
              </a:rPr>
              <a:t>. </a:t>
            </a:r>
          </a:p>
          <a:p>
            <a:pPr>
              <a:buFont typeface="Arial"/>
              <a:buChar char="•"/>
            </a:pPr>
            <a:endParaRPr lang="en-US" sz="1200" dirty="0">
              <a:ea typeface="ＭＳ Ｐゴシック"/>
            </a:endParaRPr>
          </a:p>
          <a:p>
            <a:pPr>
              <a:buFont typeface="Arial"/>
              <a:buChar char="•"/>
            </a:pPr>
            <a:r>
              <a:rPr lang="en-US" sz="2800" b="1" dirty="0" smtClean="0">
                <a:ea typeface="ＭＳ Ｐゴシック"/>
              </a:rPr>
              <a:t>Sharing with Nearby Venues</a:t>
            </a:r>
            <a:r>
              <a:rPr lang="en-US" sz="2800" dirty="0" smtClean="0">
                <a:ea typeface="ＭＳ Ｐゴシック"/>
              </a:rPr>
              <a:t>: Right </a:t>
            </a:r>
            <a:r>
              <a:rPr lang="en-US" sz="2800" dirty="0">
                <a:ea typeface="ＭＳ Ｐゴシック"/>
              </a:rPr>
              <a:t>now, venues generally do not share software or hardware. Could they? Could they share magnetometers? Could there be multi-venue CCTV monitoring centers? It could save them funds. However, are there vulnerabilities resulting from this?</a:t>
            </a:r>
          </a:p>
          <a:p>
            <a:pPr>
              <a:buFont typeface="Arial"/>
              <a:buChar char="•"/>
            </a:pPr>
            <a:endParaRPr lang="en-US" sz="2800" dirty="0" smtClean="0">
              <a:ea typeface="ＭＳ Ｐゴシック"/>
            </a:endParaRPr>
          </a:p>
        </p:txBody>
      </p:sp>
      <p:sp>
        <p:nvSpPr>
          <p:cNvPr id="6" name="Title 1"/>
          <p:cNvSpPr>
            <a:spLocks noGrp="1"/>
          </p:cNvSpPr>
          <p:nvPr>
            <p:ph type="title"/>
          </p:nvPr>
        </p:nvSpPr>
        <p:spPr>
          <a:xfrm>
            <a:off x="4762" y="0"/>
            <a:ext cx="9144000" cy="1143000"/>
          </a:xfrm>
        </p:spPr>
        <p:txBody>
          <a:bodyPr/>
          <a:lstStyle/>
          <a:p>
            <a:pPr>
              <a:lnSpc>
                <a:spcPts val="4080"/>
              </a:lnSpc>
              <a:spcAft>
                <a:spcPts val="1200"/>
              </a:spcAft>
            </a:pPr>
            <a:r>
              <a:rPr lang="en-US" sz="2000" dirty="0" smtClean="0">
                <a:solidFill>
                  <a:srgbClr val="00B050"/>
                </a:solidFill>
                <a:ea typeface="ＭＳ Ｐゴシック"/>
                <a:cs typeface="Arial" charset="0"/>
              </a:rPr>
              <a:t> </a:t>
            </a:r>
            <a:r>
              <a:rPr lang="en-US" dirty="0">
                <a:ea typeface="ＭＳ Ｐゴシック"/>
                <a:cs typeface="Arial" charset="0"/>
              </a:rPr>
              <a:t>Selection of Surprising Observations</a:t>
            </a:r>
            <a:endParaRPr lang="en-US" sz="2000" dirty="0" smtClean="0">
              <a:ea typeface="ＭＳ Ｐゴシック"/>
              <a:cs typeface="Arial" charset="0"/>
            </a:endParaRPr>
          </a:p>
        </p:txBody>
      </p:sp>
    </p:spTree>
    <p:extLst>
      <p:ext uri="{BB962C8B-B14F-4D97-AF65-F5344CB8AC3E}">
        <p14:creationId xmlns:p14="http://schemas.microsoft.com/office/powerpoint/2010/main" val="920332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txBox="1">
            <a:spLocks/>
          </p:cNvSpPr>
          <p:nvPr/>
        </p:nvSpPr>
        <p:spPr bwMode="auto">
          <a:xfrm>
            <a:off x="3411538" y="6291263"/>
            <a:ext cx="2133600" cy="365125"/>
          </a:xfrm>
          <a:prstGeom prst="rect">
            <a:avLst/>
          </a:prstGeom>
          <a:noFill/>
          <a:ln>
            <a:miter lim="800000"/>
            <a:headEnd/>
            <a:tailEnd/>
          </a:ln>
        </p:spPr>
        <p:txBody>
          <a:bodyPr/>
          <a:lstStyle/>
          <a:p>
            <a:pPr algn="ctr">
              <a:defRPr/>
            </a:pPr>
            <a:fld id="{BF1D7B91-1966-4640-8CE3-6ED398075E99}" type="slidenum">
              <a:rPr lang="en-US" sz="1600">
                <a:solidFill>
                  <a:srgbClr val="000000"/>
                </a:solidFill>
                <a:latin typeface="Andalus" pitchFamily="18" charset="-78"/>
                <a:ea typeface="+mn-ea"/>
                <a:cs typeface="Andalus" pitchFamily="18" charset="-78"/>
                <a:sym typeface="Arial" charset="0"/>
              </a:rPr>
              <a:pPr algn="ctr">
                <a:defRPr/>
              </a:pPr>
              <a:t>65</a:t>
            </a:fld>
            <a:endParaRPr lang="en-US" sz="1600" dirty="0">
              <a:solidFill>
                <a:srgbClr val="000000"/>
              </a:solidFill>
              <a:latin typeface="Andalus" pitchFamily="18" charset="-78"/>
              <a:ea typeface="+mn-ea"/>
              <a:cs typeface="Andalus" pitchFamily="18" charset="-78"/>
              <a:sym typeface="Arial" charset="0"/>
            </a:endParaRPr>
          </a:p>
        </p:txBody>
      </p:sp>
      <p:sp>
        <p:nvSpPr>
          <p:cNvPr id="5" name="Content Placeholder 2"/>
          <p:cNvSpPr>
            <a:spLocks noGrp="1"/>
          </p:cNvSpPr>
          <p:nvPr>
            <p:ph idx="1"/>
          </p:nvPr>
        </p:nvSpPr>
        <p:spPr>
          <a:xfrm>
            <a:off x="152400" y="990600"/>
            <a:ext cx="8686800" cy="4800600"/>
          </a:xfrm>
        </p:spPr>
        <p:txBody>
          <a:bodyPr/>
          <a:lstStyle/>
          <a:p>
            <a:pPr>
              <a:buFont typeface="Arial"/>
              <a:buChar char="•"/>
            </a:pPr>
            <a:r>
              <a:rPr lang="en-US" sz="2800" b="1" dirty="0" smtClean="0">
                <a:ea typeface="ＭＳ Ｐゴシック"/>
              </a:rPr>
              <a:t>Rotation </a:t>
            </a:r>
            <a:r>
              <a:rPr lang="en-US" sz="2800" b="1" dirty="0" smtClean="0">
                <a:ea typeface="ＭＳ Ｐゴシック"/>
              </a:rPr>
              <a:t>of screening jobs</a:t>
            </a:r>
            <a:r>
              <a:rPr lang="en-US" sz="2800" dirty="0" smtClean="0">
                <a:ea typeface="ＭＳ Ｐゴシック"/>
              </a:rPr>
              <a:t> to maintain effectiveness. The use, and therefore the effectiveness, of some security procedures, such as wands for metal detection, is very inconsistent, varying from screener to screener. It can also degrade for </a:t>
            </a:r>
            <a:r>
              <a:rPr lang="en-US" sz="2800" b="1" dirty="0" smtClean="0">
                <a:ea typeface="ＭＳ Ｐゴシック"/>
              </a:rPr>
              <a:t>individuals, as they get tired or bored. </a:t>
            </a:r>
          </a:p>
          <a:p>
            <a:pPr marL="0" indent="0">
              <a:buNone/>
            </a:pPr>
            <a:endParaRPr lang="en-US" sz="800" b="1" dirty="0" smtClean="0">
              <a:ea typeface="ＭＳ Ｐゴシック"/>
            </a:endParaRPr>
          </a:p>
          <a:p>
            <a:pPr>
              <a:buFont typeface="Arial"/>
              <a:buChar char="•"/>
            </a:pPr>
            <a:r>
              <a:rPr lang="en-US" sz="2800" b="1" dirty="0" smtClean="0">
                <a:ea typeface="ＭＳ Ｐゴシック"/>
              </a:rPr>
              <a:t>Food security</a:t>
            </a:r>
            <a:r>
              <a:rPr lang="en-US" sz="2800" dirty="0" smtClean="0">
                <a:ea typeface="ＭＳ Ｐゴシック"/>
              </a:rPr>
              <a:t> is an issue addressed with widely varying degrees of effectiveness and thoroughness. </a:t>
            </a:r>
            <a:r>
              <a:rPr lang="en-US" sz="2800" dirty="0" smtClean="0">
                <a:ea typeface="ＭＳ Ｐゴシック"/>
              </a:rPr>
              <a:t>Effective </a:t>
            </a:r>
            <a:r>
              <a:rPr lang="en-US" sz="2800" dirty="0" smtClean="0">
                <a:ea typeface="ＭＳ Ｐゴシック"/>
              </a:rPr>
              <a:t>measures can be as simple as putting out </a:t>
            </a:r>
            <a:r>
              <a:rPr lang="en-US" sz="2800" b="1" dirty="0" smtClean="0">
                <a:ea typeface="ＭＳ Ｐゴシック"/>
              </a:rPr>
              <a:t>condiments in  packets</a:t>
            </a:r>
            <a:r>
              <a:rPr lang="en-US" sz="2800" dirty="0" smtClean="0">
                <a:ea typeface="ＭＳ Ｐゴシック"/>
              </a:rPr>
              <a:t>, rather than large dispensers that make targets of opportunity for chemical or biological agents.</a:t>
            </a:r>
          </a:p>
        </p:txBody>
      </p:sp>
      <p:sp>
        <p:nvSpPr>
          <p:cNvPr id="6" name="Title 1"/>
          <p:cNvSpPr>
            <a:spLocks noGrp="1"/>
          </p:cNvSpPr>
          <p:nvPr>
            <p:ph type="title"/>
          </p:nvPr>
        </p:nvSpPr>
        <p:spPr>
          <a:xfrm>
            <a:off x="4762" y="0"/>
            <a:ext cx="9144000" cy="1143000"/>
          </a:xfrm>
        </p:spPr>
        <p:txBody>
          <a:bodyPr/>
          <a:lstStyle/>
          <a:p>
            <a:pPr>
              <a:lnSpc>
                <a:spcPts val="4080"/>
              </a:lnSpc>
              <a:spcAft>
                <a:spcPts val="1200"/>
              </a:spcAft>
            </a:pPr>
            <a:r>
              <a:rPr lang="en-US" sz="2000" dirty="0" smtClean="0">
                <a:solidFill>
                  <a:srgbClr val="00B050"/>
                </a:solidFill>
                <a:ea typeface="ＭＳ Ｐゴシック"/>
                <a:cs typeface="Arial" charset="0"/>
              </a:rPr>
              <a:t> </a:t>
            </a:r>
            <a:r>
              <a:rPr lang="en-US" dirty="0">
                <a:ea typeface="ＭＳ Ｐゴシック"/>
                <a:cs typeface="Arial" charset="0"/>
              </a:rPr>
              <a:t>Selection of Surprising Observations</a:t>
            </a:r>
            <a:endParaRPr lang="en-US" sz="2000" dirty="0" smtClean="0">
              <a:ea typeface="ＭＳ Ｐゴシック"/>
              <a:cs typeface="Arial" charset="0"/>
            </a:endParaRPr>
          </a:p>
        </p:txBody>
      </p:sp>
    </p:spTree>
    <p:extLst>
      <p:ext uri="{BB962C8B-B14F-4D97-AF65-F5344CB8AC3E}">
        <p14:creationId xmlns:p14="http://schemas.microsoft.com/office/powerpoint/2010/main" val="3656601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txBox="1">
            <a:spLocks/>
          </p:cNvSpPr>
          <p:nvPr/>
        </p:nvSpPr>
        <p:spPr bwMode="auto">
          <a:xfrm>
            <a:off x="3429000" y="6400800"/>
            <a:ext cx="2133600" cy="365125"/>
          </a:xfrm>
          <a:prstGeom prst="rect">
            <a:avLst/>
          </a:prstGeom>
          <a:noFill/>
          <a:ln>
            <a:miter lim="800000"/>
            <a:headEnd/>
            <a:tailEnd/>
          </a:ln>
        </p:spPr>
        <p:txBody>
          <a:bodyPr/>
          <a:lstStyle/>
          <a:p>
            <a:pPr algn="ctr">
              <a:defRPr/>
            </a:pPr>
            <a:fld id="{F488DF6F-35E7-40EE-8F48-6A65493A307C}" type="slidenum">
              <a:rPr lang="en-US" sz="1600">
                <a:solidFill>
                  <a:srgbClr val="000000"/>
                </a:solidFill>
                <a:latin typeface="Andalus" pitchFamily="18" charset="-78"/>
                <a:ea typeface="+mn-ea"/>
                <a:cs typeface="Andalus" pitchFamily="18" charset="-78"/>
                <a:sym typeface="Arial" charset="0"/>
              </a:rPr>
              <a:pPr algn="ctr">
                <a:defRPr/>
              </a:pPr>
              <a:t>66</a:t>
            </a:fld>
            <a:endParaRPr lang="en-US" sz="1600" dirty="0">
              <a:solidFill>
                <a:srgbClr val="000000"/>
              </a:solidFill>
              <a:latin typeface="Andalus" pitchFamily="18" charset="-78"/>
              <a:ea typeface="+mn-ea"/>
              <a:cs typeface="Andalus" pitchFamily="18" charset="-78"/>
              <a:sym typeface="Arial" charset="0"/>
            </a:endParaRPr>
          </a:p>
        </p:txBody>
      </p:sp>
      <p:sp>
        <p:nvSpPr>
          <p:cNvPr id="5" name="Content Placeholder 2"/>
          <p:cNvSpPr>
            <a:spLocks noGrp="1"/>
          </p:cNvSpPr>
          <p:nvPr>
            <p:ph idx="1"/>
          </p:nvPr>
        </p:nvSpPr>
        <p:spPr>
          <a:xfrm>
            <a:off x="152400" y="1143000"/>
            <a:ext cx="8686800" cy="4800600"/>
          </a:xfrm>
        </p:spPr>
        <p:txBody>
          <a:bodyPr/>
          <a:lstStyle/>
          <a:p>
            <a:pPr>
              <a:buFont typeface="Arial"/>
              <a:buChar char="•"/>
            </a:pPr>
            <a:r>
              <a:rPr lang="en-US" sz="2800" b="1" dirty="0" smtClean="0">
                <a:ea typeface="ＭＳ Ｐゴシック"/>
              </a:rPr>
              <a:t>Information</a:t>
            </a:r>
            <a:r>
              <a:rPr lang="en-US" sz="2800" dirty="0" smtClean="0">
                <a:ea typeface="ＭＳ Ｐゴシック"/>
              </a:rPr>
              <a:t> </a:t>
            </a:r>
            <a:r>
              <a:rPr lang="en-US" sz="2800" dirty="0" smtClean="0">
                <a:ea typeface="ＭＳ Ｐゴシック"/>
              </a:rPr>
              <a:t>about the physical facilities at a stadium is often </a:t>
            </a:r>
            <a:r>
              <a:rPr lang="en-US" sz="2800" b="1" dirty="0" smtClean="0">
                <a:ea typeface="ＭＳ Ｐゴシック"/>
              </a:rPr>
              <a:t>available to the public</a:t>
            </a:r>
            <a:r>
              <a:rPr lang="en-US" sz="2800" dirty="0" smtClean="0">
                <a:ea typeface="ＭＳ Ｐゴシック"/>
              </a:rPr>
              <a:t>, e.g., when new building plans are filed. This could be a serious vulnerability.</a:t>
            </a:r>
          </a:p>
          <a:p>
            <a:pPr>
              <a:buFont typeface="Arial"/>
              <a:buChar char="•"/>
            </a:pPr>
            <a:endParaRPr lang="en-US" sz="800" dirty="0" smtClean="0">
              <a:ea typeface="ＭＳ Ｐゴシック"/>
            </a:endParaRPr>
          </a:p>
          <a:p>
            <a:pPr>
              <a:buFont typeface="Arial"/>
              <a:buChar char="•"/>
            </a:pPr>
            <a:r>
              <a:rPr lang="en-US" sz="2800" dirty="0" smtClean="0">
                <a:ea typeface="ＭＳ Ｐゴシック"/>
              </a:rPr>
              <a:t>Background checks for employees are a key component of a stadium security plan. But it is very difficult to find out about </a:t>
            </a:r>
            <a:r>
              <a:rPr lang="en-US" sz="2800" b="1" dirty="0" smtClean="0">
                <a:ea typeface="ＭＳ Ｐゴシック"/>
              </a:rPr>
              <a:t>changes in background after an employee has been hired</a:t>
            </a:r>
            <a:r>
              <a:rPr lang="en-US" sz="2800" dirty="0" smtClean="0">
                <a:ea typeface="ＭＳ Ｐゴシック"/>
              </a:rPr>
              <a:t>. How does one find out about new problems with the law, for example? Could repeat of background checks in a randomized way be useful?</a:t>
            </a:r>
          </a:p>
          <a:p>
            <a:pPr marL="0" indent="0">
              <a:buFontTx/>
              <a:buNone/>
            </a:pPr>
            <a:endParaRPr lang="en-US" sz="2400" dirty="0" smtClean="0">
              <a:ea typeface="ＭＳ Ｐゴシック"/>
            </a:endParaRPr>
          </a:p>
        </p:txBody>
      </p:sp>
      <p:sp>
        <p:nvSpPr>
          <p:cNvPr id="6" name="Title 1"/>
          <p:cNvSpPr>
            <a:spLocks noGrp="1"/>
          </p:cNvSpPr>
          <p:nvPr>
            <p:ph type="title"/>
          </p:nvPr>
        </p:nvSpPr>
        <p:spPr>
          <a:xfrm>
            <a:off x="4762" y="-152400"/>
            <a:ext cx="9144000" cy="1143000"/>
          </a:xfrm>
        </p:spPr>
        <p:txBody>
          <a:bodyPr/>
          <a:lstStyle/>
          <a:p>
            <a:pPr>
              <a:lnSpc>
                <a:spcPts val="4080"/>
              </a:lnSpc>
              <a:spcAft>
                <a:spcPts val="1200"/>
              </a:spcAft>
            </a:pPr>
            <a:r>
              <a:rPr lang="en-US" sz="2000" dirty="0">
                <a:solidFill>
                  <a:srgbClr val="00B050"/>
                </a:solidFill>
                <a:ea typeface="ＭＳ Ｐゴシック"/>
                <a:cs typeface="Arial" charset="0"/>
              </a:rPr>
              <a:t/>
            </a:r>
            <a:br>
              <a:rPr lang="en-US" sz="2000" dirty="0">
                <a:solidFill>
                  <a:srgbClr val="00B050"/>
                </a:solidFill>
                <a:ea typeface="ＭＳ Ｐゴシック"/>
                <a:cs typeface="Arial" charset="0"/>
              </a:rPr>
            </a:br>
            <a:r>
              <a:rPr lang="en-US" sz="2000" dirty="0">
                <a:solidFill>
                  <a:srgbClr val="00B050"/>
                </a:solidFill>
                <a:ea typeface="ＭＳ Ｐゴシック"/>
                <a:cs typeface="Arial" charset="0"/>
              </a:rPr>
              <a:t> </a:t>
            </a:r>
            <a:r>
              <a:rPr lang="en-US" dirty="0">
                <a:ea typeface="ＭＳ Ｐゴシック"/>
                <a:cs typeface="Arial" charset="0"/>
              </a:rPr>
              <a:t>Selection of Surprising Observations</a:t>
            </a:r>
            <a:endParaRPr lang="en-US" sz="2000" dirty="0" smtClean="0">
              <a:ea typeface="ＭＳ Ｐゴシック"/>
              <a:cs typeface="Arial" charset="0"/>
            </a:endParaRPr>
          </a:p>
        </p:txBody>
      </p:sp>
    </p:spTree>
    <p:extLst>
      <p:ext uri="{BB962C8B-B14F-4D97-AF65-F5344CB8AC3E}">
        <p14:creationId xmlns:p14="http://schemas.microsoft.com/office/powerpoint/2010/main" val="261144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txBox="1">
            <a:spLocks/>
          </p:cNvSpPr>
          <p:nvPr/>
        </p:nvSpPr>
        <p:spPr bwMode="auto">
          <a:xfrm>
            <a:off x="3429000" y="6400800"/>
            <a:ext cx="2133600" cy="365125"/>
          </a:xfrm>
          <a:prstGeom prst="rect">
            <a:avLst/>
          </a:prstGeom>
          <a:noFill/>
          <a:ln>
            <a:miter lim="800000"/>
            <a:headEnd/>
            <a:tailEnd/>
          </a:ln>
        </p:spPr>
        <p:txBody>
          <a:bodyPr/>
          <a:lstStyle/>
          <a:p>
            <a:pPr algn="ctr">
              <a:defRPr/>
            </a:pPr>
            <a:fld id="{6E4E1A9D-C4CC-48C2-BCE3-ACECDD14BC82}" type="slidenum">
              <a:rPr lang="en-US" sz="1600">
                <a:solidFill>
                  <a:srgbClr val="000000"/>
                </a:solidFill>
                <a:latin typeface="Andalus" pitchFamily="18" charset="-78"/>
                <a:ea typeface="+mn-ea"/>
                <a:cs typeface="Andalus" pitchFamily="18" charset="-78"/>
                <a:sym typeface="Arial" charset="0"/>
              </a:rPr>
              <a:pPr algn="ctr">
                <a:defRPr/>
              </a:pPr>
              <a:t>67</a:t>
            </a:fld>
            <a:endParaRPr lang="en-US" sz="1600" dirty="0">
              <a:solidFill>
                <a:srgbClr val="000000"/>
              </a:solidFill>
              <a:latin typeface="Andalus" pitchFamily="18" charset="-78"/>
              <a:ea typeface="+mn-ea"/>
              <a:cs typeface="Andalus" pitchFamily="18" charset="-78"/>
              <a:sym typeface="Arial" charset="0"/>
            </a:endParaRPr>
          </a:p>
        </p:txBody>
      </p:sp>
      <p:sp>
        <p:nvSpPr>
          <p:cNvPr id="5" name="Content Placeholder 2"/>
          <p:cNvSpPr>
            <a:spLocks noGrp="1"/>
          </p:cNvSpPr>
          <p:nvPr>
            <p:ph idx="1"/>
          </p:nvPr>
        </p:nvSpPr>
        <p:spPr>
          <a:xfrm>
            <a:off x="152400" y="1143000"/>
            <a:ext cx="8686800" cy="4800600"/>
          </a:xfrm>
        </p:spPr>
        <p:txBody>
          <a:bodyPr/>
          <a:lstStyle/>
          <a:p>
            <a:pPr>
              <a:buFont typeface="Arial"/>
              <a:buChar char="•"/>
            </a:pPr>
            <a:r>
              <a:rPr lang="en-US" sz="2800" dirty="0" smtClean="0">
                <a:ea typeface="ＭＳ Ｐゴシック"/>
              </a:rPr>
              <a:t>Domestic </a:t>
            </a:r>
            <a:r>
              <a:rPr lang="en-US" sz="2800" dirty="0" smtClean="0">
                <a:ea typeface="ＭＳ Ｐゴシック"/>
              </a:rPr>
              <a:t>violence/workplace violence: </a:t>
            </a:r>
            <a:r>
              <a:rPr lang="en-US" sz="2800" b="1" dirty="0" smtClean="0">
                <a:ea typeface="ＭＳ Ｐゴシック"/>
              </a:rPr>
              <a:t>Disgruntled spouses</a:t>
            </a:r>
            <a:r>
              <a:rPr lang="en-US" sz="2800" dirty="0" smtClean="0">
                <a:ea typeface="ＭＳ Ｐゴシック"/>
              </a:rPr>
              <a:t> and others can be a problem. Does the stadium obtain information about restraining orders that employees are served?</a:t>
            </a:r>
          </a:p>
          <a:p>
            <a:pPr>
              <a:buFont typeface="Arial"/>
              <a:buChar char="•"/>
            </a:pPr>
            <a:endParaRPr lang="en-US" sz="2800" dirty="0" smtClean="0">
              <a:ea typeface="ＭＳ Ｐゴシック"/>
            </a:endParaRPr>
          </a:p>
          <a:p>
            <a:pPr>
              <a:buFont typeface="Arial"/>
              <a:buChar char="•"/>
            </a:pPr>
            <a:r>
              <a:rPr lang="en-US" sz="2800" dirty="0" smtClean="0">
                <a:ea typeface="ＭＳ Ｐゴシック"/>
              </a:rPr>
              <a:t>Do employees </a:t>
            </a:r>
            <a:r>
              <a:rPr lang="en-US" sz="2800" b="1" dirty="0" smtClean="0">
                <a:ea typeface="ＭＳ Ｐゴシック"/>
              </a:rPr>
              <a:t>receive a copy of an emergency plan</a:t>
            </a:r>
            <a:r>
              <a:rPr lang="en-US" sz="2800" dirty="0" smtClean="0">
                <a:ea typeface="ＭＳ Ｐゴシック"/>
              </a:rPr>
              <a:t>? Are they </a:t>
            </a:r>
            <a:r>
              <a:rPr lang="en-US" sz="2800" b="1" dirty="0" smtClean="0">
                <a:ea typeface="ＭＳ Ｐゴシック"/>
              </a:rPr>
              <a:t>required to return it</a:t>
            </a:r>
            <a:r>
              <a:rPr lang="en-US" sz="2800" dirty="0" smtClean="0">
                <a:ea typeface="ＭＳ Ｐゴシック"/>
              </a:rPr>
              <a:t> when they leave employment? Do they receive it electronically and, if so, how can we be sure they do not make and/or maintain a copy?</a:t>
            </a:r>
          </a:p>
          <a:p>
            <a:pPr marL="0" indent="0">
              <a:buFont typeface="Segoe Print"/>
              <a:buChar char="◦"/>
            </a:pPr>
            <a:endParaRPr lang="en-US" sz="2400" dirty="0" smtClean="0">
              <a:ea typeface="ＭＳ Ｐゴシック"/>
            </a:endParaRPr>
          </a:p>
          <a:p>
            <a:pPr marL="0" indent="0">
              <a:buFont typeface="Segoe Print"/>
              <a:buChar char="◦"/>
            </a:pPr>
            <a:endParaRPr lang="en-US" sz="1000" dirty="0" smtClean="0">
              <a:ea typeface="ＭＳ Ｐゴシック"/>
            </a:endParaRPr>
          </a:p>
          <a:p>
            <a:pPr marL="0" indent="0">
              <a:buFontTx/>
              <a:buNone/>
            </a:pPr>
            <a:endParaRPr lang="en-US" sz="2400" dirty="0" smtClean="0">
              <a:ea typeface="ＭＳ Ｐゴシック"/>
            </a:endParaRPr>
          </a:p>
        </p:txBody>
      </p:sp>
      <p:sp>
        <p:nvSpPr>
          <p:cNvPr id="6" name="Title 1"/>
          <p:cNvSpPr>
            <a:spLocks noGrp="1"/>
          </p:cNvSpPr>
          <p:nvPr>
            <p:ph type="title"/>
          </p:nvPr>
        </p:nvSpPr>
        <p:spPr>
          <a:xfrm>
            <a:off x="4762" y="0"/>
            <a:ext cx="9144000" cy="1143000"/>
          </a:xfrm>
        </p:spPr>
        <p:txBody>
          <a:bodyPr/>
          <a:lstStyle/>
          <a:p>
            <a:pPr>
              <a:lnSpc>
                <a:spcPts val="4080"/>
              </a:lnSpc>
              <a:spcAft>
                <a:spcPts val="1200"/>
              </a:spcAft>
            </a:pPr>
            <a:r>
              <a:rPr lang="en-US" dirty="0" smtClean="0">
                <a:ea typeface="ＭＳ Ｐゴシック"/>
                <a:cs typeface="Arial" charset="0"/>
              </a:rPr>
              <a:t> </a:t>
            </a:r>
            <a:r>
              <a:rPr lang="en-US" dirty="0">
                <a:ea typeface="ＭＳ Ｐゴシック"/>
                <a:cs typeface="Arial" charset="0"/>
              </a:rPr>
              <a:t>Selection of Surprising Observations</a:t>
            </a:r>
            <a:endParaRPr lang="en-US" dirty="0" smtClean="0">
              <a:ea typeface="ＭＳ Ｐゴシック"/>
              <a:cs typeface="Arial" charset="0"/>
            </a:endParaRPr>
          </a:p>
        </p:txBody>
      </p:sp>
    </p:spTree>
    <p:extLst>
      <p:ext uri="{BB962C8B-B14F-4D97-AF65-F5344CB8AC3E}">
        <p14:creationId xmlns:p14="http://schemas.microsoft.com/office/powerpoint/2010/main" val="2294279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080"/>
              </a:lnSpc>
            </a:pPr>
            <a:r>
              <a:rPr lang="en-US" dirty="0" smtClean="0">
                <a:solidFill>
                  <a:srgbClr val="008000"/>
                </a:solidFill>
                <a:ea typeface="ＭＳ Ｐゴシック"/>
                <a:cs typeface="Arial" charset="0"/>
              </a:rPr>
              <a:t>What Makes Working with Academics Successful?</a:t>
            </a: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68</a:t>
            </a:fld>
            <a:endParaRPr lang="en-US" sz="1600" dirty="0">
              <a:solidFill>
                <a:srgbClr val="000000"/>
              </a:solidFill>
              <a:latin typeface="Andalus"/>
              <a:ea typeface="Andalus"/>
              <a:cs typeface="Andalus"/>
            </a:endParaRPr>
          </a:p>
        </p:txBody>
      </p:sp>
      <p:pic>
        <p:nvPicPr>
          <p:cNvPr id="5" name="Picture 4" descr="C:\powerpoint\Photos\Miscellaneous\work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6200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90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610600" cy="5486400"/>
          </a:xfrm>
        </p:spPr>
        <p:txBody>
          <a:bodyPr>
            <a:normAutofit lnSpcReduction="10000"/>
          </a:bodyPr>
          <a:lstStyle/>
          <a:p>
            <a:pPr lvl="1">
              <a:buFont typeface="Arial"/>
              <a:buChar char="•"/>
            </a:pPr>
            <a:r>
              <a:rPr lang="en-US" dirty="0" smtClean="0">
                <a:latin typeface="Times New Roman" pitchFamily="18" charset="0"/>
                <a:cs typeface="Times New Roman" pitchFamily="18" charset="0"/>
              </a:rPr>
              <a:t>Openness to having university folks around</a:t>
            </a:r>
          </a:p>
          <a:p>
            <a:pPr lvl="1">
              <a:buFont typeface="Arial"/>
              <a:buChar char="•"/>
            </a:pPr>
            <a:r>
              <a:rPr lang="en-US" dirty="0" smtClean="0">
                <a:latin typeface="Times New Roman" pitchFamily="18" charset="0"/>
                <a:cs typeface="Times New Roman" pitchFamily="18" charset="0"/>
              </a:rPr>
              <a:t>High-level buy-in from the team/venue</a:t>
            </a:r>
          </a:p>
          <a:p>
            <a:pPr lvl="1">
              <a:buFont typeface="Arial"/>
              <a:buChar char="•"/>
            </a:pPr>
            <a:r>
              <a:rPr lang="en-US" dirty="0" smtClean="0">
                <a:latin typeface="Times New Roman" pitchFamily="18" charset="0"/>
                <a:cs typeface="Times New Roman" pitchFamily="18" charset="0"/>
              </a:rPr>
              <a:t>Willingness to educate university researchers (faculty and students) as to processes and problems</a:t>
            </a:r>
          </a:p>
          <a:p>
            <a:pPr lvl="1">
              <a:buFont typeface="Arial"/>
              <a:buChar char="•"/>
            </a:pPr>
            <a:r>
              <a:rPr lang="en-US" dirty="0" smtClean="0">
                <a:latin typeface="Times New Roman" pitchFamily="18" charset="0"/>
                <a:cs typeface="Times New Roman" pitchFamily="18" charset="0"/>
              </a:rPr>
              <a:t>Each venue is different: sharing venue information</a:t>
            </a:r>
          </a:p>
          <a:p>
            <a:pPr lvl="1">
              <a:buFont typeface="Arial"/>
              <a:buChar char="•"/>
            </a:pPr>
            <a:r>
              <a:rPr lang="en-US" dirty="0">
                <a:latin typeface="Times New Roman" pitchFamily="18" charset="0"/>
                <a:cs typeface="Times New Roman" pitchFamily="18" charset="0"/>
              </a:rPr>
              <a:t>S</a:t>
            </a:r>
            <a:r>
              <a:rPr lang="en-US" dirty="0" smtClean="0">
                <a:latin typeface="Times New Roman" pitchFamily="18" charset="0"/>
                <a:cs typeface="Times New Roman" pitchFamily="18" charset="0"/>
              </a:rPr>
              <a:t>haring of data </a:t>
            </a:r>
          </a:p>
          <a:p>
            <a:pPr lvl="2">
              <a:buFont typeface="Wingdings" charset="2"/>
              <a:buChar char="ü"/>
            </a:pPr>
            <a:r>
              <a:rPr lang="en-US" sz="2800" dirty="0" smtClean="0">
                <a:latin typeface="Times New Roman" pitchFamily="18" charset="0"/>
                <a:cs typeface="Times New Roman" pitchFamily="18" charset="0"/>
              </a:rPr>
              <a:t>Videos of inspection processes</a:t>
            </a:r>
          </a:p>
          <a:p>
            <a:pPr lvl="2">
              <a:buFont typeface="Wingdings" charset="2"/>
              <a:buChar char="ü"/>
            </a:pPr>
            <a:r>
              <a:rPr lang="en-US" sz="2800" dirty="0" smtClean="0">
                <a:latin typeface="Times New Roman" pitchFamily="18" charset="0"/>
                <a:cs typeface="Times New Roman" pitchFamily="18" charset="0"/>
              </a:rPr>
              <a:t>Ticket scan data</a:t>
            </a:r>
          </a:p>
          <a:p>
            <a:pPr lvl="1">
              <a:buFont typeface="Arial"/>
              <a:buChar char="•"/>
            </a:pPr>
            <a:r>
              <a:rPr lang="en-US" dirty="0" smtClean="0">
                <a:latin typeface="Times New Roman" pitchFamily="18" charset="0"/>
                <a:cs typeface="Times New Roman" pitchFamily="18" charset="0"/>
              </a:rPr>
              <a:t>Access to facility</a:t>
            </a:r>
          </a:p>
          <a:p>
            <a:pPr lvl="1">
              <a:buFont typeface="Arial"/>
              <a:buChar char="•"/>
            </a:pPr>
            <a:r>
              <a:rPr lang="en-US" sz="2800" dirty="0" smtClean="0">
                <a:latin typeface="Times New Roman" pitchFamily="18" charset="0"/>
                <a:cs typeface="Times New Roman" pitchFamily="18" charset="0"/>
              </a:rPr>
              <a:t>Non-disclosure agreements</a:t>
            </a:r>
          </a:p>
          <a:p>
            <a:pPr lvl="1">
              <a:buFont typeface="Arial"/>
              <a:buChar char="•"/>
            </a:pPr>
            <a:r>
              <a:rPr lang="en-US" dirty="0" smtClean="0">
                <a:latin typeface="Times New Roman" pitchFamily="18" charset="0"/>
                <a:cs typeface="Times New Roman" pitchFamily="18" charset="0"/>
              </a:rPr>
              <a:t>Patience: Relationships take time to develop</a:t>
            </a:r>
            <a:endParaRPr lang="en-US" sz="2800" dirty="0" smtClean="0">
              <a:latin typeface="Times New Roman" pitchFamily="18" charset="0"/>
              <a:cs typeface="Times New Roman" pitchFamily="18" charset="0"/>
            </a:endParaRPr>
          </a:p>
          <a:p>
            <a:pPr lvl="1">
              <a:buFont typeface="Arial"/>
              <a:buChar char="•"/>
            </a:pPr>
            <a:endParaRPr lang="en-US" sz="2800" dirty="0" smtClean="0">
              <a:latin typeface="Times New Roman" pitchFamily="18" charset="0"/>
              <a:cs typeface="Times New Roman" pitchFamily="18" charset="0"/>
            </a:endParaRP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080"/>
              </a:lnSpc>
            </a:pPr>
            <a:r>
              <a:rPr lang="en-US" dirty="0" smtClean="0">
                <a:solidFill>
                  <a:srgbClr val="008000"/>
                </a:solidFill>
                <a:ea typeface="ＭＳ Ｐゴシック"/>
                <a:cs typeface="Arial" charset="0"/>
              </a:rPr>
              <a:t>Why </a:t>
            </a:r>
            <a:r>
              <a:rPr lang="en-US" dirty="0" smtClean="0">
                <a:solidFill>
                  <a:srgbClr val="008000"/>
                </a:solidFill>
                <a:ea typeface="ＭＳ Ｐゴシック"/>
                <a:cs typeface="Arial" charset="0"/>
              </a:rPr>
              <a:t>Working with MetLife </a:t>
            </a:r>
            <a:r>
              <a:rPr lang="en-US" dirty="0" smtClean="0">
                <a:solidFill>
                  <a:srgbClr val="008000"/>
                </a:solidFill>
                <a:ea typeface="ＭＳ Ｐゴシック"/>
                <a:cs typeface="Arial" charset="0"/>
              </a:rPr>
              <a:t>Succeeded</a:t>
            </a:r>
            <a:endParaRPr lang="en-US" dirty="0" smtClean="0">
              <a:solidFill>
                <a:srgbClr val="008000"/>
              </a:solidFill>
              <a:ea typeface="ＭＳ Ｐゴシック"/>
              <a:cs typeface="Arial" charset="0"/>
            </a:endParaRP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69</a:t>
            </a:fld>
            <a:endParaRPr lang="en-US" sz="1600" dirty="0">
              <a:solidFill>
                <a:srgbClr val="000000"/>
              </a:solidFill>
              <a:latin typeface="Andalus"/>
              <a:ea typeface="Andalus"/>
              <a:cs typeface="Andalus"/>
            </a:endParaRPr>
          </a:p>
        </p:txBody>
      </p:sp>
    </p:spTree>
    <p:extLst>
      <p:ext uri="{BB962C8B-B14F-4D97-AF65-F5344CB8AC3E}">
        <p14:creationId xmlns:p14="http://schemas.microsoft.com/office/powerpoint/2010/main" val="149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90600" y="228600"/>
            <a:ext cx="8686800" cy="838200"/>
          </a:xfrm>
        </p:spPr>
        <p:txBody>
          <a:bodyPr/>
          <a:lstStyle/>
          <a:p>
            <a:r>
              <a:rPr lang="en-US" b="1" dirty="0" smtClean="0"/>
              <a:t>Evacuation Planning Tool</a:t>
            </a:r>
            <a:endParaRPr lang="en-US" b="1" dirty="0"/>
          </a:p>
        </p:txBody>
      </p:sp>
      <p:pic>
        <p:nvPicPr>
          <p:cNvPr id="12" name="Picture 11" descr="Picture1.png"/>
          <p:cNvPicPr>
            <a:picLocks noChangeAspect="1"/>
          </p:cNvPicPr>
          <p:nvPr/>
        </p:nvPicPr>
        <p:blipFill>
          <a:blip r:embed="rId2" cstate="print"/>
          <a:stretch>
            <a:fillRect/>
          </a:stretch>
        </p:blipFill>
        <p:spPr>
          <a:xfrm>
            <a:off x="6629400" y="304800"/>
            <a:ext cx="2362200" cy="639976"/>
          </a:xfrm>
          <a:prstGeom prst="rect">
            <a:avLst/>
          </a:prstGeom>
          <a:ln>
            <a:noFill/>
          </a:ln>
          <a:effectLst>
            <a:outerShdw blurRad="292100" dist="139700" dir="2700000" algn="tl" rotWithShape="0">
              <a:srgbClr val="333333">
                <a:alpha val="65000"/>
              </a:srgbClr>
            </a:outerShdw>
          </a:effectLst>
        </p:spPr>
      </p:pic>
      <p:pic>
        <p:nvPicPr>
          <p:cNvPr id="17" name="Content Placeholder 3" descr="New Meadowlands.bmp"/>
          <p:cNvPicPr>
            <a:picLocks noChangeAspect="1"/>
          </p:cNvPicPr>
          <p:nvPr/>
        </p:nvPicPr>
        <p:blipFill>
          <a:blip r:embed="rId3" cstate="print"/>
          <a:stretch>
            <a:fillRect/>
          </a:stretch>
        </p:blipFill>
        <p:spPr>
          <a:xfrm>
            <a:off x="457200" y="1143000"/>
            <a:ext cx="8043896" cy="4191000"/>
          </a:xfrm>
          <a:prstGeom prst="rect">
            <a:avLst/>
          </a:prstGeom>
        </p:spPr>
      </p:pic>
      <p:sp>
        <p:nvSpPr>
          <p:cNvPr id="14" name="Slide Number Placeholder 8"/>
          <p:cNvSpPr>
            <a:spLocks noGrp="1"/>
          </p:cNvSpPr>
          <p:nvPr>
            <p:ph type="sldNum" sz="quarter" idx="4294967295"/>
          </p:nvPr>
        </p:nvSpPr>
        <p:spPr>
          <a:xfrm>
            <a:off x="3733800" y="6492875"/>
            <a:ext cx="2133600" cy="365125"/>
          </a:xfrm>
          <a:prstGeom prst="rect">
            <a:avLst/>
          </a:prstGeom>
          <a:noFill/>
        </p:spPr>
        <p:txBody>
          <a:bodyPr/>
          <a:lstStyle/>
          <a:p>
            <a:fld id="{CE47E900-278E-492E-8D44-1DA85B42F790}" type="slidenum">
              <a:rPr lang="en-US" sz="1600"/>
              <a:pPr/>
              <a:t>7</a:t>
            </a:fld>
            <a:endParaRPr lang="en-US" sz="1600" dirty="0"/>
          </a:p>
        </p:txBody>
      </p:sp>
      <p:sp>
        <p:nvSpPr>
          <p:cNvPr id="2" name="TextBox 1"/>
          <p:cNvSpPr txBox="1"/>
          <p:nvPr/>
        </p:nvSpPr>
        <p:spPr>
          <a:xfrm>
            <a:off x="228600" y="5562600"/>
            <a:ext cx="6238582" cy="954107"/>
          </a:xfrm>
          <a:prstGeom prst="rect">
            <a:avLst/>
          </a:prstGeom>
          <a:noFill/>
        </p:spPr>
        <p:txBody>
          <a:bodyPr wrap="none" rtlCol="0">
            <a:spAutoFit/>
          </a:bodyPr>
          <a:lstStyle/>
          <a:p>
            <a:r>
              <a:rPr lang="en-US" sz="2800" dirty="0" smtClean="0"/>
              <a:t>Small CCICADA component of the work:</a:t>
            </a:r>
          </a:p>
          <a:p>
            <a:r>
              <a:rPr lang="en-US" sz="2800" dirty="0" smtClean="0"/>
              <a:t>behavioral aspects of </a:t>
            </a:r>
            <a:r>
              <a:rPr lang="en-US" sz="2800" dirty="0"/>
              <a:t>s</a:t>
            </a:r>
            <a:r>
              <a:rPr lang="en-US" sz="2800" dirty="0" smtClean="0"/>
              <a:t>tadium evacuation</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610600" cy="5486400"/>
          </a:xfrm>
        </p:spPr>
        <p:txBody>
          <a:bodyPr>
            <a:normAutofit/>
          </a:bodyPr>
          <a:lstStyle/>
          <a:p>
            <a:pPr lvl="1">
              <a:buFont typeface="Arial"/>
              <a:buChar char="•"/>
            </a:pPr>
            <a:endParaRPr lang="en-US" sz="2800" dirty="0" smtClean="0">
              <a:latin typeface="Times New Roman" pitchFamily="18" charset="0"/>
              <a:cs typeface="Times New Roman" pitchFamily="18" charset="0"/>
            </a:endParaRPr>
          </a:p>
          <a:p>
            <a:endParaRPr lang="en-US" dirty="0" smtClean="0">
              <a:latin typeface="Arial" pitchFamily="34" charset="0"/>
              <a:cs typeface="Arial" pitchFamily="34" charset="0"/>
            </a:endParaRPr>
          </a:p>
          <a:p>
            <a:pPr lvl="2"/>
            <a:endParaRPr lang="en-US"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9" name="Title 1"/>
          <p:cNvSpPr txBox="1">
            <a:spLocks/>
          </p:cNvSpPr>
          <p:nvPr/>
        </p:nvSpPr>
        <p:spPr>
          <a:xfrm>
            <a:off x="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080"/>
              </a:lnSpc>
            </a:pPr>
            <a:r>
              <a:rPr lang="en-US" dirty="0" smtClean="0">
                <a:solidFill>
                  <a:srgbClr val="008000"/>
                </a:solidFill>
                <a:ea typeface="ＭＳ Ｐゴシック"/>
                <a:cs typeface="Arial" charset="0"/>
              </a:rPr>
              <a:t>Why Working with MetLife </a:t>
            </a:r>
            <a:r>
              <a:rPr lang="en-US" dirty="0" smtClean="0">
                <a:solidFill>
                  <a:srgbClr val="008000"/>
                </a:solidFill>
                <a:ea typeface="ＭＳ Ｐゴシック"/>
                <a:cs typeface="Arial" charset="0"/>
              </a:rPr>
              <a:t>Succeeded</a:t>
            </a:r>
            <a:endParaRPr lang="en-US" dirty="0" smtClean="0">
              <a:solidFill>
                <a:srgbClr val="008000"/>
              </a:solidFill>
              <a:ea typeface="ＭＳ Ｐゴシック"/>
              <a:cs typeface="Arial" charset="0"/>
            </a:endParaRPr>
          </a:p>
        </p:txBody>
      </p:sp>
      <p:sp>
        <p:nvSpPr>
          <p:cNvPr id="10" name="Slide Number Placeholder 8"/>
          <p:cNvSpPr txBox="1">
            <a:spLocks/>
          </p:cNvSpPr>
          <p:nvPr/>
        </p:nvSpPr>
        <p:spPr bwMode="auto">
          <a:xfrm>
            <a:off x="152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000000"/>
                </a:solidFill>
                <a:latin typeface="Andalus"/>
                <a:ea typeface="Andalus"/>
                <a:cs typeface="Andalus"/>
              </a:rPr>
              <a:pPr algn="ctr"/>
              <a:t>70</a:t>
            </a:fld>
            <a:endParaRPr lang="en-US" sz="1600" dirty="0">
              <a:solidFill>
                <a:srgbClr val="000000"/>
              </a:solidFill>
              <a:latin typeface="Andalus"/>
              <a:ea typeface="Andalus"/>
              <a:cs typeface="Andalus"/>
            </a:endParaRPr>
          </a:p>
        </p:txBody>
      </p:sp>
      <p:pic>
        <p:nvPicPr>
          <p:cNvPr id="2" name="Picture 1" descr="DannyDeLoren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676399"/>
            <a:ext cx="2519174" cy="3769829"/>
          </a:xfrm>
          <a:prstGeom prst="rect">
            <a:avLst/>
          </a:prstGeom>
        </p:spPr>
      </p:pic>
    </p:spTree>
    <p:extLst>
      <p:ext uri="{BB962C8B-B14F-4D97-AF65-F5344CB8AC3E}">
        <p14:creationId xmlns:p14="http://schemas.microsoft.com/office/powerpoint/2010/main" val="24948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jpg"/>
          <p:cNvPicPr>
            <a:picLocks noChangeAspect="1"/>
          </p:cNvPicPr>
          <p:nvPr/>
        </p:nvPicPr>
        <p:blipFill>
          <a:blip r:embed="rId3" cstate="print"/>
          <a:stretch>
            <a:fillRect/>
          </a:stretch>
        </p:blipFill>
        <p:spPr>
          <a:xfrm>
            <a:off x="7620000" y="6686253"/>
            <a:ext cx="60853" cy="45719"/>
          </a:xfrm>
          <a:prstGeom prst="rect">
            <a:avLst/>
          </a:prstGeom>
        </p:spPr>
      </p:pic>
      <p:sp>
        <p:nvSpPr>
          <p:cNvPr id="15" name="Rectangle 2"/>
          <p:cNvSpPr txBox="1">
            <a:spLocks noChangeArrowheads="1"/>
          </p:cNvSpPr>
          <p:nvPr/>
        </p:nvSpPr>
        <p:spPr bwMode="auto">
          <a:xfrm>
            <a:off x="304800" y="0"/>
            <a:ext cx="5562600" cy="609600"/>
          </a:xfrm>
          <a:prstGeom prst="rect">
            <a:avLst/>
          </a:prstGeom>
          <a:noFill/>
          <a:ln w="9525">
            <a:noFill/>
            <a:miter lim="800000"/>
            <a:headEnd/>
            <a:tailEnd/>
          </a:ln>
        </p:spPr>
        <p:txBody>
          <a:bodyPr lIns="91435" tIns="45718" rIns="91435" bIns="45718"/>
          <a:lstStyle/>
          <a:p>
            <a:pPr fontAlgn="auto">
              <a:lnSpc>
                <a:spcPct val="90000"/>
              </a:lnSpc>
              <a:spcBef>
                <a:spcPct val="20000"/>
              </a:spcBef>
              <a:spcAft>
                <a:spcPts val="0"/>
              </a:spcAft>
              <a:buFont typeface="Arial" pitchFamily="34" charset="0"/>
              <a:buNone/>
            </a:pPr>
            <a:r>
              <a:rPr lang="en-US" sz="3600" b="1" dirty="0" smtClean="0">
                <a:solidFill>
                  <a:srgbClr val="008000"/>
                </a:solidFill>
                <a:latin typeface="+mj-lt"/>
                <a:cs typeface="Calibri" pitchFamily="34" charset="0"/>
              </a:rPr>
              <a:t>We Work with all Major Sport Leagues</a:t>
            </a:r>
            <a:endParaRPr lang="en-US" sz="3600" b="1" dirty="0">
              <a:solidFill>
                <a:srgbClr val="008000"/>
              </a:solidFill>
              <a:latin typeface="+mj-lt"/>
              <a:cs typeface="Calibri" pitchFamily="34" charset="0"/>
            </a:endParaRPr>
          </a:p>
        </p:txBody>
      </p:sp>
      <p:pic>
        <p:nvPicPr>
          <p:cNvPr id="16" name="Picture 7" descr="C:\Documents and Settings\jjborkoskijr.REGALDECISION\Desktop\SAIC_NYNJ\tsa_logo2.bmp"/>
          <p:cNvPicPr>
            <a:picLocks noChangeAspect="1" noChangeArrowheads="1"/>
          </p:cNvPicPr>
          <p:nvPr/>
        </p:nvPicPr>
        <p:blipFill>
          <a:blip r:embed="rId4" cstate="print"/>
          <a:srcRect/>
          <a:stretch>
            <a:fillRect/>
          </a:stretch>
        </p:blipFill>
        <p:spPr bwMode="auto">
          <a:xfrm>
            <a:off x="4572000" y="4648200"/>
            <a:ext cx="1219200" cy="1215628"/>
          </a:xfrm>
          <a:prstGeom prst="rect">
            <a:avLst/>
          </a:prstGeom>
          <a:noFill/>
          <a:ln w="9525">
            <a:noFill/>
            <a:miter lim="800000"/>
            <a:headEnd/>
            <a:tailEnd/>
          </a:ln>
        </p:spPr>
      </p:pic>
      <p:pic>
        <p:nvPicPr>
          <p:cNvPr id="17" name="Picture 3" descr="C:\Documents and Settings\jjborkoskijr.REGALDECISION\Desktop\Presentations\DHSConf\SecretService-Logo.png"/>
          <p:cNvPicPr>
            <a:picLocks noChangeAspect="1" noChangeArrowheads="1"/>
          </p:cNvPicPr>
          <p:nvPr/>
        </p:nvPicPr>
        <p:blipFill>
          <a:blip r:embed="rId5" cstate="print"/>
          <a:srcRect/>
          <a:stretch>
            <a:fillRect/>
          </a:stretch>
        </p:blipFill>
        <p:spPr bwMode="auto">
          <a:xfrm>
            <a:off x="6642413" y="4326821"/>
            <a:ext cx="1008013" cy="990600"/>
          </a:xfrm>
          <a:prstGeom prst="rect">
            <a:avLst/>
          </a:prstGeom>
          <a:noFill/>
          <a:ln w="9525">
            <a:noFill/>
            <a:miter lim="800000"/>
            <a:headEnd/>
            <a:tailEnd/>
          </a:ln>
        </p:spPr>
      </p:pic>
      <p:pic>
        <p:nvPicPr>
          <p:cNvPr id="18" name="Picture 2" descr="C:\Documents and Settings\jjborkoskijr.REGALDECISION\Desktop\Presentations\DHSConf\HLS_Logo.jpg"/>
          <p:cNvPicPr>
            <a:picLocks noChangeAspect="1" noChangeArrowheads="1"/>
          </p:cNvPicPr>
          <p:nvPr/>
        </p:nvPicPr>
        <p:blipFill>
          <a:blip r:embed="rId6" cstate="print"/>
          <a:srcRect/>
          <a:stretch>
            <a:fillRect/>
          </a:stretch>
        </p:blipFill>
        <p:spPr bwMode="auto">
          <a:xfrm>
            <a:off x="1219200" y="4495322"/>
            <a:ext cx="1144414" cy="1151589"/>
          </a:xfrm>
          <a:prstGeom prst="rect">
            <a:avLst/>
          </a:prstGeom>
          <a:noFill/>
          <a:ln w="9525">
            <a:noFill/>
            <a:miter lim="800000"/>
            <a:headEnd/>
            <a:tailEnd/>
          </a:ln>
        </p:spPr>
      </p:pic>
      <p:pic>
        <p:nvPicPr>
          <p:cNvPr id="19" name="Picture 4" descr="C:\Documents and Settings\jjborkoskijr.REGALDECISION\Desktop\Presentations\DHSConf\TSWG-logo.png"/>
          <p:cNvPicPr>
            <a:picLocks noChangeAspect="1" noChangeArrowheads="1"/>
          </p:cNvPicPr>
          <p:nvPr/>
        </p:nvPicPr>
        <p:blipFill>
          <a:blip r:embed="rId7" cstate="print"/>
          <a:srcRect/>
          <a:stretch>
            <a:fillRect/>
          </a:stretch>
        </p:blipFill>
        <p:spPr bwMode="auto">
          <a:xfrm>
            <a:off x="3708648" y="3505200"/>
            <a:ext cx="1015752" cy="1419820"/>
          </a:xfrm>
          <a:prstGeom prst="rect">
            <a:avLst/>
          </a:prstGeom>
          <a:noFill/>
          <a:ln w="9525">
            <a:noFill/>
            <a:miter lim="800000"/>
            <a:headEnd/>
            <a:tailEnd/>
          </a:ln>
        </p:spPr>
      </p:pic>
      <p:pic>
        <p:nvPicPr>
          <p:cNvPr id="20" name="Picture 5" descr="C:\Documents and Settings\jjborkoskijr.REGALDECISION\Desktop\SAIC_NYNJ\gsa-logo.jpg"/>
          <p:cNvPicPr>
            <a:picLocks noChangeAspect="1" noChangeArrowheads="1"/>
          </p:cNvPicPr>
          <p:nvPr/>
        </p:nvPicPr>
        <p:blipFill>
          <a:blip r:embed="rId8" cstate="print"/>
          <a:srcRect/>
          <a:stretch>
            <a:fillRect/>
          </a:stretch>
        </p:blipFill>
        <p:spPr bwMode="auto">
          <a:xfrm>
            <a:off x="228600" y="3733800"/>
            <a:ext cx="917525" cy="914177"/>
          </a:xfrm>
          <a:prstGeom prst="rect">
            <a:avLst/>
          </a:prstGeom>
          <a:noFill/>
          <a:ln w="9525">
            <a:noFill/>
            <a:miter lim="800000"/>
            <a:headEnd/>
            <a:tailEnd/>
          </a:ln>
        </p:spPr>
      </p:pic>
      <p:pic>
        <p:nvPicPr>
          <p:cNvPr id="21" name="Picture 2" descr="http://media.wnyc.org/media/photologue/photos/cache/2606308483_4a28fe7dd6_medium_image.jpg"/>
          <p:cNvPicPr>
            <a:picLocks noChangeAspect="1" noChangeArrowheads="1"/>
          </p:cNvPicPr>
          <p:nvPr/>
        </p:nvPicPr>
        <p:blipFill>
          <a:blip r:embed="rId9" cstate="print"/>
          <a:srcRect/>
          <a:stretch>
            <a:fillRect/>
          </a:stretch>
        </p:blipFill>
        <p:spPr bwMode="auto">
          <a:xfrm>
            <a:off x="152400" y="2438400"/>
            <a:ext cx="914177" cy="915293"/>
          </a:xfrm>
          <a:prstGeom prst="rect">
            <a:avLst/>
          </a:prstGeom>
          <a:noFill/>
          <a:ln w="9525">
            <a:noFill/>
            <a:miter lim="800000"/>
            <a:headEnd/>
            <a:tailEnd/>
          </a:ln>
        </p:spPr>
      </p:pic>
      <p:pic>
        <p:nvPicPr>
          <p:cNvPr id="22" name="Picture 4" descr="http://auambassadors.files.wordpress.com/2012/03/state-department-authentication.jpg"/>
          <p:cNvPicPr>
            <a:picLocks noChangeAspect="1" noChangeArrowheads="1"/>
          </p:cNvPicPr>
          <p:nvPr/>
        </p:nvPicPr>
        <p:blipFill>
          <a:blip r:embed="rId10" cstate="print"/>
          <a:srcRect/>
          <a:stretch>
            <a:fillRect/>
          </a:stretch>
        </p:blipFill>
        <p:spPr bwMode="auto">
          <a:xfrm>
            <a:off x="4267200" y="2362200"/>
            <a:ext cx="1295921" cy="1294805"/>
          </a:xfrm>
          <a:prstGeom prst="rect">
            <a:avLst/>
          </a:prstGeom>
          <a:noFill/>
          <a:ln w="9525">
            <a:noFill/>
            <a:miter lim="800000"/>
            <a:headEnd/>
            <a:tailEnd/>
          </a:ln>
        </p:spPr>
      </p:pic>
      <p:pic>
        <p:nvPicPr>
          <p:cNvPr id="23" name="Picture 11" descr="Baltimore_Ravens_logo.png"/>
          <p:cNvPicPr>
            <a:picLocks noChangeAspect="1" noChangeArrowheads="1"/>
          </p:cNvPicPr>
          <p:nvPr/>
        </p:nvPicPr>
        <p:blipFill>
          <a:blip r:embed="rId11" cstate="print"/>
          <a:srcRect/>
          <a:stretch>
            <a:fillRect/>
          </a:stretch>
        </p:blipFill>
        <p:spPr bwMode="auto">
          <a:xfrm>
            <a:off x="7086600" y="2514600"/>
            <a:ext cx="1603995" cy="855018"/>
          </a:xfrm>
          <a:prstGeom prst="rect">
            <a:avLst/>
          </a:prstGeom>
          <a:noFill/>
          <a:ln w="9525">
            <a:noFill/>
            <a:miter lim="800000"/>
            <a:headEnd/>
            <a:tailEnd/>
          </a:ln>
        </p:spPr>
      </p:pic>
      <p:pic>
        <p:nvPicPr>
          <p:cNvPr id="24" name="Picture 12" descr="919.gif"/>
          <p:cNvPicPr>
            <a:picLocks noChangeAspect="1" noChangeArrowheads="1"/>
          </p:cNvPicPr>
          <p:nvPr/>
        </p:nvPicPr>
        <p:blipFill>
          <a:blip r:embed="rId12" cstate="print"/>
          <a:srcRect/>
          <a:stretch>
            <a:fillRect/>
          </a:stretch>
        </p:blipFill>
        <p:spPr bwMode="auto">
          <a:xfrm>
            <a:off x="5829374" y="2667000"/>
            <a:ext cx="876226" cy="629543"/>
          </a:xfrm>
          <a:prstGeom prst="rect">
            <a:avLst/>
          </a:prstGeom>
          <a:noFill/>
          <a:ln w="9525">
            <a:noFill/>
            <a:miter lim="800000"/>
            <a:headEnd/>
            <a:tailEnd/>
          </a:ln>
        </p:spPr>
      </p:pic>
      <p:pic>
        <p:nvPicPr>
          <p:cNvPr id="25" name="Picture 13" descr="images.jpg"/>
          <p:cNvPicPr>
            <a:picLocks noChangeAspect="1" noChangeArrowheads="1"/>
          </p:cNvPicPr>
          <p:nvPr/>
        </p:nvPicPr>
        <p:blipFill>
          <a:blip r:embed="rId13" cstate="print"/>
          <a:srcRect/>
          <a:stretch>
            <a:fillRect/>
          </a:stretch>
        </p:blipFill>
        <p:spPr bwMode="auto">
          <a:xfrm>
            <a:off x="6486776" y="3352800"/>
            <a:ext cx="1098102" cy="762000"/>
          </a:xfrm>
          <a:prstGeom prst="rect">
            <a:avLst/>
          </a:prstGeom>
          <a:noFill/>
          <a:ln w="9525">
            <a:noFill/>
            <a:miter lim="800000"/>
            <a:headEnd/>
            <a:tailEnd/>
          </a:ln>
        </p:spPr>
      </p:pic>
      <p:pic>
        <p:nvPicPr>
          <p:cNvPr id="26" name="il_fi" descr="http://content.sportslogos.net/logos/7/165/full/406.gif"/>
          <p:cNvPicPr>
            <a:picLocks noChangeAspect="1" noChangeArrowheads="1"/>
          </p:cNvPicPr>
          <p:nvPr/>
        </p:nvPicPr>
        <p:blipFill>
          <a:blip r:embed="rId14" cstate="print"/>
          <a:srcRect/>
          <a:stretch>
            <a:fillRect/>
          </a:stretch>
        </p:blipFill>
        <p:spPr bwMode="auto">
          <a:xfrm>
            <a:off x="1371600" y="2133600"/>
            <a:ext cx="1155233" cy="1073274"/>
          </a:xfrm>
          <a:prstGeom prst="rect">
            <a:avLst/>
          </a:prstGeom>
          <a:noFill/>
          <a:ln w="9525">
            <a:noFill/>
            <a:miter lim="800000"/>
            <a:headEnd/>
            <a:tailEnd/>
          </a:ln>
        </p:spPr>
      </p:pic>
      <p:pic>
        <p:nvPicPr>
          <p:cNvPr id="27" name="Picture 15" descr="philadelphia-eagles-logo.jpg"/>
          <p:cNvPicPr>
            <a:picLocks noChangeAspect="1" noChangeArrowheads="1"/>
          </p:cNvPicPr>
          <p:nvPr/>
        </p:nvPicPr>
        <p:blipFill>
          <a:blip r:embed="rId15" cstate="print"/>
          <a:srcRect/>
          <a:stretch>
            <a:fillRect/>
          </a:stretch>
        </p:blipFill>
        <p:spPr bwMode="auto">
          <a:xfrm>
            <a:off x="1600200" y="3429000"/>
            <a:ext cx="1219200" cy="897821"/>
          </a:xfrm>
          <a:prstGeom prst="rect">
            <a:avLst/>
          </a:prstGeom>
          <a:noFill/>
          <a:ln w="9525">
            <a:noFill/>
            <a:miter lim="800000"/>
            <a:headEnd/>
            <a:tailEnd/>
          </a:ln>
        </p:spPr>
      </p:pic>
      <p:pic>
        <p:nvPicPr>
          <p:cNvPr id="28" name="Picture 16" descr="220px-Washington_Redskins_logo_svg.png"/>
          <p:cNvPicPr>
            <a:picLocks noChangeAspect="1" noChangeArrowheads="1"/>
          </p:cNvPicPr>
          <p:nvPr/>
        </p:nvPicPr>
        <p:blipFill>
          <a:blip r:embed="rId16" cstate="print"/>
          <a:srcRect/>
          <a:stretch>
            <a:fillRect/>
          </a:stretch>
        </p:blipFill>
        <p:spPr bwMode="auto">
          <a:xfrm>
            <a:off x="7543800" y="3276600"/>
            <a:ext cx="1284758" cy="1198811"/>
          </a:xfrm>
          <a:prstGeom prst="rect">
            <a:avLst/>
          </a:prstGeom>
          <a:noFill/>
          <a:ln w="9525">
            <a:noFill/>
            <a:miter lim="800000"/>
            <a:headEnd/>
            <a:tailEnd/>
          </a:ln>
        </p:spPr>
      </p:pic>
      <p:pic>
        <p:nvPicPr>
          <p:cNvPr id="29" name="Picture 17"/>
          <p:cNvPicPr>
            <a:picLocks noChangeAspect="1" noChangeArrowheads="1"/>
          </p:cNvPicPr>
          <p:nvPr/>
        </p:nvPicPr>
        <p:blipFill>
          <a:blip r:embed="rId17" cstate="print"/>
          <a:srcRect l="12500" t="13821" r="57500" b="78862"/>
          <a:stretch>
            <a:fillRect/>
          </a:stretch>
        </p:blipFill>
        <p:spPr bwMode="auto">
          <a:xfrm>
            <a:off x="4267200" y="5943600"/>
            <a:ext cx="1697756" cy="283518"/>
          </a:xfrm>
          <a:prstGeom prst="rect">
            <a:avLst/>
          </a:prstGeom>
          <a:noFill/>
          <a:ln w="9525">
            <a:noFill/>
            <a:miter lim="800000"/>
            <a:headEnd/>
            <a:tailEnd/>
          </a:ln>
        </p:spPr>
      </p:pic>
      <p:pic>
        <p:nvPicPr>
          <p:cNvPr id="30" name="Picture 18" descr="Logo_Sm.png"/>
          <p:cNvPicPr>
            <a:picLocks noChangeAspect="1"/>
          </p:cNvPicPr>
          <p:nvPr/>
        </p:nvPicPr>
        <p:blipFill>
          <a:blip r:embed="rId18" cstate="print"/>
          <a:srcRect/>
          <a:stretch>
            <a:fillRect/>
          </a:stretch>
        </p:blipFill>
        <p:spPr bwMode="auto">
          <a:xfrm>
            <a:off x="4953000" y="3733800"/>
            <a:ext cx="1699990" cy="871761"/>
          </a:xfrm>
          <a:prstGeom prst="rect">
            <a:avLst/>
          </a:prstGeom>
          <a:noFill/>
          <a:ln w="9525">
            <a:noFill/>
            <a:miter lim="800000"/>
            <a:headEnd/>
            <a:tailEnd/>
          </a:ln>
        </p:spPr>
      </p:pic>
      <p:pic>
        <p:nvPicPr>
          <p:cNvPr id="31" name="Picture 10" descr="436.jpg"/>
          <p:cNvPicPr>
            <a:picLocks noChangeAspect="1"/>
          </p:cNvPicPr>
          <p:nvPr/>
        </p:nvPicPr>
        <p:blipFill>
          <a:blip r:embed="rId19" cstate="print"/>
          <a:srcRect/>
          <a:stretch>
            <a:fillRect/>
          </a:stretch>
        </p:blipFill>
        <p:spPr bwMode="auto">
          <a:xfrm>
            <a:off x="2819400" y="2362200"/>
            <a:ext cx="1300385" cy="1260202"/>
          </a:xfrm>
          <a:prstGeom prst="rect">
            <a:avLst/>
          </a:prstGeom>
          <a:noFill/>
          <a:ln w="9525">
            <a:noFill/>
            <a:miter lim="800000"/>
            <a:headEnd/>
            <a:tailEnd/>
          </a:ln>
        </p:spPr>
      </p:pic>
      <p:pic>
        <p:nvPicPr>
          <p:cNvPr id="50" name="Picture 13" descr="Super-Bowl-2011-Official-Logo.png"/>
          <p:cNvPicPr>
            <a:picLocks noChangeAspect="1"/>
          </p:cNvPicPr>
          <p:nvPr/>
        </p:nvPicPr>
        <p:blipFill>
          <a:blip r:embed="rId20" cstate="print"/>
          <a:srcRect/>
          <a:stretch>
            <a:fillRect/>
          </a:stretch>
        </p:blipFill>
        <p:spPr bwMode="auto">
          <a:xfrm>
            <a:off x="152400" y="990600"/>
            <a:ext cx="914400" cy="1176169"/>
          </a:xfrm>
          <a:prstGeom prst="rect">
            <a:avLst/>
          </a:prstGeom>
          <a:noFill/>
          <a:ln w="9525">
            <a:noFill/>
            <a:miter lim="800000"/>
            <a:headEnd/>
            <a:tailEnd/>
          </a:ln>
        </p:spPr>
      </p:pic>
      <p:pic>
        <p:nvPicPr>
          <p:cNvPr id="51" name="Picture 20" descr="llrs2zxi127vkqgcsvfb.gif"/>
          <p:cNvPicPr>
            <a:picLocks noChangeAspect="1"/>
          </p:cNvPicPr>
          <p:nvPr/>
        </p:nvPicPr>
        <p:blipFill>
          <a:blip r:embed="rId21" cstate="print"/>
          <a:srcRect/>
          <a:stretch>
            <a:fillRect/>
          </a:stretch>
        </p:blipFill>
        <p:spPr bwMode="auto">
          <a:xfrm>
            <a:off x="1143000" y="1066800"/>
            <a:ext cx="1496291" cy="914400"/>
          </a:xfrm>
          <a:prstGeom prst="rect">
            <a:avLst/>
          </a:prstGeom>
          <a:noFill/>
          <a:ln w="9525">
            <a:noFill/>
            <a:miter lim="800000"/>
            <a:headEnd/>
            <a:tailEnd/>
          </a:ln>
        </p:spPr>
      </p:pic>
      <p:pic>
        <p:nvPicPr>
          <p:cNvPr id="52" name="Picture 10" descr="new_orleans_saints-logo-in-gold-background2.jpg"/>
          <p:cNvPicPr>
            <a:picLocks noChangeAspect="1"/>
          </p:cNvPicPr>
          <p:nvPr/>
        </p:nvPicPr>
        <p:blipFill>
          <a:blip r:embed="rId22" cstate="print"/>
          <a:srcRect/>
          <a:stretch>
            <a:fillRect/>
          </a:stretch>
        </p:blipFill>
        <p:spPr bwMode="auto">
          <a:xfrm>
            <a:off x="2971800" y="1295400"/>
            <a:ext cx="1143000" cy="857250"/>
          </a:xfrm>
          <a:prstGeom prst="rect">
            <a:avLst/>
          </a:prstGeom>
          <a:noFill/>
          <a:ln w="9525">
            <a:noFill/>
            <a:miter lim="800000"/>
            <a:headEnd/>
            <a:tailEnd/>
          </a:ln>
        </p:spPr>
      </p:pic>
      <p:pic>
        <p:nvPicPr>
          <p:cNvPr id="53" name="Picture 18" descr="Baltimore-Orioles%20logo.gif"/>
          <p:cNvPicPr>
            <a:picLocks noChangeAspect="1"/>
          </p:cNvPicPr>
          <p:nvPr/>
        </p:nvPicPr>
        <p:blipFill>
          <a:blip r:embed="rId23" cstate="print"/>
          <a:srcRect/>
          <a:stretch>
            <a:fillRect/>
          </a:stretch>
        </p:blipFill>
        <p:spPr bwMode="auto">
          <a:xfrm>
            <a:off x="4572000" y="1219200"/>
            <a:ext cx="1143000" cy="1123390"/>
          </a:xfrm>
          <a:prstGeom prst="rect">
            <a:avLst/>
          </a:prstGeom>
          <a:noFill/>
          <a:ln w="9525">
            <a:noFill/>
            <a:miter lim="800000"/>
            <a:headEnd/>
            <a:tailEnd/>
          </a:ln>
        </p:spPr>
      </p:pic>
      <p:pic>
        <p:nvPicPr>
          <p:cNvPr id="54" name="Picture 17" descr="Cowboys%20Helmet.png"/>
          <p:cNvPicPr>
            <a:picLocks noChangeAspect="1"/>
          </p:cNvPicPr>
          <p:nvPr/>
        </p:nvPicPr>
        <p:blipFill>
          <a:blip r:embed="rId24" cstate="print"/>
          <a:srcRect/>
          <a:stretch>
            <a:fillRect/>
          </a:stretch>
        </p:blipFill>
        <p:spPr bwMode="auto">
          <a:xfrm>
            <a:off x="5867400" y="1295400"/>
            <a:ext cx="1219200" cy="937964"/>
          </a:xfrm>
          <a:prstGeom prst="rect">
            <a:avLst/>
          </a:prstGeom>
          <a:noFill/>
          <a:ln w="9525">
            <a:noFill/>
            <a:miter lim="800000"/>
            <a:headEnd/>
            <a:tailEnd/>
          </a:ln>
        </p:spPr>
      </p:pic>
      <p:pic>
        <p:nvPicPr>
          <p:cNvPr id="55" name="Picture 11" descr="Kentucky-Derby-138-logo-QuintEvents-Derby-Experiences.jpg"/>
          <p:cNvPicPr>
            <a:picLocks noChangeAspect="1"/>
          </p:cNvPicPr>
          <p:nvPr/>
        </p:nvPicPr>
        <p:blipFill>
          <a:blip r:embed="rId25" cstate="print"/>
          <a:srcRect/>
          <a:stretch>
            <a:fillRect/>
          </a:stretch>
        </p:blipFill>
        <p:spPr bwMode="auto">
          <a:xfrm>
            <a:off x="7239000" y="1295400"/>
            <a:ext cx="1576388" cy="939181"/>
          </a:xfrm>
          <a:prstGeom prst="rect">
            <a:avLst/>
          </a:prstGeom>
          <a:noFill/>
          <a:ln w="9525">
            <a:noFill/>
            <a:miter lim="800000"/>
            <a:headEnd/>
            <a:tailEnd/>
          </a:ln>
        </p:spPr>
      </p:pic>
      <p:pic>
        <p:nvPicPr>
          <p:cNvPr id="56" name="Picture 14" descr="odds-to-win-the-super-bowl-2013.jpg"/>
          <p:cNvPicPr>
            <a:picLocks noChangeAspect="1"/>
          </p:cNvPicPr>
          <p:nvPr/>
        </p:nvPicPr>
        <p:blipFill>
          <a:blip r:embed="rId26" cstate="print"/>
          <a:srcRect/>
          <a:stretch>
            <a:fillRect/>
          </a:stretch>
        </p:blipFill>
        <p:spPr bwMode="auto">
          <a:xfrm>
            <a:off x="2514600" y="4724400"/>
            <a:ext cx="1143000" cy="1143000"/>
          </a:xfrm>
          <a:prstGeom prst="rect">
            <a:avLst/>
          </a:prstGeom>
          <a:noFill/>
          <a:ln w="9525">
            <a:noFill/>
            <a:miter lim="800000"/>
            <a:headEnd/>
            <a:tailEnd/>
          </a:ln>
        </p:spPr>
      </p:pic>
      <p:pic>
        <p:nvPicPr>
          <p:cNvPr id="57" name="Picture 16" descr="INDY.gif"/>
          <p:cNvPicPr>
            <a:picLocks noChangeAspect="1"/>
          </p:cNvPicPr>
          <p:nvPr/>
        </p:nvPicPr>
        <p:blipFill>
          <a:blip r:embed="rId27" cstate="print"/>
          <a:srcRect/>
          <a:stretch>
            <a:fillRect/>
          </a:stretch>
        </p:blipFill>
        <p:spPr bwMode="auto">
          <a:xfrm>
            <a:off x="8001000" y="4648200"/>
            <a:ext cx="717550" cy="762000"/>
          </a:xfrm>
          <a:prstGeom prst="rect">
            <a:avLst/>
          </a:prstGeom>
          <a:noFill/>
          <a:ln w="9525">
            <a:noFill/>
            <a:miter lim="800000"/>
            <a:headEnd/>
            <a:tailEnd/>
          </a:ln>
        </p:spPr>
      </p:pic>
      <p:pic>
        <p:nvPicPr>
          <p:cNvPr id="32" name="Picture 31" descr="Picture1.png"/>
          <p:cNvPicPr>
            <a:picLocks noChangeAspect="1"/>
          </p:cNvPicPr>
          <p:nvPr/>
        </p:nvPicPr>
        <p:blipFill>
          <a:blip r:embed="rId28" cstate="print"/>
          <a:stretch>
            <a:fillRect/>
          </a:stretch>
        </p:blipFill>
        <p:spPr>
          <a:xfrm>
            <a:off x="6324600" y="381000"/>
            <a:ext cx="2362200" cy="639976"/>
          </a:xfrm>
          <a:prstGeom prst="rect">
            <a:avLst/>
          </a:prstGeom>
          <a:ln>
            <a:noFill/>
          </a:ln>
          <a:effectLst>
            <a:outerShdw blurRad="292100" dist="139700" dir="2700000" algn="tl" rotWithShape="0">
              <a:srgbClr val="333333">
                <a:alpha val="65000"/>
              </a:srgbClr>
            </a:outerShdw>
          </a:effectLst>
        </p:spPr>
      </p:pic>
      <p:sp>
        <p:nvSpPr>
          <p:cNvPr id="34" name="Slide Number Placeholder 8"/>
          <p:cNvSpPr>
            <a:spLocks noGrp="1"/>
          </p:cNvSpPr>
          <p:nvPr>
            <p:ph type="sldNum" sz="quarter" idx="4294967295"/>
          </p:nvPr>
        </p:nvSpPr>
        <p:spPr>
          <a:xfrm>
            <a:off x="3733800" y="6324600"/>
            <a:ext cx="2133600" cy="365125"/>
          </a:xfrm>
          <a:prstGeom prst="rect">
            <a:avLst/>
          </a:prstGeom>
          <a:noFill/>
        </p:spPr>
        <p:txBody>
          <a:bodyPr/>
          <a:lstStyle/>
          <a:p>
            <a:fld id="{CE47E900-278E-492E-8D44-1DA85B42F790}" type="slidenum">
              <a:rPr lang="en-US" sz="1600"/>
              <a:pPr/>
              <a:t>8</a:t>
            </a:fld>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noGrp="1"/>
          </p:cNvSpPr>
          <p:nvPr>
            <p:ph type="title"/>
          </p:nvPr>
        </p:nvSpPr>
        <p:spPr>
          <a:xfrm>
            <a:off x="0" y="0"/>
            <a:ext cx="9144000" cy="1143000"/>
          </a:xfrm>
        </p:spPr>
        <p:txBody>
          <a:bodyPr/>
          <a:lstStyle/>
          <a:p>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 name="Content Placeholder 2"/>
          <p:cNvSpPr>
            <a:spLocks noGrp="1"/>
          </p:cNvSpPr>
          <p:nvPr>
            <p:ph idx="1"/>
          </p:nvPr>
        </p:nvSpPr>
        <p:spPr>
          <a:xfrm>
            <a:off x="523875" y="838200"/>
            <a:ext cx="8229600" cy="4191000"/>
          </a:xfrm>
        </p:spPr>
        <p:txBody>
          <a:bodyPr/>
          <a:lstStyle/>
          <a:p>
            <a:pPr marL="0" indent="0">
              <a:buNone/>
            </a:pPr>
            <a:r>
              <a:rPr lang="en-US" sz="2800" dirty="0" smtClean="0">
                <a:solidFill>
                  <a:srgbClr val="222222"/>
                </a:solidFill>
                <a:cs typeface="Arial" charset="0"/>
              </a:rPr>
              <a:t>Engagement with stadiums and Super Bowl through “sport </a:t>
            </a:r>
            <a:r>
              <a:rPr lang="en-US" sz="2800" dirty="0" err="1" smtClean="0">
                <a:solidFill>
                  <a:srgbClr val="222222"/>
                </a:solidFill>
                <a:cs typeface="Arial" charset="0"/>
              </a:rPr>
              <a:t>evac</a:t>
            </a:r>
            <a:r>
              <a:rPr lang="en-US" sz="2800" dirty="0" smtClean="0">
                <a:solidFill>
                  <a:srgbClr val="222222"/>
                </a:solidFill>
                <a:cs typeface="Arial" charset="0"/>
              </a:rPr>
              <a:t>” process led to connections to stadium security.</a:t>
            </a:r>
          </a:p>
          <a:p>
            <a:r>
              <a:rPr lang="en-US" sz="2800" dirty="0" smtClean="0">
                <a:solidFill>
                  <a:srgbClr val="222222"/>
                </a:solidFill>
                <a:cs typeface="Arial" charset="0"/>
              </a:rPr>
              <a:t>Inspection processes at MetLife Stadium</a:t>
            </a:r>
            <a:endParaRPr lang="en-US" sz="2800" dirty="0" smtClean="0">
              <a:solidFill>
                <a:srgbClr val="222222"/>
              </a:solidFill>
              <a:cs typeface="Arial" charset="0"/>
            </a:endParaRPr>
          </a:p>
          <a:p>
            <a:r>
              <a:rPr lang="en-US" sz="2800" dirty="0" smtClean="0">
                <a:solidFill>
                  <a:srgbClr val="222222"/>
                </a:solidFill>
                <a:cs typeface="Arial" charset="0"/>
              </a:rPr>
              <a:t>“</a:t>
            </a:r>
            <a:r>
              <a:rPr lang="en-US" sz="2800" dirty="0" smtClean="0">
                <a:solidFill>
                  <a:srgbClr val="222222"/>
                </a:solidFill>
                <a:cs typeface="Arial" charset="0"/>
              </a:rPr>
              <a:t>Best Practices for Stadium Security</a:t>
            </a:r>
            <a:r>
              <a:rPr lang="en-US" sz="2800" dirty="0" smtClean="0">
                <a:solidFill>
                  <a:srgbClr val="222222"/>
                </a:solidFill>
                <a:cs typeface="Arial" charset="0"/>
              </a:rPr>
              <a:t>” with DHS Office of SAFETY Act Implementation (OSAI)</a:t>
            </a:r>
            <a:endParaRPr lang="en-US" sz="2800" dirty="0" smtClean="0">
              <a:solidFill>
                <a:srgbClr val="222222"/>
              </a:solidFill>
              <a:cs typeface="Arial" charset="0"/>
            </a:endParaRPr>
          </a:p>
          <a:p>
            <a:r>
              <a:rPr lang="en-US" sz="2800" dirty="0" smtClean="0">
                <a:solidFill>
                  <a:srgbClr val="222222"/>
                </a:solidFill>
                <a:cs typeface="Arial" charset="0"/>
              </a:rPr>
              <a:t>SAFETY Act: Metrics, Effectiveness, Randomization, Economics (OSAI)</a:t>
            </a:r>
            <a:endParaRPr lang="en-US" sz="2800" dirty="0" smtClean="0">
              <a:solidFill>
                <a:srgbClr val="222222"/>
              </a:solidFill>
              <a:cs typeface="Arial" charset="0"/>
            </a:endParaRPr>
          </a:p>
          <a:p>
            <a:r>
              <a:rPr lang="en-US" sz="2800" dirty="0" smtClean="0">
                <a:solidFill>
                  <a:srgbClr val="222222"/>
                </a:solidFill>
                <a:cs typeface="Arial" charset="0"/>
              </a:rPr>
              <a:t>Crowd </a:t>
            </a:r>
            <a:r>
              <a:rPr lang="en-US" sz="2800" dirty="0" smtClean="0">
                <a:solidFill>
                  <a:srgbClr val="222222"/>
                </a:solidFill>
                <a:cs typeface="Arial" charset="0"/>
              </a:rPr>
              <a:t>Management</a:t>
            </a:r>
          </a:p>
          <a:p>
            <a:r>
              <a:rPr lang="en-US" sz="2800" dirty="0" smtClean="0">
                <a:solidFill>
                  <a:srgbClr val="222222"/>
                </a:solidFill>
                <a:cs typeface="Arial" charset="0"/>
              </a:rPr>
              <a:t>Prevention of Human Trafficking – Engagement with FBI, local agencies in connection with</a:t>
            </a:r>
          </a:p>
          <a:p>
            <a:pPr marL="0" indent="0">
              <a:buNone/>
            </a:pPr>
            <a:r>
              <a:rPr lang="en-US" sz="2800" dirty="0">
                <a:solidFill>
                  <a:srgbClr val="222222"/>
                </a:solidFill>
                <a:cs typeface="Arial" charset="0"/>
              </a:rPr>
              <a:t> </a:t>
            </a:r>
            <a:r>
              <a:rPr lang="en-US" sz="2800" dirty="0" smtClean="0">
                <a:solidFill>
                  <a:srgbClr val="222222"/>
                </a:solidFill>
                <a:cs typeface="Arial" charset="0"/>
              </a:rPr>
              <a:t>   Super Bowls</a:t>
            </a:r>
          </a:p>
          <a:p>
            <a:endParaRPr lang="en-US" sz="2400" dirty="0" smtClean="0">
              <a:solidFill>
                <a:srgbClr val="222222"/>
              </a:solidFill>
              <a:cs typeface="Arial" charset="0"/>
            </a:endParaRPr>
          </a:p>
          <a:p>
            <a:pPr marL="0" indent="0">
              <a:buNone/>
            </a:pPr>
            <a:endParaRPr lang="en-US" sz="2400" dirty="0" smtClean="0">
              <a:solidFill>
                <a:srgbClr val="222222"/>
              </a:solidFill>
              <a:cs typeface="Arial" charset="0"/>
            </a:endParaRPr>
          </a:p>
          <a:p>
            <a:pPr lvl="1"/>
            <a:endParaRPr lang="en-US" sz="2000" dirty="0" smtClean="0">
              <a:solidFill>
                <a:srgbClr val="222222"/>
              </a:solidFill>
              <a:cs typeface="Arial" charset="0"/>
            </a:endParaRPr>
          </a:p>
        </p:txBody>
      </p:sp>
      <p:sp>
        <p:nvSpPr>
          <p:cNvPr id="7" name="Title 1"/>
          <p:cNvSpPr txBox="1">
            <a:spLocks/>
          </p:cNvSpPr>
          <p:nvPr/>
        </p:nvSpPr>
        <p:spPr bwMode="auto">
          <a:xfrm>
            <a:off x="-28575" y="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r>
              <a:rPr lang="en-US" kern="0" dirty="0" smtClean="0">
                <a:solidFill>
                  <a:srgbClr val="008000"/>
                </a:solidFill>
                <a:ea typeface="ＭＳ Ｐゴシック"/>
                <a:cs typeface="Arial" charset="0"/>
              </a:rPr>
              <a:t>Other NFL Work at CCICADA</a:t>
            </a:r>
            <a:endParaRPr lang="en-US" dirty="0" smtClean="0">
              <a:solidFill>
                <a:srgbClr val="008000"/>
              </a:solidFill>
              <a:latin typeface="+mn-lt"/>
              <a:cs typeface="Arial" charset="0"/>
            </a:endParaRPr>
          </a:p>
        </p:txBody>
      </p:sp>
      <p:sp>
        <p:nvSpPr>
          <p:cNvPr id="8" name="Slide Number Placeholder 8"/>
          <p:cNvSpPr>
            <a:spLocks noGrp="1"/>
          </p:cNvSpPr>
          <p:nvPr>
            <p:ph type="sldNum" sz="quarter" idx="4294967295"/>
          </p:nvPr>
        </p:nvSpPr>
        <p:spPr>
          <a:xfrm>
            <a:off x="3581400" y="6338826"/>
            <a:ext cx="2133600" cy="365125"/>
          </a:xfrm>
          <a:prstGeom prst="rect">
            <a:avLst/>
          </a:prstGeom>
          <a:noFill/>
        </p:spPr>
        <p:txBody>
          <a:bodyPr/>
          <a:lstStyle/>
          <a:p>
            <a:pPr algn="ctr"/>
            <a:fld id="{CE47E900-278E-492E-8D44-1DA85B42F790}" type="slidenum">
              <a:rPr lang="en-US" sz="1800">
                <a:solidFill>
                  <a:srgbClr val="000000"/>
                </a:solidFill>
              </a:rPr>
              <a:pPr algn="ctr"/>
              <a:t>9</a:t>
            </a:fld>
            <a:endParaRPr lang="en-US" sz="1800" dirty="0">
              <a:solidFill>
                <a:srgbClr val="000000"/>
              </a:solidFill>
            </a:endParaRPr>
          </a:p>
        </p:txBody>
      </p:sp>
    </p:spTree>
    <p:extLst>
      <p:ext uri="{BB962C8B-B14F-4D97-AF65-F5344CB8AC3E}">
        <p14:creationId xmlns:p14="http://schemas.microsoft.com/office/powerpoint/2010/main" val="329895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20424</TotalTime>
  <Words>3966</Words>
  <Application>Microsoft Macintosh PowerPoint</Application>
  <PresentationFormat>On-screen Show (4:3)</PresentationFormat>
  <Paragraphs>637</Paragraphs>
  <Slides>70</Slides>
  <Notes>34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70</vt:i4>
      </vt:variant>
    </vt:vector>
  </HeadingPairs>
  <TitlesOfParts>
    <vt:vector size="74" baseType="lpstr">
      <vt:lpstr>Default Design</vt:lpstr>
      <vt:lpstr>Custom Design</vt:lpstr>
      <vt:lpstr>7_Blank Presentation</vt:lpstr>
      <vt:lpstr>Packager Shell Object</vt:lpstr>
      <vt:lpstr>PowerPoint Presentation</vt:lpstr>
      <vt:lpstr>   </vt:lpstr>
      <vt:lpstr>   </vt:lpstr>
      <vt:lpstr>CCICADA Partners </vt:lpstr>
      <vt:lpstr>   </vt:lpstr>
      <vt:lpstr>Historical Overview of CCICADA Role</vt:lpstr>
      <vt:lpstr>Evacuation Planning Tool</vt:lpstr>
      <vt:lpstr>PowerPoint Presentation</vt:lpstr>
      <vt:lpstr>   </vt:lpstr>
      <vt:lpstr>   </vt:lpstr>
      <vt:lpstr>Crowd Dynamics Research </vt:lpstr>
      <vt:lpstr>Prevention of Human  Trafficking </vt:lpstr>
      <vt:lpstr> SAFETY Act Project I - Overview</vt:lpstr>
      <vt:lpstr> SAFETY Act Project I - Overview</vt:lpstr>
      <vt:lpstr>SAFETY Act Project I - Overview</vt:lpstr>
      <vt:lpstr>SAFETY Act Project I - Overview</vt:lpstr>
      <vt:lpstr>PowerPoint Presentation</vt:lpstr>
      <vt:lpstr>New SAFETY Act Projects</vt:lpstr>
      <vt:lpstr>New SAFETY Act Projects</vt:lpstr>
      <vt:lpstr> New SAFETY Act Projects</vt:lpstr>
      <vt:lpstr>New SAFETY Act Projects</vt:lpstr>
      <vt:lpstr>New SAFETY Act Projects</vt:lpstr>
      <vt:lpstr>New SAFETY Act Projects</vt:lpstr>
      <vt:lpstr>New SAFETY Act Projects</vt:lpstr>
      <vt:lpstr>PowerPoint Presentation</vt:lpstr>
      <vt:lpstr>   Stadium Security Inspection</vt:lpstr>
      <vt:lpstr>   MetLife Project Goals</vt:lpstr>
      <vt:lpstr>   CCICADA-MetLife: Stage I</vt:lpstr>
      <vt:lpstr>   Data Collection</vt:lpstr>
      <vt:lpstr>Data Analysis - SUMMARY</vt:lpstr>
      <vt:lpstr>   Data Analysis</vt:lpstr>
      <vt:lpstr>PowerPoint Presentation</vt:lpstr>
      <vt:lpstr>PowerPoint Presentation</vt:lpstr>
      <vt:lpstr>   Data Analysis: Training</vt:lpstr>
      <vt:lpstr>   CCICACA-MetLife Stage I: Conclusion</vt:lpstr>
      <vt:lpstr>CCICADA-MetLife Stage II </vt:lpstr>
      <vt:lpstr>CCICADA-MetLife Stage II</vt:lpstr>
      <vt:lpstr>CCICADA-MetLife Stage II:</vt:lpstr>
      <vt:lpstr>Simulation of Patron Screening</vt:lpstr>
      <vt:lpstr>CCICADA’s Patron Screening Tool</vt:lpstr>
      <vt:lpstr>Information from MetLife</vt:lpstr>
      <vt:lpstr>Sample (Ticket) Throughput Data</vt:lpstr>
      <vt:lpstr>Screening Rates</vt:lpstr>
      <vt:lpstr>Using CCICADA’s Patron Screening Tool</vt:lpstr>
      <vt:lpstr>Screening Tool Output</vt:lpstr>
      <vt:lpstr>The Simulation Model</vt:lpstr>
      <vt:lpstr>Simulation of Patron Screening</vt:lpstr>
      <vt:lpstr>Simulation Results</vt:lpstr>
      <vt:lpstr>Simulation Results</vt:lpstr>
      <vt:lpstr>Magnetometer Scenarios (Queue Clearance)</vt:lpstr>
      <vt:lpstr>Wanding Only?</vt:lpstr>
      <vt:lpstr>Wanding Scenarios (Queue Clearance)</vt:lpstr>
      <vt:lpstr>PowerPoint Presentation</vt:lpstr>
      <vt:lpstr>What if you Cannot Get Everyone through with Magnetometers (or Wanding)?  </vt:lpstr>
      <vt:lpstr>Continuing Work on Magnetomers</vt:lpstr>
      <vt:lpstr>Continuing Work on Magnetomers</vt:lpstr>
      <vt:lpstr>Future Research</vt:lpstr>
      <vt:lpstr>Future Research</vt:lpstr>
      <vt:lpstr>   </vt:lpstr>
      <vt:lpstr>   </vt:lpstr>
      <vt:lpstr> Selection of Surprising Observations</vt:lpstr>
      <vt:lpstr>PowerPoint Presentation</vt:lpstr>
      <vt:lpstr> Selection of Surprising Observations</vt:lpstr>
      <vt:lpstr> Selection of Surprising Observations</vt:lpstr>
      <vt:lpstr> Selection of Surprising Observations</vt:lpstr>
      <vt:lpstr>  Selection of Surprising Observations</vt:lpstr>
      <vt:lpstr> Selection of Surprising Observations</vt:lpstr>
      <vt:lpstr>PowerPoint Presentation</vt:lpstr>
      <vt:lpstr>PowerPoint Presentation</vt:lpstr>
      <vt:lpstr>PowerPoint Presentation</vt:lpstr>
    </vt:vector>
  </TitlesOfParts>
  <Company>Rutgers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Donnelly</dc:creator>
  <cp:lastModifiedBy>Fred Roberts</cp:lastModifiedBy>
  <cp:revision>824</cp:revision>
  <cp:lastPrinted>2013-09-26T19:29:04Z</cp:lastPrinted>
  <dcterms:created xsi:type="dcterms:W3CDTF">2008-11-29T20:14:14Z</dcterms:created>
  <dcterms:modified xsi:type="dcterms:W3CDTF">2014-06-17T13:36:57Z</dcterms:modified>
</cp:coreProperties>
</file>