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47"/>
  </p:notesMasterIdLst>
  <p:handoutMasterIdLst>
    <p:handoutMasterId r:id="rId48"/>
  </p:handoutMasterIdLst>
  <p:sldIdLst>
    <p:sldId id="495" r:id="rId3"/>
    <p:sldId id="497" r:id="rId4"/>
    <p:sldId id="575" r:id="rId5"/>
    <p:sldId id="753" r:id="rId6"/>
    <p:sldId id="754" r:id="rId7"/>
    <p:sldId id="502" r:id="rId8"/>
    <p:sldId id="510" r:id="rId9"/>
    <p:sldId id="649" r:id="rId10"/>
    <p:sldId id="755" r:id="rId11"/>
    <p:sldId id="522" r:id="rId12"/>
    <p:sldId id="518" r:id="rId13"/>
    <p:sldId id="554" r:id="rId14"/>
    <p:sldId id="640" r:id="rId15"/>
    <p:sldId id="721" r:id="rId16"/>
    <p:sldId id="722" r:id="rId17"/>
    <p:sldId id="608" r:id="rId18"/>
    <p:sldId id="716" r:id="rId19"/>
    <p:sldId id="525" r:id="rId20"/>
    <p:sldId id="529" r:id="rId21"/>
    <p:sldId id="524" r:id="rId22"/>
    <p:sldId id="536" r:id="rId23"/>
    <p:sldId id="534" r:id="rId24"/>
    <p:sldId id="717" r:id="rId25"/>
    <p:sldId id="718" r:id="rId26"/>
    <p:sldId id="577" r:id="rId27"/>
    <p:sldId id="720" r:id="rId28"/>
    <p:sldId id="719" r:id="rId29"/>
    <p:sldId id="257" r:id="rId30"/>
    <p:sldId id="638" r:id="rId31"/>
    <p:sldId id="734" r:id="rId32"/>
    <p:sldId id="671" r:id="rId33"/>
    <p:sldId id="756" r:id="rId34"/>
    <p:sldId id="730" r:id="rId35"/>
    <p:sldId id="732" r:id="rId36"/>
    <p:sldId id="731" r:id="rId37"/>
    <p:sldId id="444" r:id="rId38"/>
    <p:sldId id="744" r:id="rId39"/>
    <p:sldId id="737" r:id="rId40"/>
    <p:sldId id="733" r:id="rId41"/>
    <p:sldId id="752" r:id="rId42"/>
    <p:sldId id="749" r:id="rId43"/>
    <p:sldId id="750" r:id="rId44"/>
    <p:sldId id="545" r:id="rId45"/>
    <p:sldId id="757" r:id="rId46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MACS presentations" initials="Dp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66"/>
    <a:srgbClr val="00CC00"/>
    <a:srgbClr val="000099"/>
    <a:srgbClr val="FF6600"/>
    <a:srgbClr val="003300"/>
    <a:srgbClr val="3333CC"/>
    <a:srgbClr val="FF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4604" autoAdjust="0"/>
  </p:normalViewPr>
  <p:slideViewPr>
    <p:cSldViewPr>
      <p:cViewPr>
        <p:scale>
          <a:sx n="89" d="100"/>
          <a:sy n="89" d="100"/>
        </p:scale>
        <p:origin x="15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992" y="-96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D687C83-DB6D-4635-9622-DDF28E36A0F4}" type="datetimeFigureOut">
              <a:rPr lang="en-US"/>
              <a:pPr>
                <a:defRPr/>
              </a:pPr>
              <a:t>4/8/23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CB00422-A883-4E60-AA9D-52102F05A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27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77E5442-AA4B-40A6-AC19-FFCEABD45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18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E5442-AA4B-40A6-AC19-FFCEABD455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3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 userDrawn="1"/>
        </p:nvSpPr>
        <p:spPr>
          <a:xfrm>
            <a:off x="228600" y="6553200"/>
            <a:ext cx="4267200" cy="304800"/>
          </a:xfrm>
          <a:prstGeom prst="rect">
            <a:avLst/>
          </a:prstGeom>
          <a:ln/>
        </p:spPr>
        <p:txBody>
          <a:bodyPr/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algn="l">
              <a:defRPr/>
            </a:pPr>
            <a:r>
              <a:rPr lang="en-US" dirty="0">
                <a:ea typeface="ＭＳ Ｐゴシック" charset="-128"/>
                <a:cs typeface="+mn-cs"/>
              </a:rPr>
              <a:t>WORKSHOP:  </a:t>
            </a:r>
            <a:r>
              <a:rPr lang="en-US" i="1" dirty="0">
                <a:ea typeface="ＭＳ Ｐゴシック" charset="-128"/>
                <a:cs typeface="+mn-cs"/>
              </a:rPr>
              <a:t>Best Practices for Stadium Security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257800" y="6553200"/>
            <a:ext cx="685800" cy="30480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rgbClr val="FF0000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1DDB174-B51C-4E0D-A9E5-195F5F3DEE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34150"/>
            <a:ext cx="685800" cy="32385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rgbClr val="FF0000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445E511-0436-4343-B969-90E600A13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34150"/>
            <a:ext cx="685800" cy="32385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rgbClr val="FF0000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5195247-F55D-472E-952A-8579A5D7CC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34150"/>
            <a:ext cx="685800" cy="32385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rgbClr val="FF0000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6A555F6-7586-4635-A165-C8B440FF92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34150"/>
            <a:ext cx="685800" cy="32385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rgbClr val="FF0000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CE17EE1-84DB-4C85-B430-78461FF83B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76800" y="6534150"/>
            <a:ext cx="685800" cy="323850"/>
          </a:xfrm>
          <a:prstGeom prst="rect">
            <a:avLst/>
          </a:prstGeom>
        </p:spPr>
        <p:txBody>
          <a:bodyPr/>
          <a:lstStyle>
            <a:lvl1pPr algn="ctr">
              <a:defRPr sz="1400" smtClean="0">
                <a:solidFill>
                  <a:srgbClr val="FF0000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02A0421-FB19-48D9-A77D-8750CEBBD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81000"/>
            <a:ext cx="8839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Template Instructions</a:t>
            </a:r>
            <a:br>
              <a:rPr lang="en-US"/>
            </a:br>
            <a:r>
              <a:rPr lang="en-US"/>
              <a:t>Heading in Green</a:t>
            </a:r>
            <a:br>
              <a:rPr lang="en-US"/>
            </a:br>
            <a:r>
              <a:rPr lang="en-US"/>
              <a:t>Second Heading can be Red</a:t>
            </a:r>
            <a:br>
              <a:rPr lang="en-US"/>
            </a:b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Please use Times New Roman Font.</a:t>
            </a:r>
          </a:p>
          <a:p>
            <a:pPr lvl="1"/>
            <a:r>
              <a:rPr lang="en-US"/>
              <a:t>Please keep the font size as large as possible. Font sizes that are under 24pt are hard to see. Use 20pt font only if you have to.</a:t>
            </a:r>
          </a:p>
          <a:p>
            <a:pPr lvl="2"/>
            <a:r>
              <a:rPr lang="en-US"/>
              <a:t>This is the smallest font size you should use.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CC00"/>
          </a:solidFill>
          <a:latin typeface="+mj-lt"/>
          <a:ea typeface="ＭＳ Ｐゴシック" charset="-128"/>
          <a:cs typeface="ＭＳ Ｐゴシック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CC00"/>
          </a:solidFill>
          <a:latin typeface="Times New Roman" charset="0"/>
          <a:ea typeface="ＭＳ Ｐゴシック" charset="-128"/>
          <a:cs typeface="ＭＳ Ｐゴシック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CC00"/>
          </a:solidFill>
          <a:latin typeface="Times New Roman" charset="0"/>
          <a:ea typeface="ＭＳ Ｐゴシック" charset="-128"/>
          <a:cs typeface="ＭＳ Ｐゴシック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CC00"/>
          </a:solidFill>
          <a:latin typeface="Times New Roman" charset="0"/>
          <a:ea typeface="ＭＳ Ｐゴシック" charset="-128"/>
          <a:cs typeface="ＭＳ Ｐゴシック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CC00"/>
          </a:solidFill>
          <a:latin typeface="Times New Roman" charset="0"/>
          <a:ea typeface="ＭＳ Ｐゴシック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ts val="163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670429C-B809-481E-8627-ED5057657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Floris213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eople/45948592@N04" TargetMode="Externa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lickr.com/people/132846448@N0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/index.php?title=User:Julphar.uae&amp;action=edit&amp;redlink=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/index.php?title=User:Julphar.uae&amp;action=edit&amp;redlink=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524000"/>
            <a:ext cx="8229600" cy="464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Fred S. Roberts</a:t>
            </a:r>
          </a:p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CCICADA Center</a:t>
            </a:r>
          </a:p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DIMACS Center</a:t>
            </a:r>
          </a:p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Rutgers University</a:t>
            </a:r>
          </a:p>
          <a:p>
            <a:pPr marL="0" indent="0" algn="ctr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Andrew Tucci</a:t>
            </a:r>
          </a:p>
          <a:p>
            <a:pPr marL="0" indent="0" algn="ctr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US Coast Guard (ret.)</a:t>
            </a:r>
          </a:p>
          <a:p>
            <a:pPr marL="0" indent="0" algn="ctr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6934200" y="5486400"/>
            <a:ext cx="205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48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Resilience of Cyber-Physical Systems: From Football to Oil Rigs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1" descr="foot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2848466" cy="2133600"/>
          </a:xfrm>
          <a:prstGeom prst="rect">
            <a:avLst/>
          </a:prstGeom>
        </p:spPr>
      </p:pic>
      <p:pic>
        <p:nvPicPr>
          <p:cNvPr id="5" name="Picture 4" descr="oilr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86949"/>
            <a:ext cx="3206231" cy="213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83" y="6248400"/>
            <a:ext cx="3121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 credits: </a:t>
            </a:r>
            <a:r>
              <a:rPr lang="en-US" sz="2000" dirty="0" err="1"/>
              <a:t>wikipedia.org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64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762000"/>
            <a:ext cx="86106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latin typeface="Times New Roman" charset="0"/>
                <a:ea typeface="MS PGothic" charset="0"/>
                <a:cs typeface="MS PGothic" charset="0"/>
              </a:rPr>
              <a:t>Management systems track maritime cargo from overseas until it reaches a retailer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latin typeface="Times New Roman" charset="0"/>
                <a:ea typeface="MS PGothic" charset="0"/>
                <a:cs typeface="MS PGothic" charset="0"/>
              </a:rPr>
              <a:t>These systems are subject to cyber attacks</a:t>
            </a:r>
          </a:p>
          <a:p>
            <a:r>
              <a:rPr lang="en-US" sz="2400" dirty="0"/>
              <a:t>2011-2013: Hackers obtained remote access to the terminal systems at the Port of Antwerp by emailing malware to the port authorities and/or shipping companies</a:t>
            </a:r>
          </a:p>
          <a:p>
            <a:r>
              <a:rPr lang="en-US" sz="2400" dirty="0"/>
              <a:t>They released containers to their own truckers without knowledge of the port or the shipping line, and deleted information as to the existence of the container after the fact </a:t>
            </a:r>
          </a:p>
          <a:p>
            <a:endParaRPr lang="en-US" sz="2400" dirty="0">
              <a:ea typeface="MS PGothic" charset="0"/>
              <a:cs typeface="MS PGothic" charset="0"/>
            </a:endParaRPr>
          </a:p>
          <a:p>
            <a:endParaRPr lang="en-US" sz="2400" dirty="0"/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400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1200" dirty="0">
              <a:latin typeface="Times New Roman" charset="0"/>
              <a:ea typeface="MS PGothic" charset="0"/>
              <a:cs typeface="MS PGothic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Port Operations: Cargo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5715000" y="6437034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10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DCD0CA5-65EF-A3A9-754D-1CE58F0F3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969904" y="6312932"/>
            <a:ext cx="974112" cy="61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ortOfAntwerp.jpg">
            <a:extLst>
              <a:ext uri="{FF2B5EF4-FFF2-40B4-BE49-F238E27FC236}">
                <a16:creationId xmlns:a16="http://schemas.microsoft.com/office/drawing/2014/main" id="{47E60A9A-CBF9-4EAA-F182-B47B5860B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0" y="4114484"/>
            <a:ext cx="3664206" cy="2514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1C3235-5870-910C-D9F5-DFF7F7FE4E24}"/>
              </a:ext>
            </a:extLst>
          </p:cNvPr>
          <p:cNvSpPr txBox="1"/>
          <p:nvPr/>
        </p:nvSpPr>
        <p:spPr>
          <a:xfrm>
            <a:off x="3964470" y="6432827"/>
            <a:ext cx="21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</a:t>
            </a:r>
            <a:r>
              <a:rPr lang="en-US" sz="1800" dirty="0" err="1"/>
              <a:t>wikipedia.org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D649E-93D5-E220-A87C-8C5A8E23A3DE}"/>
              </a:ext>
            </a:extLst>
          </p:cNvPr>
          <p:cNvSpPr txBox="1"/>
          <p:nvPr/>
        </p:nvSpPr>
        <p:spPr>
          <a:xfrm>
            <a:off x="304800" y="586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8D37E6-F605-BD15-8092-8B4FB04E8314}"/>
              </a:ext>
            </a:extLst>
          </p:cNvPr>
          <p:cNvSpPr txBox="1"/>
          <p:nvPr/>
        </p:nvSpPr>
        <p:spPr>
          <a:xfrm>
            <a:off x="4141211" y="4309408"/>
            <a:ext cx="4823829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charset="0"/>
                <a:ea typeface="MS PGothic" charset="0"/>
                <a:cs typeface="MS PGothic" charset="0"/>
              </a:rPr>
              <a:t>After the infection was discovered and a firewall installed to prevent further infections, the criminals broke into the facility, fitted keyloggers, and were able to continue their crime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609600"/>
            <a:ext cx="85344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latin typeface="Times New Roman" charset="0"/>
                <a:ea typeface="MS PGothic" charset="0"/>
                <a:cs typeface="MS PGothic" charset="0"/>
              </a:rPr>
              <a:t>Not just ships – </a:t>
            </a:r>
            <a:r>
              <a:rPr lang="en-US" sz="2600" i="1" dirty="0">
                <a:latin typeface="Times New Roman" charset="0"/>
                <a:ea typeface="MS PGothic" charset="0"/>
                <a:cs typeface="MS PGothic" charset="0"/>
              </a:rPr>
              <a:t>vulnerabilities extend to the entire maritime transportation system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latin typeface="Times New Roman" charset="0"/>
                <a:ea typeface="MS PGothic" charset="0"/>
                <a:cs typeface="MS PGothic" charset="0"/>
              </a:rPr>
              <a:t>In 2014, hackers shut down a floating oil rig off the coast of Africa by tilting it. It took a week to identify and fix the problem 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latin typeface="Times New Roman" charset="0"/>
                <a:ea typeface="MS PGothic" charset="0"/>
                <a:cs typeface="MS PGothic" charset="0"/>
              </a:rPr>
              <a:t>In 2010, a drilling rig being moved at sea from South Korea to South America was infected by malicious software so its critical control systems couldn’t operate. Took 19 days to fix matters 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1200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Oil Rigs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5912005" y="63817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11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46744"/>
            <a:ext cx="3886200" cy="291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191000" y="5848290"/>
            <a:ext cx="26943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/>
              <a:t>Credit: </a:t>
            </a:r>
            <a:r>
              <a:rPr lang="en-US" sz="2000" dirty="0" err="1"/>
              <a:t>www.peakoil.net</a:t>
            </a:r>
            <a:endParaRPr lang="en-US" sz="20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4332716-4977-6BFA-496D-3CE65126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7660340" y="5943600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97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685800"/>
            <a:ext cx="82296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In the Korean example: the computers controlling the blowout preventer were infected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If this had happened while the rig was engaged in drilling operations, there could have been a well blowout with possible explosion and oil spill 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The blowout preventer failed during the Deepwater Horizon oil spill in the Gulf of Mexico in 2010 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800" dirty="0">
                <a:latin typeface="Times New Roman" charset="0"/>
                <a:ea typeface="MS PGothic" charset="0"/>
                <a:cs typeface="MS PGothic" charset="0"/>
              </a:rPr>
              <a:t>The malware involved might not have caused a problem for a smartphone, but that has much better security than an oil rig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1200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latin typeface="Times New Roman" charset="0"/>
              <a:ea typeface="MS PGothic" charset="0"/>
              <a:cs typeface="MS PGothic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Oil Rigs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12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738132" y="5650468"/>
            <a:ext cx="3367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/>
              <a:t>Credit: </a:t>
            </a:r>
            <a:r>
              <a:rPr lang="en-US" sz="1800" dirty="0" err="1"/>
              <a:t>wikipedia.org</a:t>
            </a:r>
            <a:r>
              <a:rPr lang="en-US" sz="1800" dirty="0"/>
              <a:t>, </a:t>
            </a:r>
            <a:r>
              <a:rPr lang="en-US" sz="1800" dirty="0" err="1"/>
              <a:t>Shauk</a:t>
            </a:r>
            <a:r>
              <a:rPr lang="en-US" sz="1800" dirty="0"/>
              <a:t> 2013</a:t>
            </a:r>
          </a:p>
        </p:txBody>
      </p:sp>
      <p:pic>
        <p:nvPicPr>
          <p:cNvPr id="2" name="Picture 1" descr="Deepwater_Horizon_offshore_drilling_unit_on_fire_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82" y="4282540"/>
            <a:ext cx="3326927" cy="249287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C13C92F-62A0-B933-36B1-72B27C06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56391" y="5867400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31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334000"/>
          </a:xfrm>
        </p:spPr>
        <p:txBody>
          <a:bodyPr>
            <a:normAutofit/>
          </a:bodyPr>
          <a:lstStyle/>
          <a:p>
            <a:r>
              <a:rPr lang="en-US" sz="2400" dirty="0">
                <a:cs typeface="Times New Roman" pitchFamily="18" charset="0"/>
              </a:rPr>
              <a:t>In 2022, an explosion at an LNG terminal                                                                         in Freeport, TX closed down the facility                                                                  for 8 months</a:t>
            </a:r>
          </a:p>
          <a:p>
            <a:r>
              <a:rPr lang="en-US" sz="2400" dirty="0"/>
              <a:t>A pressure release valve failed to open,                                                   causing a pipe to overheat and burst</a:t>
            </a:r>
          </a:p>
          <a:p>
            <a:r>
              <a:rPr lang="en-US" sz="2400" dirty="0">
                <a:cs typeface="Times New Roman" pitchFamily="18" charset="0"/>
              </a:rPr>
              <a:t>Apparently human error; but initially a                                                             lot of speculation that it was due to a cyber attack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Industrial control systems are vulnerable to attacks on sensor systems, affecting tank level indicators, pressure sensors, temperature sensors, hazardous gas sensors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leak or build-up of pressure or a fire might not be detected, thus possibly leading to an explosion</a:t>
            </a:r>
          </a:p>
          <a:p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Research Challenge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Design more resilient sensors</a:t>
            </a:r>
            <a:endParaRPr lang="en-US" sz="2400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cs typeface="Times New Roman" pitchFamily="18" charset="0"/>
            </a:endParaRPr>
          </a:p>
          <a:p>
            <a:endParaRPr lang="en-US" sz="2400" dirty="0"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Fuel: LNG Terminals 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13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1A41B6B-BB7C-1B10-5792-27013BFE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192741" y="5968891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2CF6661-FDEC-6DE3-741C-5B9D3BC2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77" y="762000"/>
            <a:ext cx="3157323" cy="2374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48C9A5-D3C3-3B67-DED4-762AE556A023}"/>
              </a:ext>
            </a:extLst>
          </p:cNvPr>
          <p:cNvSpPr txBox="1"/>
          <p:nvPr/>
        </p:nvSpPr>
        <p:spPr>
          <a:xfrm>
            <a:off x="5181600" y="6234112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</a:t>
            </a:r>
            <a:r>
              <a:rPr lang="en-US" sz="1800" dirty="0" err="1"/>
              <a:t>Wikimedia.com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23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33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Trains go through many tunnels, some very long (as under the Hudson River, heading to New York) 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Especially after storms, those tunnels require pumping and draining controlled by cyber-physical systems 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if a bad actor used a cyber-attack to disable a pumping and draining system, but also ensured that status boards indicated that the tunnel was safe? 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could lead to a train getting stuck or key systems being flooded, having the lights and AC go out, and leading to serious injury to passengers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114300" y="5920494"/>
            <a:ext cx="1562100" cy="98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Rail Tunnels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1676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14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 descr="A train going through a tunnel&#10;&#10;Description automatically generated with medium confidence">
            <a:extLst>
              <a:ext uri="{FF2B5EF4-FFF2-40B4-BE49-F238E27FC236}">
                <a16:creationId xmlns:a16="http://schemas.microsoft.com/office/drawing/2014/main" id="{AE53C135-D01E-419C-21A2-D4304A5DF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69" y="4374317"/>
            <a:ext cx="6870531" cy="2087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19F9A-B2EE-9409-7EA8-00BCD4312173}"/>
              </a:ext>
            </a:extLst>
          </p:cNvPr>
          <p:cNvSpPr txBox="1"/>
          <p:nvPr/>
        </p:nvSpPr>
        <p:spPr>
          <a:xfrm>
            <a:off x="357187" y="4700261"/>
            <a:ext cx="157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Amtrak</a:t>
            </a:r>
          </a:p>
        </p:txBody>
      </p:sp>
    </p:spTree>
    <p:extLst>
      <p:ext uri="{BB962C8B-B14F-4D97-AF65-F5344CB8AC3E}">
        <p14:creationId xmlns:p14="http://schemas.microsoft.com/office/powerpoint/2010/main" val="41996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33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Could a bad actor take control of a signaling                                                                          or switching system for a railroad and direct                                                                                    two trains to go on the same track toward                                                                                    each other, leading to a head-on collision as                                                       occurred recently in Greece?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2022, hackers in Belarus took control of                                                                          routing and switching devices to stop trains;                                                            they also threatened to take down signaling                                                and emergency control systems  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dirty="0">
                <a:solidFill>
                  <a:srgbClr val="2A3140"/>
                </a:solidFill>
                <a:effectLst/>
                <a:ea typeface="Times New Roman" panose="02020603050405020304" pitchFamily="18" charset="0"/>
              </a:rPr>
              <a:t>This problem could be further exacerbated                                                                  if the trains were carrying hazardous materials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endParaRPr lang="en-US" sz="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  <a:tab pos="914400" algn="l"/>
              </a:tabLst>
            </a:pPr>
            <a:r>
              <a:rPr lang="en-US" sz="2200" i="1" dirty="0">
                <a:solidFill>
                  <a:srgbClr val="FF0000"/>
                </a:solidFill>
                <a:ea typeface="Times New Roman" panose="02020603050405020304" pitchFamily="18" charset="0"/>
              </a:rPr>
              <a:t>Research Challenge</a:t>
            </a:r>
            <a:r>
              <a:rPr lang="en-US" sz="2200" i="1" dirty="0">
                <a:solidFill>
                  <a:srgbClr val="2A3140"/>
                </a:solidFill>
                <a:ea typeface="Times New Roman" panose="02020603050405020304" pitchFamily="18" charset="0"/>
              </a:rPr>
              <a:t>: How to ensure that implementation of safety-enhancing systems like positive train control is not rushed                                                           before potential vulnerabilities are studied</a:t>
            </a:r>
            <a:endParaRPr lang="en-US" sz="2200" i="1" dirty="0">
              <a:effectLst/>
              <a:ea typeface="Times New Roman" panose="02020603050405020304" pitchFamily="18" charset="0"/>
            </a:endParaRPr>
          </a:p>
          <a:p>
            <a:pPr marL="571500" indent="-457200"/>
            <a:endParaRPr lang="en-US" sz="2400" dirty="0">
              <a:solidFill>
                <a:srgbClr val="000000"/>
              </a:solidFill>
              <a:cs typeface="Arial" pitchFamily="34" charset="0"/>
            </a:endParaRPr>
          </a:p>
          <a:p>
            <a:pPr marL="571500" indent="-457200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736541" y="5990630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Vulnerability of Rail Signaling and Switching Systems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6062780" y="634940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15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 descr="A couple of trains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CBDE7C15-28D7-F7D5-3FC1-09E41501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259" y="1327447"/>
            <a:ext cx="3164541" cy="2111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F2E7B3-F5D1-6CA4-67AB-718A838F75D3}"/>
              </a:ext>
            </a:extLst>
          </p:cNvPr>
          <p:cNvSpPr txBox="1"/>
          <p:nvPr/>
        </p:nvSpPr>
        <p:spPr>
          <a:xfrm>
            <a:off x="5905812" y="4419600"/>
            <a:ext cx="39239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Credit: Wikimedia commons </a:t>
            </a:r>
            <a:r>
              <a:rPr lang="en-US" sz="1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4" tooltip="User:Floris21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Floris Looijesteijn</a:t>
            </a:r>
            <a:r>
              <a:rPr lang="en-US" sz="1600" dirty="0">
                <a:effectLst/>
              </a:rPr>
              <a:t> </a:t>
            </a:r>
            <a:r>
              <a:rPr lang="en-US" sz="1600" dirty="0"/>
              <a:t>no changes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52C7E-55A9-AD07-EB6B-BE61BA989364}"/>
              </a:ext>
            </a:extLst>
          </p:cNvPr>
          <p:cNvSpPr txBox="1"/>
          <p:nvPr/>
        </p:nvSpPr>
        <p:spPr>
          <a:xfrm>
            <a:off x="5882642" y="3505200"/>
            <a:ext cx="3261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Image: Two trains collided at </a:t>
            </a:r>
            <a:r>
              <a:rPr lang="en-US" sz="1800" dirty="0" err="1"/>
              <a:t>Westerpark</a:t>
            </a:r>
            <a:r>
              <a:rPr lang="en-US" sz="1800" dirty="0"/>
              <a:t>, Amsterdam on April 21, 2012</a:t>
            </a:r>
          </a:p>
        </p:txBody>
      </p:sp>
    </p:spTree>
    <p:extLst>
      <p:ext uri="{BB962C8B-B14F-4D97-AF65-F5344CB8AC3E}">
        <p14:creationId xmlns:p14="http://schemas.microsoft.com/office/powerpoint/2010/main" val="39119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143000"/>
            <a:ext cx="8382000" cy="5334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Large concern about cyber attacks on critical                                  infrastructure and specifically cyber-physical                                        systems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But more sophisticated attacks could be multi-modal,                                                                 including some combination of a cyber and physical                                                               attack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cyber attack may not be an end in itself; just aimed to make the physical attack more successful. Or vice versa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Research about such integrated attacks is in its infancy.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Will give a number of plausible examples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Simple example: hacking into security cameras at a facility increases vulnerability to a physical intrusion </a:t>
            </a: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rgbClr val="FF0000"/>
                </a:solidFill>
                <a:ea typeface="ＭＳ Ｐゴシック"/>
                <a:cs typeface="Arial" charset="0"/>
              </a:rPr>
              <a:t>Research Challenge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: Integrated Cyber and Physical Attacks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-609600" y="64389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16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25CF4F8-4C68-BA04-B70E-686F235C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781365" y="6019800"/>
            <a:ext cx="1210234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urveillance_cameras.jpg">
            <a:extLst>
              <a:ext uri="{FF2B5EF4-FFF2-40B4-BE49-F238E27FC236}">
                <a16:creationId xmlns:a16="http://schemas.microsoft.com/office/drawing/2014/main" id="{E15649E2-1789-F090-C985-E95A2BC4F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42" y="1275740"/>
            <a:ext cx="1727858" cy="200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567CF-9188-70BD-A391-1345DE38E652}"/>
              </a:ext>
            </a:extLst>
          </p:cNvPr>
          <p:cNvSpPr txBox="1"/>
          <p:nvPr/>
        </p:nvSpPr>
        <p:spPr>
          <a:xfrm>
            <a:off x="2362200" y="641246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</a:t>
            </a:r>
            <a:r>
              <a:rPr lang="en-US" sz="1800" dirty="0" err="1"/>
              <a:t>wikimedia</a:t>
            </a:r>
            <a:r>
              <a:rPr lang="en-US" sz="1800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34539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Cyber attack on operating systems in the port making a following physical attack more likely to succeed: 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Shut the gates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 people are trapped inside and first responders are trapped outside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Turn off the lights </a:t>
            </a:r>
            <a:r>
              <a:rPr lang="mr-IN" sz="2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make it easier for physical attackers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Turn off the alarms </a:t>
            </a:r>
            <a:r>
              <a:rPr lang="mr-IN" sz="2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make it easier for physical attackers to avoid detection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Disable the cameras </a:t>
            </a:r>
            <a:r>
              <a:rPr lang="mr-IN" sz="2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make it easier to avoid detection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Interrupt the power supply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Disable cyber-enabled traffic lights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create traffic jams - emergency vehicles unable to respond to a physical attack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Hack into emergency communication system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tell first responders to go to a different place</a:t>
            </a:r>
          </a:p>
          <a:p>
            <a:pPr lvl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Spoof TWIC cards or other access control systems</a:t>
            </a:r>
          </a:p>
          <a:p>
            <a:pPr marL="457200" lvl="1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to let the “bad guys’ in</a:t>
            </a:r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Integrated Attacks on a Port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-8382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17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1BFA4F3-359B-279B-1D85-830A1AA2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8046" t="10527" r="29646" b="50000"/>
          <a:stretch>
            <a:fillRect/>
          </a:stretch>
        </p:blipFill>
        <p:spPr bwMode="auto">
          <a:xfrm>
            <a:off x="7447845" y="5791200"/>
            <a:ext cx="161995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4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  <a:cs typeface="+mj-cs"/>
              </a:rPr>
              <a:t>Integrated Attacks on a Ship’s CPS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685800"/>
            <a:ext cx="8153400" cy="51054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400" dirty="0">
                <a:latin typeface="Times New Roman" charset="0"/>
                <a:cs typeface="MS PGothic" charset="0"/>
              </a:rPr>
              <a:t>For modern ships: dependence on a proliferation of sophisticated technology – that is subject to cyber attack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ECDIS (Electronic Chart Display and Information System)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AIS (Automatic Identification System)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Radar/ARPA (Radio Direction and Ranging)                                         (Automatic Radar Plotting Aid)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Compass (Gyro, Fluxgate, GPS and others)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Steering (Computerized Automatic                                   Steering System)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VDR (Voyage Data Recorder –”Black Box”)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GMDSS (Global Maritime Distress and Safety System)</a:t>
            </a:r>
          </a:p>
          <a:p>
            <a:pPr lvl="1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sz="2200" dirty="0">
                <a:solidFill>
                  <a:srgbClr val="000000"/>
                </a:solidFill>
                <a:latin typeface="Times New Roman" charset="0"/>
                <a:ea typeface="MS PGothic" charset="0"/>
              </a:rPr>
              <a:t>Numerous other advanced units and systems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400" dirty="0">
              <a:latin typeface="Times New Roman" charset="0"/>
              <a:cs typeface="MS PGothic" charset="0"/>
            </a:endParaRPr>
          </a:p>
        </p:txBody>
      </p:sp>
      <p:pic>
        <p:nvPicPr>
          <p:cNvPr id="3584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2513"/>
          <a:stretch>
            <a:fillRect/>
          </a:stretch>
        </p:blipFill>
        <p:spPr bwMode="auto">
          <a:xfrm>
            <a:off x="6105732" y="1905000"/>
            <a:ext cx="295068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352800" y="64500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AA6FF83A-5E13-E343-9FA4-300C0823528F}" type="slidenum">
              <a:rPr lang="en-US" sz="1400">
                <a:solidFill>
                  <a:srgbClr val="FF0000"/>
                </a:solidFill>
              </a:rPr>
              <a:pPr algn="ctr" eaLnBrk="1" hangingPunct="1"/>
              <a:t>18</a:t>
            </a:fld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257800"/>
            <a:ext cx="55829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/>
              <a:t>Thanks to </a:t>
            </a:r>
            <a:r>
              <a:rPr lang="en-US" sz="2200" b="1" i="1" dirty="0" err="1"/>
              <a:t>Capt</a:t>
            </a:r>
            <a:r>
              <a:rPr lang="en-US" sz="2200" b="1" i="1" dirty="0"/>
              <a:t> David </a:t>
            </a:r>
            <a:r>
              <a:rPr lang="en-US" sz="2200" b="1" i="1" dirty="0" err="1"/>
              <a:t>Moskoff</a:t>
            </a:r>
            <a:r>
              <a:rPr lang="en-US" sz="2200" b="1" i="1" dirty="0"/>
              <a:t>, US Merchant </a:t>
            </a:r>
          </a:p>
          <a:p>
            <a:r>
              <a:rPr lang="en-US" sz="2200" b="1" i="1" dirty="0"/>
              <a:t>Marine Academy, for many of the following </a:t>
            </a:r>
          </a:p>
          <a:p>
            <a:r>
              <a:rPr lang="en-US" sz="2200" b="1" i="1" dirty="0"/>
              <a:t>Examples. Also thanks to Dana </a:t>
            </a:r>
            <a:r>
              <a:rPr lang="en-US" sz="2200" b="1" i="1" dirty="0" err="1"/>
              <a:t>Goward</a:t>
            </a:r>
            <a:r>
              <a:rPr lang="en-US" sz="2200" b="1" i="1" dirty="0"/>
              <a:t> and </a:t>
            </a:r>
          </a:p>
          <a:p>
            <a:r>
              <a:rPr lang="en-US" sz="2200" b="1" i="1" dirty="0"/>
              <a:t>Joe </a:t>
            </a:r>
            <a:r>
              <a:rPr lang="en-US" sz="2200" b="1" i="1" dirty="0" err="1"/>
              <a:t>DiRenzo</a:t>
            </a:r>
            <a:endParaRPr lang="en-US" sz="2200" b="1" i="1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FFA1AEB-0B84-5D7E-E6E1-B4436A2BE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7418294" y="5791200"/>
            <a:ext cx="157330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664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  <a:cs typeface="+mj-cs"/>
              </a:rPr>
              <a:t>Electronic Chart Display &amp; Info System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762000"/>
            <a:ext cx="8153400" cy="5105400"/>
          </a:xfrm>
        </p:spPr>
        <p:txBody>
          <a:bodyPr/>
          <a:lstStyle/>
          <a:p>
            <a:r>
              <a:rPr lang="en-US" sz="2800" dirty="0"/>
              <a:t>Electronic Chart Display and Information System (ECDIS):</a:t>
            </a:r>
          </a:p>
          <a:p>
            <a:pPr lvl="1"/>
            <a:r>
              <a:rPr lang="en-US" sz="2400" dirty="0"/>
              <a:t>Computer-based navigation system</a:t>
            </a:r>
          </a:p>
          <a:p>
            <a:pPr lvl="1"/>
            <a:r>
              <a:rPr lang="en-US" sz="2400" dirty="0"/>
              <a:t>Integrates a variety of real-time information</a:t>
            </a:r>
          </a:p>
          <a:p>
            <a:pPr lvl="1"/>
            <a:r>
              <a:rPr lang="en-US" sz="2400" dirty="0"/>
              <a:t>Automated decision aid - continuously determining ship’s position in relation to land, charted objects, navigation aids and unseen hazards</a:t>
            </a:r>
          </a:p>
          <a:p>
            <a:pPr lvl="1"/>
            <a:r>
              <a:rPr lang="en-US" sz="2400" dirty="0"/>
              <a:t>Includes electronic navigational charts and integrates position information from the Global Positioning System (GPS) and other navigational sensors,                                              such as radar, fathometer and                                          automatic identification systems (AIS)</a:t>
            </a:r>
          </a:p>
          <a:p>
            <a:r>
              <a:rPr lang="en-US" sz="2800" dirty="0"/>
              <a:t>Enables “solo watch-standing”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en-US" sz="2400" dirty="0">
              <a:latin typeface="Times New Roman" charset="0"/>
              <a:cs typeface="MS PGothic" charset="0"/>
            </a:endParaRPr>
          </a:p>
        </p:txBody>
      </p:sp>
      <p:sp>
        <p:nvSpPr>
          <p:cNvPr id="3584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352800" y="64500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AA6FF83A-5E13-E343-9FA4-300C0823528F}" type="slidenum">
              <a:rPr lang="en-US" sz="1400">
                <a:solidFill>
                  <a:srgbClr val="FF0000"/>
                </a:solidFill>
              </a:rPr>
              <a:pPr algn="ctr" eaLnBrk="1" hangingPunct="1"/>
              <a:t>19</a:t>
            </a:fld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9503572-9254-C9CC-B37A-8940608E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228600" y="6186311"/>
            <a:ext cx="1066800" cy="6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9F7F3B93-F7D4-0855-C169-F1C734322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2484" y="4572000"/>
            <a:ext cx="342968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568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4648200"/>
            <a:ext cx="8229600" cy="464820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Was it terrorism?</a:t>
            </a:r>
          </a:p>
          <a:p>
            <a:pPr>
              <a:buFont typeface="Arial"/>
              <a:buChar char="•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Was it cyber-terrorism?</a:t>
            </a:r>
          </a:p>
          <a:p>
            <a:pPr>
              <a:buFont typeface="Arial"/>
              <a:buChar char="•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(Luckily just a relay device failing at Entergy New Orleans)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615518" y="5715000"/>
            <a:ext cx="145228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Super Bowl 47, New Orleans 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2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6477000" cy="3581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396335"/>
            <a:ext cx="3019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err="1"/>
              <a:t>businessinsider.com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7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</a:rPr>
              <a:t>Electronic Chart Display &amp; Info System</a:t>
            </a:r>
            <a:endParaRPr lang="en-US" altLang="en-US" sz="4000" dirty="0">
              <a:solidFill>
                <a:schemeClr val="accent1">
                  <a:lumMod val="50000"/>
                </a:schemeClr>
              </a:solidFill>
              <a:ea typeface="ＭＳ Ｐゴシック" pitchFamily="34" charset="-128"/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8153400" cy="46482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ea typeface="ＭＳ Ｐゴシック" pitchFamily="34" charset="-128"/>
                <a:cs typeface="ＭＳ Ｐゴシック" charset="0"/>
              </a:rPr>
              <a:t>ECDIS flaws might allow an attacker to access and modify files and charts on board or on shore; could cause serious environmental and financial damage, even loss of life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Deliberate hacking into the ECDIS has been demonstrated to work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 2017, hackers (pirates) reportedly took                                              control of the navigation systems of a                                                 container vessel enroute from Cyprus to                                          Djibouti </a:t>
            </a:r>
            <a:r>
              <a:rPr lang="en-US" sz="2400" b="1" dirty="0">
                <a:ea typeface="ＭＳ Ｐゴシック" pitchFamily="34" charset="-128"/>
                <a:cs typeface="ＭＳ Ｐゴシック" charset="0"/>
              </a:rPr>
              <a:t> </a:t>
            </a:r>
          </a:p>
          <a:p>
            <a:r>
              <a:rPr lang="en-US" sz="2400" dirty="0"/>
              <a:t>Once such unauthorized access is obtained,                                                                        attackers could be able to interact with the shipboard network and everything to which it is connected</a:t>
            </a:r>
          </a:p>
          <a:p>
            <a:r>
              <a:rPr lang="en-US" sz="2400" dirty="0"/>
              <a:t>Attack could be made through something as basic as insertion of USB key or download from Internet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600" dirty="0"/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ea typeface="ＭＳ Ｐゴシック" pitchFamily="34" charset="-128"/>
              <a:cs typeface="ＭＳ Ｐゴシック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1200" dirty="0">
              <a:cs typeface="ＭＳ Ｐゴシック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</p:txBody>
      </p:sp>
      <p:sp>
        <p:nvSpPr>
          <p:cNvPr id="3482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048000" y="64500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A8DE7A2-5040-6B4C-BA29-C0A74AA1A3AD}" type="slidenum">
              <a:rPr lang="en-US" sz="1400">
                <a:solidFill>
                  <a:srgbClr val="FF0000"/>
                </a:solidFill>
              </a:rPr>
              <a:pPr algn="ctr" eaLnBrk="1" hangingPunct="1"/>
              <a:t>20</a:t>
            </a:fld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4691" y="5768975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Sources: </a:t>
            </a:r>
            <a:r>
              <a:rPr lang="en-US" sz="1800" dirty="0" err="1"/>
              <a:t>templarexecs.com</a:t>
            </a:r>
            <a:r>
              <a:rPr lang="en-US" sz="1800" dirty="0"/>
              <a:t> 2014, </a:t>
            </a:r>
            <a:r>
              <a:rPr lang="en-US" sz="1800" dirty="0" err="1"/>
              <a:t>CyberKeel</a:t>
            </a:r>
            <a:r>
              <a:rPr lang="en-US" sz="1800" dirty="0"/>
              <a:t> 2014</a:t>
            </a:r>
          </a:p>
          <a:p>
            <a:r>
              <a:rPr lang="en-US" sz="1800" dirty="0"/>
              <a:t>Credit: </a:t>
            </a:r>
            <a:r>
              <a:rPr lang="en-US" sz="1800" dirty="0" err="1"/>
              <a:t>Wikipedia.org</a:t>
            </a:r>
            <a:endParaRPr lang="en-US" sz="1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E96A735-BD34-D6F9-561E-D092FF869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152400" y="6030913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omaliPirates.jpg">
            <a:extLst>
              <a:ext uri="{FF2B5EF4-FFF2-40B4-BE49-F238E27FC236}">
                <a16:creationId xmlns:a16="http://schemas.microsoft.com/office/drawing/2014/main" id="{A731A5F2-6A75-7FF0-8B3A-6D3AA55B7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22" y="2133600"/>
            <a:ext cx="297057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9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  <a:cs typeface="+mj-cs"/>
              </a:rPr>
              <a:t>Automatic Identification System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762000"/>
            <a:ext cx="8153400" cy="5105400"/>
          </a:xfrm>
        </p:spPr>
        <p:txBody>
          <a:bodyPr/>
          <a:lstStyle/>
          <a:p>
            <a:r>
              <a:rPr lang="en-US" sz="2400" dirty="0"/>
              <a:t>Automatic Identification System (AIS) transceivers on over 1,000,000 ships worldwide</a:t>
            </a:r>
          </a:p>
          <a:p>
            <a:r>
              <a:rPr lang="en-US" sz="2400" dirty="0"/>
              <a:t>Installation is mandatory for all passenger ships and commercial (non-fishing) ships over 300 metric tons per International Maritime Union agreement</a:t>
            </a:r>
          </a:p>
          <a:p>
            <a:r>
              <a:rPr lang="en-US" sz="2400" dirty="0"/>
              <a:t>Tracks ships automatically by electronically exchanging data with other ships, AIS base stations, and satellites</a:t>
            </a:r>
          </a:p>
          <a:p>
            <a:r>
              <a:rPr lang="en-US" sz="2400" dirty="0"/>
              <a:t>Transmits data (e.g. vessels’ identity, type, position, heading and speed to shore stations) 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ea typeface="ＭＳ Ｐゴシック" pitchFamily="34" charset="-128"/>
                <a:cs typeface="ＭＳ Ｐゴシック" charset="0"/>
              </a:rPr>
              <a:t>In Oct. 2013 Trend Micro demonstrated how easy it is to penetrate a ship’s AIS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ea typeface="ＭＳ Ｐゴシック" pitchFamily="34" charset="-128"/>
                <a:cs typeface="ＭＳ Ｐゴシック" charset="0"/>
              </a:rPr>
              <a:t>More recently: Coast Guard Academy                                                          team used commercially available                                                                  software to hack into AIS and turn it off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000" dirty="0"/>
              <a:t>		</a:t>
            </a:r>
            <a:r>
              <a:rPr lang="en-US" sz="1800" dirty="0"/>
              <a:t>Source: Help Net Security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</p:txBody>
      </p:sp>
      <p:sp>
        <p:nvSpPr>
          <p:cNvPr id="3482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8030" y="647700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A8DE7A2-5040-6B4C-BA29-C0A74AA1A3AD}" type="slidenum">
              <a:rPr lang="en-US" sz="1400">
                <a:solidFill>
                  <a:srgbClr val="FF0000"/>
                </a:solidFill>
              </a:rPr>
              <a:pPr algn="ctr" eaLnBrk="1" hangingPunct="1"/>
              <a:t>21</a:t>
            </a:fld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" name="Picture 1" descr="A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26" y="4572000"/>
            <a:ext cx="3001173" cy="190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6136" y="6457890"/>
            <a:ext cx="2369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err="1"/>
              <a:t>wikipedia.org</a:t>
            </a:r>
            <a:endParaRPr lang="en-US" sz="20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BFB00DE-E4AE-EEC7-FE06-6C0F31B64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152401" y="5956156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0232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ea typeface="ＭＳ Ｐゴシック" pitchFamily="34" charset="-128"/>
              </a:rPr>
              <a:t>Automatic Identification System</a:t>
            </a:r>
            <a:endParaRPr lang="en-US" altLang="en-US" dirty="0">
              <a:solidFill>
                <a:schemeClr val="accent1">
                  <a:lumMod val="50000"/>
                </a:schemeClr>
              </a:solidFill>
              <a:ea typeface="ＭＳ Ｐゴシック" pitchFamily="34" charset="-128"/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762000"/>
            <a:ext cx="8686800" cy="58674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ea typeface="ＭＳ Ｐゴシック" pitchFamily="34" charset="-128"/>
                <a:cs typeface="ＭＳ Ｐゴシック" charset="0"/>
              </a:rPr>
              <a:t>Plausible scenarios (</a:t>
            </a:r>
            <a:r>
              <a:rPr lang="en-US" sz="2400" dirty="0" err="1">
                <a:ea typeface="ＭＳ Ｐゴシック" pitchFamily="34" charset="-128"/>
                <a:cs typeface="ＭＳ Ｐゴシック" charset="0"/>
              </a:rPr>
              <a:t>CyberKeel</a:t>
            </a:r>
            <a:r>
              <a:rPr lang="en-US" sz="2400" dirty="0">
                <a:ea typeface="ＭＳ Ｐゴシック" pitchFamily="34" charset="-128"/>
                <a:cs typeface="ＭＳ Ｐゴシック" charset="0"/>
              </a:rPr>
              <a:t> 2014):</a:t>
            </a:r>
          </a:p>
          <a:p>
            <a:pPr lvl="1"/>
            <a:r>
              <a:rPr lang="en-US" sz="2200" dirty="0"/>
              <a:t>Modification of all ship details, position, course, cargo, speed, name</a:t>
            </a:r>
          </a:p>
          <a:p>
            <a:pPr lvl="1"/>
            <a:r>
              <a:rPr lang="en-US" sz="2200" dirty="0"/>
              <a:t>Creation of “ghost” vessels at any global location, which would be recognized by receivers as genuine vessels</a:t>
            </a:r>
          </a:p>
          <a:p>
            <a:pPr lvl="1"/>
            <a:r>
              <a:rPr lang="en-US" sz="2200" dirty="0"/>
              <a:t>Trigger a false collision warning alert, resulting in                                                        a course adjustment</a:t>
            </a:r>
          </a:p>
          <a:p>
            <a:pPr lvl="1"/>
            <a:r>
              <a:rPr lang="en-US" sz="2200" dirty="0"/>
              <a:t>Send false weather information to a vessel to have                                                     them divert around a non-existent storm</a:t>
            </a:r>
          </a:p>
          <a:p>
            <a:pPr lvl="1"/>
            <a:r>
              <a:rPr lang="en-US" sz="2200" dirty="0"/>
              <a:t>The ability to impersonate marine authorities to                                                      trick the vessel crew into disabling their AIS                                                                        transmitter, rendering them invisible to anyone but                                               the attackers themselves</a:t>
            </a:r>
          </a:p>
          <a:p>
            <a:pPr lvl="1"/>
            <a:r>
              <a:rPr lang="en-US" sz="2200" dirty="0"/>
              <a:t>Cause vessels to increase the frequency with which they transmit AIS data, resulting in all vessels and marine authorities being flooded by data. Essentially a “denial-of-service” attack</a:t>
            </a:r>
          </a:p>
          <a:p>
            <a:pPr lvl="1"/>
            <a:endParaRPr lang="en-US" sz="2200" dirty="0"/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1200" dirty="0">
              <a:cs typeface="ＭＳ Ｐゴシック" charset="0"/>
            </a:endParaRP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dirty="0">
              <a:cs typeface="ＭＳ Ｐゴシック" charset="0"/>
            </a:endParaRPr>
          </a:p>
        </p:txBody>
      </p:sp>
      <p:sp>
        <p:nvSpPr>
          <p:cNvPr id="3482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625133" y="637155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A8DE7A2-5040-6B4C-BA29-C0A74AA1A3AD}" type="slidenum">
              <a:rPr lang="en-US" sz="1400">
                <a:solidFill>
                  <a:srgbClr val="FF0000"/>
                </a:solidFill>
              </a:rPr>
              <a:pPr algn="ctr" eaLnBrk="1" hangingPunct="1"/>
              <a:t>22</a:t>
            </a:fld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77E3C59-FE20-CCD7-8DA9-1ED8B790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698441" y="5897812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E283A82B-8319-295A-AC2F-62CB80BF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71" y="1981200"/>
            <a:ext cx="2336800" cy="175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50830-174E-86B2-166F-8624A1CA6024}"/>
              </a:ext>
            </a:extLst>
          </p:cNvPr>
          <p:cNvSpPr txBox="1"/>
          <p:nvPr/>
        </p:nvSpPr>
        <p:spPr>
          <a:xfrm>
            <a:off x="6832600" y="3733800"/>
            <a:ext cx="223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Image: USNS Yukon after collision with USS Denver</a:t>
            </a:r>
          </a:p>
          <a:p>
            <a:r>
              <a:rPr lang="en-US" sz="1800" dirty="0"/>
              <a:t>Credit: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959320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Attack at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Ariana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Grande Concert in Manchester, UK </a:t>
            </a:r>
            <a:r>
              <a:rPr lang="mr-IN" sz="28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2017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People attacked leaving the concert venue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Could a cyber attack on the message board directing people to leave be a prelude to a similar attack?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971550" lvl="1" indent="-457200">
              <a:buFont typeface="+mj-lt"/>
              <a:buAutoNum type="arabicPeriod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696200" y="5994399"/>
            <a:ext cx="1371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Integrated Attacks on Stadiums: Attacking the Stadium Jumbotron 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44196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23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 descr="ManchesterArenaAfterAttack.jpg">
            <a:extLst>
              <a:ext uri="{FF2B5EF4-FFF2-40B4-BE49-F238E27FC236}">
                <a16:creationId xmlns:a16="http://schemas.microsoft.com/office/drawing/2014/main" id="{D33C5112-798D-9B17-D854-EA73963A2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2667000" cy="2090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FD436-4BA4-4500-9B93-7E923C5C01DD}"/>
              </a:ext>
            </a:extLst>
          </p:cNvPr>
          <p:cNvSpPr txBox="1"/>
          <p:nvPr/>
        </p:nvSpPr>
        <p:spPr>
          <a:xfrm>
            <a:off x="304800" y="6057462"/>
            <a:ext cx="364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Manchester arena after attack</a:t>
            </a:r>
          </a:p>
          <a:p>
            <a:r>
              <a:rPr lang="en-US" sz="1800" dirty="0"/>
              <a:t>Credit: </a:t>
            </a:r>
            <a:r>
              <a:rPr lang="en-US" sz="1800" dirty="0" err="1"/>
              <a:t>en.wikipedia.org</a:t>
            </a:r>
            <a:r>
              <a:rPr lang="en-US" sz="1800" dirty="0"/>
              <a:t> BBC picture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05DD63A-7D80-B861-65EB-B240E873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52" y="3200400"/>
            <a:ext cx="4318410" cy="297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334000"/>
          </a:xfrm>
        </p:spPr>
        <p:txBody>
          <a:bodyPr>
            <a:normAutofit/>
          </a:bodyPr>
          <a:lstStyle/>
          <a:p>
            <a:pPr marL="571500" indent="-457200"/>
            <a:r>
              <a:rPr lang="en-US" sz="2600" dirty="0">
                <a:cs typeface="Arial" pitchFamily="34" charset="0"/>
              </a:rPr>
              <a:t>Could something similar happen at a train station?</a:t>
            </a:r>
          </a:p>
          <a:p>
            <a:pPr marL="571500" indent="-457200"/>
            <a:r>
              <a:rPr lang="en-US" sz="2600" dirty="0">
                <a:cs typeface="Arial" pitchFamily="34" charset="0"/>
              </a:rPr>
              <a:t>Put a message on the terminal display sending everyone to track A because many different trains are shown to be leaving there – where attackers are waiting</a:t>
            </a:r>
          </a:p>
          <a:p>
            <a:pPr marL="571500" indent="-457200"/>
            <a:r>
              <a:rPr lang="en-US" sz="2600" dirty="0">
                <a:cs typeface="Arial" pitchFamily="34" charset="0"/>
              </a:rPr>
              <a:t>The stampede alone could cause serious injury</a:t>
            </a:r>
          </a:p>
          <a:p>
            <a:pPr marL="571500" indent="-457200"/>
            <a:r>
              <a:rPr lang="en-US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I</a:t>
            </a:r>
            <a:r>
              <a:rPr lang="en-US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 2021, hackers in Iran actually managed to get into the displays nationwide and showed rail passengers false information</a:t>
            </a:r>
          </a:p>
          <a:p>
            <a:pPr marL="571500" indent="-457200"/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177800" y="5820833"/>
            <a:ext cx="1600200" cy="100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48491" y="15779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Could Something Similar Happen in a Transportation Hub?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581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24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7" name="Picture 6" descr="A picture containing text, building, outdoor, tall&#10;&#10;Description automatically generated">
            <a:extLst>
              <a:ext uri="{FF2B5EF4-FFF2-40B4-BE49-F238E27FC236}">
                <a16:creationId xmlns:a16="http://schemas.microsoft.com/office/drawing/2014/main" id="{862668FD-9B52-3C31-110E-08681E9B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011612"/>
            <a:ext cx="3327400" cy="2495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FEE1BE-5E61-C772-4664-DDA7F18EDB98}"/>
              </a:ext>
            </a:extLst>
          </p:cNvPr>
          <p:cNvSpPr txBox="1"/>
          <p:nvPr/>
        </p:nvSpPr>
        <p:spPr>
          <a:xfrm>
            <a:off x="2082800" y="5817762"/>
            <a:ext cx="2851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Grand Central Terminal</a:t>
            </a:r>
          </a:p>
          <a:p>
            <a:r>
              <a:rPr lang="en-US" sz="1800" dirty="0"/>
              <a:t>Credit: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6690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8530" y="1021640"/>
            <a:ext cx="8305800" cy="3810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</a:rPr>
              <a:t>Major League Baseball had four games delayed last season due to unauthorized drones flying above stadiums during games</a:t>
            </a:r>
            <a:endParaRPr lang="en-US" sz="24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Drones have disrupted NFL games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 the stadiums of the San Francisco 49ers and Dallas Cowboys, and football games at the Universities of Nebraska, Missouri, Texas, and Kentucky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2015, a drone smashed into the seating area at the US Open Tennis tournament in Flushing Meadows, NY. Luckily, there were no injuries</a:t>
            </a:r>
            <a:r>
              <a:rPr lang="en-US" sz="2400" dirty="0">
                <a:effectLst/>
                <a:cs typeface="Times New Roman" panose="02020603050405020304" pitchFamily="18" charset="0"/>
              </a:rPr>
              <a:t> 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971550" lvl="1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251772" y="5829301"/>
            <a:ext cx="1530179" cy="96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4057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00"/>
              </a:lnSpc>
            </a:pPr>
            <a:r>
              <a:rPr lang="en-US" sz="4000" dirty="0">
                <a:solidFill>
                  <a:srgbClr val="FF0000"/>
                </a:solidFill>
                <a:ea typeface="ＭＳ Ｐゴシック"/>
                <a:cs typeface="Arial" charset="0"/>
              </a:rPr>
              <a:t>Research Challenge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: Defensive Systems </a:t>
            </a:r>
          </a:p>
          <a:p>
            <a:pPr>
              <a:lnSpc>
                <a:spcPts val="41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and Who Can Use Them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1097891" y="6427622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25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6" name="Picture 5" descr="drsone 2.jpeg">
            <a:extLst>
              <a:ext uri="{FF2B5EF4-FFF2-40B4-BE49-F238E27FC236}">
                <a16:creationId xmlns:a16="http://schemas.microsoft.com/office/drawing/2014/main" id="{CD656E20-7389-9E36-CF52-93A8AF506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49" y="4044594"/>
            <a:ext cx="2934232" cy="1952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7FD71-3487-D600-2D82-18B070158735}"/>
              </a:ext>
            </a:extLst>
          </p:cNvPr>
          <p:cNvSpPr txBox="1"/>
          <p:nvPr/>
        </p:nvSpPr>
        <p:spPr>
          <a:xfrm>
            <a:off x="2444224" y="5997192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commons.</a:t>
            </a:r>
          </a:p>
          <a:p>
            <a:r>
              <a:rPr lang="en-US" sz="1800" dirty="0" err="1"/>
              <a:t>wikimedia.org</a:t>
            </a:r>
            <a:endParaRPr lang="en-US" dirty="0"/>
          </a:p>
        </p:txBody>
      </p:sp>
      <p:pic>
        <p:nvPicPr>
          <p:cNvPr id="5" name="Picture 4" descr="A large crowd of people in a stadium&#10;&#10;Description automatically generated with low confidence">
            <a:extLst>
              <a:ext uri="{FF2B5EF4-FFF2-40B4-BE49-F238E27FC236}">
                <a16:creationId xmlns:a16="http://schemas.microsoft.com/office/drawing/2014/main" id="{A3988222-F2DC-8D48-C402-F0D1ABCAC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731" y="4419600"/>
            <a:ext cx="3851869" cy="175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E2CA8D-8FB8-AE81-1B22-524F7BD47692}"/>
              </a:ext>
            </a:extLst>
          </p:cNvPr>
          <p:cNvSpPr txBox="1"/>
          <p:nvPr/>
        </p:nvSpPr>
        <p:spPr>
          <a:xfrm>
            <a:off x="4953000" y="6172200"/>
            <a:ext cx="415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US Open Tennis  credit: Wikimedia commons,  </a:t>
            </a:r>
            <a:r>
              <a:rPr lang="en-US" sz="18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 horne</a:t>
            </a:r>
            <a:r>
              <a:rPr lang="en-US" sz="1800" u="sng" dirty="0"/>
              <a:t> </a:t>
            </a:r>
            <a:r>
              <a:rPr lang="en-US" sz="1800" dirty="0"/>
              <a:t>from Richmond, VA </a:t>
            </a:r>
          </a:p>
        </p:txBody>
      </p:sp>
    </p:spTree>
    <p:extLst>
      <p:ext uri="{BB962C8B-B14F-4D97-AF65-F5344CB8AC3E}">
        <p14:creationId xmlns:p14="http://schemas.microsoft.com/office/powerpoint/2010/main" val="3993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533400"/>
            <a:ext cx="8305800" cy="5638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private sector is not allowed to take down unmanned aircraft systems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The </a:t>
            </a:r>
            <a:r>
              <a:rPr lang="en-US" sz="2400" dirty="0">
                <a:ea typeface="Times New Roman" panose="02020603050405020304" pitchFamily="18" charset="0"/>
              </a:rPr>
              <a:t>FAA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prohibits drones from flying within 3 nautical miles of a sports facility on game days. However, it only gives DHS and DOJ the legal authority to take down unmanned aircraft </a:t>
            </a:r>
            <a:endParaRPr lang="en-US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private sector is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allowed to install drone detection systems and use radio frequencies to detect the drone and the pilot 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They are not allowed to:</a:t>
            </a:r>
          </a:p>
          <a:p>
            <a:pPr lvl="1"/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send a “spoof” signal to a drone to force it to return to its operator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guns, nets, directed energy, frequency-jamming devices, and trained animals such as eagles to defend against drone attacks </a:t>
            </a:r>
          </a:p>
          <a:p>
            <a:r>
              <a:rPr lang="en-US" sz="24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Research Challenge</a:t>
            </a: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Drone defense systems that private sector could be allowed to use, and under what                                           conditions</a:t>
            </a:r>
          </a:p>
          <a:p>
            <a:r>
              <a:rPr lang="en-US" sz="24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Not all resilient cps research needed                                                                                        involves developing new technology</a:t>
            </a:r>
            <a:endParaRPr lang="en-US" sz="2400" b="1" i="1" dirty="0">
              <a:effectLst/>
              <a:ea typeface="Calibri" panose="020F0502020204030204" pitchFamily="34" charset="0"/>
              <a:cs typeface="Times New Roman (Body CS)"/>
            </a:endParaRPr>
          </a:p>
          <a:p>
            <a:pPr marL="971550" lvl="1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143133" y="6125451"/>
            <a:ext cx="1371336" cy="86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Drones over Stadiums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1066800" y="637460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26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10" name="Picture 9" descr="A picture containing sky, outdoor, aircraft, blue&#10;&#10;Description automatically generated">
            <a:extLst>
              <a:ext uri="{FF2B5EF4-FFF2-40B4-BE49-F238E27FC236}">
                <a16:creationId xmlns:a16="http://schemas.microsoft.com/office/drawing/2014/main" id="{9210826D-5875-7A47-F216-EB9B32F7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00" y="4953000"/>
            <a:ext cx="3332181" cy="1839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A84275-D494-74A4-188A-B6945714BFD3}"/>
              </a:ext>
            </a:extLst>
          </p:cNvPr>
          <p:cNvSpPr txBox="1"/>
          <p:nvPr/>
        </p:nvSpPr>
        <p:spPr>
          <a:xfrm>
            <a:off x="2667000" y="6043897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Credit: Wikimedia commons, Akash 1997, no changes</a:t>
            </a:r>
          </a:p>
        </p:txBody>
      </p:sp>
    </p:spTree>
    <p:extLst>
      <p:ext uri="{BB962C8B-B14F-4D97-AF65-F5344CB8AC3E}">
        <p14:creationId xmlns:p14="http://schemas.microsoft.com/office/powerpoint/2010/main" val="332600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799" y="762000"/>
            <a:ext cx="8534399" cy="5791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Attacks on power stations such as that in December 2022 in NC drew attention to electric power station vulnerability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recent years, drones have fallen into substations in NJ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 stadiums, electric utilities not allowed to take them down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also concerns about drones interfering with helicopters and flight crews while doing work on transmission lines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NJ electric utilities have also identified drone footage of their facilities on social media 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extremist group in France flew a                                                                        drone into a nuclear reactor as a form of                                                  protest</a:t>
            </a:r>
          </a:p>
          <a:p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 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challenge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for stadiums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187784" y="5812423"/>
            <a:ext cx="1530179" cy="96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Drones over Electrical Power System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1295609" y="6299409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27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1028" name="Picture 4" descr="File:FBI seeking information poster for Moore County substation attack.pdf">
            <a:extLst>
              <a:ext uri="{FF2B5EF4-FFF2-40B4-BE49-F238E27FC236}">
                <a16:creationId xmlns:a16="http://schemas.microsoft.com/office/drawing/2014/main" id="{6BF82639-6C93-073E-F8FC-E199483F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74" y="3505200"/>
            <a:ext cx="3310926" cy="42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A7F8C-D043-4878-AA19-DEAE54B5D03A}"/>
              </a:ext>
            </a:extLst>
          </p:cNvPr>
          <p:cNvSpPr txBox="1"/>
          <p:nvPr/>
        </p:nvSpPr>
        <p:spPr>
          <a:xfrm>
            <a:off x="2136892" y="5489257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FBI poster about NC attack Dec. 2022</a:t>
            </a:r>
          </a:p>
          <a:p>
            <a:r>
              <a:rPr lang="en-US" sz="1800" dirty="0"/>
              <a:t>Credit: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76759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856E0-4C82-634D-29C4-D85E27CFB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B07176A5-90D9-0E40-A348-7000141CCA4F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BEBB9E18-9F00-E920-96DD-B7B087899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219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400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  <a:ea typeface="ＭＳ Ｐゴシック"/>
                <a:cs typeface="Arial" charset="0"/>
              </a:rPr>
              <a:t>Research Challenges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: Human-Computer Interactions to Increase Resilience, to Achieve Rapid System Understanding and Rapid Anomaly Detection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438B58AD-8144-3A60-2F78-84B3DA90E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2904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 b="0"/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A361D140-8AC4-9AA0-4C1A-F4EF2F5EA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3600" b="0">
              <a:solidFill>
                <a:schemeClr val="bg1"/>
              </a:solidFill>
            </a:endParaRP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D4470427-F61B-E459-222F-BA3EDF084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81200"/>
            <a:ext cx="4724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0">
                <a:solidFill>
                  <a:schemeClr val="bg1"/>
                </a:solidFill>
              </a:rPr>
              <a:t>Fred Roberts</a:t>
            </a:r>
          </a:p>
          <a:p>
            <a:pPr algn="ctr"/>
            <a:r>
              <a:rPr lang="en-US" altLang="en-US" b="0">
                <a:solidFill>
                  <a:schemeClr val="bg1"/>
                </a:solidFill>
              </a:rPr>
              <a:t>Rutgers University</a:t>
            </a:r>
          </a:p>
          <a:p>
            <a:pPr algn="ctr"/>
            <a:endParaRPr lang="en-US" altLang="en-US" b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outdoor object, outdoor, pylon, light&#10;&#10;Description automatically generated">
            <a:extLst>
              <a:ext uri="{FF2B5EF4-FFF2-40B4-BE49-F238E27FC236}">
                <a16:creationId xmlns:a16="http://schemas.microsoft.com/office/drawing/2014/main" id="{DC2AB99C-7DD2-DCA2-8DE7-110F79C3B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357" y="3962400"/>
            <a:ext cx="2964359" cy="1971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D9A501-EB71-C262-BCA0-CBC816D2C34E}"/>
              </a:ext>
            </a:extLst>
          </p:cNvPr>
          <p:cNvSpPr txBox="1"/>
          <p:nvPr/>
        </p:nvSpPr>
        <p:spPr>
          <a:xfrm>
            <a:off x="5236084" y="5980191"/>
            <a:ext cx="387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Credit: Wikimedia commons, </a:t>
            </a:r>
            <a:r>
              <a:rPr lang="en-US" sz="1600" b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David Tribble, no changes</a:t>
            </a:r>
            <a:endParaRPr lang="en-US" sz="1600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C28C4-C941-DA40-9DA1-4D3205808601}"/>
              </a:ext>
            </a:extLst>
          </p:cNvPr>
          <p:cNvSpPr txBox="1"/>
          <p:nvPr/>
        </p:nvSpPr>
        <p:spPr>
          <a:xfrm>
            <a:off x="381000" y="2057400"/>
            <a:ext cx="824865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Example: Power Grid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Today’s electric power systems have grown up incrementally and haphazardly – they were not designed from scratch</a:t>
            </a: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They are subject to cascading blackouts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Grid is managed through large parallel computers/ supercomputers with the system not set up                                                    for this type of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dirty="0"/>
              <a:t>But such machines can help when there are                                                    disruptions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22EBB25-CDD8-77CF-CCB6-CD9FF5F0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152400" y="5901836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0858B-4AF0-D473-3767-6C6A9443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725" y="6320491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B07176A5-90D9-0E40-A348-7000141CCA4F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499714" name="Text Box 2">
            <a:extLst>
              <a:ext uri="{FF2B5EF4-FFF2-40B4-BE49-F238E27FC236}">
                <a16:creationId xmlns:a16="http://schemas.microsoft.com/office/drawing/2014/main" id="{A6912FE9-B4F4-0035-646E-DC15F75F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6584"/>
            <a:ext cx="8686800" cy="60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</a:rPr>
              <a:t>Electric Power Grid</a:t>
            </a:r>
          </a:p>
        </p:txBody>
      </p:sp>
      <p:sp>
        <p:nvSpPr>
          <p:cNvPr id="499715" name="Text Box 3">
            <a:extLst>
              <a:ext uri="{FF2B5EF4-FFF2-40B4-BE49-F238E27FC236}">
                <a16:creationId xmlns:a16="http://schemas.microsoft.com/office/drawing/2014/main" id="{1FD57815-FFFE-0B14-730A-93A3043F6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228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 b="0"/>
          </a:p>
        </p:txBody>
      </p:sp>
      <p:sp>
        <p:nvSpPr>
          <p:cNvPr id="499716" name="Text Box 4">
            <a:extLst>
              <a:ext uri="{FF2B5EF4-FFF2-40B4-BE49-F238E27FC236}">
                <a16:creationId xmlns:a16="http://schemas.microsoft.com/office/drawing/2014/main" id="{23B9916D-B4ED-7443-6591-63725BCE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3600" b="0">
              <a:solidFill>
                <a:schemeClr val="bg1"/>
              </a:solidFill>
            </a:endParaRPr>
          </a:p>
        </p:txBody>
      </p:sp>
      <p:sp>
        <p:nvSpPr>
          <p:cNvPr id="499717" name="Text Box 5">
            <a:extLst>
              <a:ext uri="{FF2B5EF4-FFF2-40B4-BE49-F238E27FC236}">
                <a16:creationId xmlns:a16="http://schemas.microsoft.com/office/drawing/2014/main" id="{07E12477-1594-B301-18F3-F72CE4BC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8534400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2563" indent="-182563">
              <a:buFontTx/>
              <a:buChar char="•"/>
            </a:pPr>
            <a:r>
              <a:rPr lang="en-US" altLang="en-US" i="1" dirty="0"/>
              <a:t>Resilience:</a:t>
            </a:r>
            <a:r>
              <a:rPr lang="en-US" altLang="en-US" b="0" dirty="0"/>
              <a:t> We might not be able to return the system to its exact prior configuration, but if we don’t come close, we create vulnerabilities from unknown configurations </a:t>
            </a:r>
          </a:p>
          <a:p>
            <a:pPr marL="182563" indent="-182563">
              <a:buFontTx/>
              <a:buChar char="•"/>
            </a:pPr>
            <a:r>
              <a:rPr lang="en-US" altLang="en-US" b="0" dirty="0"/>
              <a:t>A great 2003 North American blackout resulted from what seemed like an innocent change</a:t>
            </a:r>
          </a:p>
          <a:p>
            <a:pPr marL="182563" indent="-182563">
              <a:buFontTx/>
              <a:buChar char="•"/>
            </a:pPr>
            <a:r>
              <a:rPr lang="en-US" altLang="en-US" b="0" dirty="0"/>
              <a:t>This is in contrast to resilience of </a:t>
            </a:r>
            <a:r>
              <a:rPr lang="en-US" altLang="en-US" dirty="0"/>
              <a:t>systems</a:t>
            </a:r>
            <a:r>
              <a:rPr lang="en-US" altLang="en-US" b="0" dirty="0"/>
              <a:t> where there are massive floods or fires, where we might aim to rebuild to a quite different configuration. So</a:t>
            </a:r>
            <a:r>
              <a:rPr lang="en-US" altLang="en-US" dirty="0"/>
              <a:t>, </a:t>
            </a:r>
            <a:r>
              <a:rPr lang="en-US" altLang="en-US" b="1" i="1" dirty="0"/>
              <a:t>need to agree on what defines resilience</a:t>
            </a:r>
          </a:p>
          <a:p>
            <a:pPr marL="182563" indent="-182563">
              <a:buFontTx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Research Challenge</a:t>
            </a:r>
            <a:r>
              <a:rPr lang="en-US" altLang="en-US" dirty="0"/>
              <a:t>: How can humans and computers interact to return the power grid or other systems to a relatively normal configuration?</a:t>
            </a:r>
            <a:endParaRPr lang="en-US" altLang="en-US" b="0" dirty="0"/>
          </a:p>
          <a:p>
            <a:pPr marL="182563" indent="-182563">
              <a:buFontTx/>
              <a:buChar char="•"/>
            </a:pPr>
            <a:endParaRPr lang="en-US" altLang="en-US" b="0" dirty="0"/>
          </a:p>
          <a:p>
            <a:endParaRPr lang="en-US" altLang="en-US" dirty="0"/>
          </a:p>
          <a:p>
            <a:pPr marL="182563" indent="-182563">
              <a:buFontTx/>
              <a:buChar char="•"/>
            </a:pPr>
            <a:endParaRPr lang="en-US" alt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/>
          </a:p>
          <a:p>
            <a:pPr lvl="1">
              <a:buFontTx/>
              <a:buChar char="•"/>
            </a:pPr>
            <a:endParaRPr lang="en-US" altLang="en-US" b="0" dirty="0"/>
          </a:p>
          <a:p>
            <a:endParaRPr lang="en-US" altLang="en-US" b="0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F565E-8419-30C8-BA5B-27A2333D6B72}"/>
              </a:ext>
            </a:extLst>
          </p:cNvPr>
          <p:cNvSpPr txBox="1"/>
          <p:nvPr/>
        </p:nvSpPr>
        <p:spPr>
          <a:xfrm>
            <a:off x="1830400" y="5555329"/>
            <a:ext cx="2887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0" dirty="0"/>
              <a:t>Credit: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Flickr/ </a:t>
            </a:r>
            <a:r>
              <a:rPr lang="en-US" sz="1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Bundesheer Fotos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 (Body CS)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A8CCE005-AD28-ACDB-9DBB-C0A61F88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118141" y="5943600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 cityscape at night&#10;&#10;Description automatically generated with medium confidence">
            <a:extLst>
              <a:ext uri="{FF2B5EF4-FFF2-40B4-BE49-F238E27FC236}">
                <a16:creationId xmlns:a16="http://schemas.microsoft.com/office/drawing/2014/main" id="{689EBE96-326B-7DAF-5409-FABE80BB0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419505"/>
            <a:ext cx="3556788" cy="23622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685800"/>
            <a:ext cx="8229600" cy="56388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/>
              <a:t>CCICADA </a:t>
            </a:r>
            <a:r>
              <a:rPr lang="en-US" sz="2800" i="1" dirty="0"/>
              <a:t>= Command, Control, &amp; Interoperability Center for Advanced Data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Created in 2009 by winning a national competition to become a </a:t>
            </a:r>
            <a:r>
              <a:rPr lang="en-US" sz="2800" b="1" i="1" dirty="0"/>
              <a:t>DHS university center of excellence </a:t>
            </a:r>
          </a:p>
          <a:p>
            <a:pPr marL="914400" lvl="1" indent="-457200">
              <a:buFont typeface=".PingFang SC Regular"/>
              <a:buChar char="－"/>
            </a:pPr>
            <a:r>
              <a:rPr lang="en-US" dirty="0"/>
              <a:t>Led by Rutgers University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2800" dirty="0"/>
              <a:t>Headquartered at DIMACS, founded as an NSF science and technology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CCICADA Themes: Protection against natural and man-made disasters through use of data analysis, modeling, simulation, and knowledge-based decision support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Here we present examples based on projects at CCICADA</a:t>
            </a: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CCICADA Center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40386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CA632E-26C9-8B30-E046-4F344B43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176246" y="5638800"/>
            <a:ext cx="181535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F209F89-E26B-294B-C14D-98CF000B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6376"/>
            <a:ext cx="3200400" cy="8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2D350-6329-10EC-1D38-0569B2EE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7149" y="6453462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B07176A5-90D9-0E40-A348-7000141CCA4F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503810" name="Text Box 2">
            <a:extLst>
              <a:ext uri="{FF2B5EF4-FFF2-40B4-BE49-F238E27FC236}">
                <a16:creationId xmlns:a16="http://schemas.microsoft.com/office/drawing/2014/main" id="{90547A08-E8E4-5877-4E43-75F20B33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6519"/>
            <a:ext cx="8686800" cy="60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</a:rPr>
              <a:t>Resilient Grid</a:t>
            </a:r>
          </a:p>
        </p:txBody>
      </p:sp>
      <p:sp>
        <p:nvSpPr>
          <p:cNvPr id="503811" name="Text Box 3">
            <a:extLst>
              <a:ext uri="{FF2B5EF4-FFF2-40B4-BE49-F238E27FC236}">
                <a16:creationId xmlns:a16="http://schemas.microsoft.com/office/drawing/2014/main" id="{8D1B472B-87BD-7825-889D-AB77B3C7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228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 b="0"/>
          </a:p>
        </p:txBody>
      </p:sp>
      <p:sp>
        <p:nvSpPr>
          <p:cNvPr id="503812" name="Text Box 4">
            <a:extLst>
              <a:ext uri="{FF2B5EF4-FFF2-40B4-BE49-F238E27FC236}">
                <a16:creationId xmlns:a16="http://schemas.microsoft.com/office/drawing/2014/main" id="{3AF0E63A-F8C9-BFD0-EAF7-619AA1F4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3600" b="0">
              <a:solidFill>
                <a:schemeClr val="bg1"/>
              </a:solidFill>
            </a:endParaRPr>
          </a:p>
        </p:txBody>
      </p:sp>
      <p:sp>
        <p:nvSpPr>
          <p:cNvPr id="503813" name="Text Box 5">
            <a:extLst>
              <a:ext uri="{FF2B5EF4-FFF2-40B4-BE49-F238E27FC236}">
                <a16:creationId xmlns:a16="http://schemas.microsoft.com/office/drawing/2014/main" id="{3C043190-B142-909F-C723-D9C3E8A3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48129"/>
            <a:ext cx="853440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en-US" sz="2800" i="1" dirty="0"/>
              <a:t>“</a:t>
            </a:r>
            <a:r>
              <a:rPr lang="en-US" altLang="en-US" i="1" dirty="0"/>
              <a:t>Resilient grid” applications are grounded in massive amounts of data that will enable better decisions</a:t>
            </a:r>
            <a:endParaRPr lang="en-US" altLang="en-US" dirty="0"/>
          </a:p>
          <a:p>
            <a:pPr marL="285750" indent="-285750">
              <a:buFontTx/>
              <a:buChar char="•"/>
            </a:pPr>
            <a:r>
              <a:rPr lang="en-US" altLang="en-US" dirty="0"/>
              <a:t>Phasor measurements</a:t>
            </a:r>
            <a:r>
              <a:rPr lang="en-US" altLang="en-US" b="0" dirty="0"/>
              <a:t> of current and voltage by amplitude and phase can provide “MRI quality” visibility of the power system</a:t>
            </a:r>
          </a:p>
          <a:p>
            <a:pPr marL="690563" lvl="1" indent="-233363">
              <a:buFont typeface="Times New Roman" panose="02020603050405020304" pitchFamily="18" charset="0"/>
              <a:buChar char="−"/>
            </a:pPr>
            <a:r>
              <a:rPr lang="en-US" altLang="en-US" sz="2200" b="0" i="1" dirty="0"/>
              <a:t>Measurement used to be every 2 to 4 seconds</a:t>
            </a:r>
          </a:p>
          <a:p>
            <a:pPr marL="690563" lvl="1" indent="-233363">
              <a:buFont typeface="Times New Roman" panose="02020603050405020304" pitchFamily="18" charset="0"/>
              <a:buChar char="−"/>
            </a:pPr>
            <a:r>
              <a:rPr lang="en-US" altLang="en-US" sz="2200" i="1" dirty="0"/>
              <a:t>Now, 10 times a second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Human operators may not be able to sense an anomaly that fast or take corrective action that 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0" i="1" dirty="0">
                <a:solidFill>
                  <a:srgbClr val="FF0000"/>
                </a:solidFill>
              </a:rPr>
              <a:t>Research Challenge</a:t>
            </a:r>
            <a:r>
              <a:rPr lang="en-US" altLang="en-US" b="0" i="1" dirty="0"/>
              <a:t>: Develop rapid system                                               understanding and rapid anomaly detection                                              methods</a:t>
            </a:r>
            <a:endParaRPr lang="en-US" altLang="en-US" sz="2800" b="0" dirty="0"/>
          </a:p>
          <a:p>
            <a:pPr marL="233363" indent="-233363">
              <a:buFont typeface="Times New Roman" panose="02020603050405020304" pitchFamily="18" charset="0"/>
              <a:buChar char="−"/>
            </a:pPr>
            <a:endParaRPr lang="en-US" altLang="en-US" sz="2200" b="0" dirty="0"/>
          </a:p>
        </p:txBody>
      </p:sp>
      <p:pic>
        <p:nvPicPr>
          <p:cNvPr id="503816" name="Picture 8" descr="Phasor Measurement Unit (PMU) | General protection | Siemens Global">
            <a:extLst>
              <a:ext uri="{FF2B5EF4-FFF2-40B4-BE49-F238E27FC236}">
                <a16:creationId xmlns:a16="http://schemas.microsoft.com/office/drawing/2014/main" id="{CEA6153E-B44F-7340-FA59-7FEBE5AC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497" y="4498340"/>
            <a:ext cx="4064503" cy="228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3DFAD-5BEE-5213-D4FB-1C3CF740CAD4}"/>
              </a:ext>
            </a:extLst>
          </p:cNvPr>
          <p:cNvSpPr txBox="1"/>
          <p:nvPr/>
        </p:nvSpPr>
        <p:spPr>
          <a:xfrm>
            <a:off x="2133600" y="5664000"/>
            <a:ext cx="470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Grid monitoring using </a:t>
            </a:r>
            <a:r>
              <a:rPr lang="en-US" sz="1600" b="0" dirty="0" err="1"/>
              <a:t>synchophasors</a:t>
            </a:r>
            <a:r>
              <a:rPr lang="en-US" sz="1600" b="0" dirty="0"/>
              <a:t>. Credit: Siemens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639B8C2-D064-F970-5F75-4E85BD6D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171450" y="6154763"/>
            <a:ext cx="1067181" cy="67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C681D-8441-77AF-D5AF-5368531A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-1454727" y="6471807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B07176A5-90D9-0E40-A348-7000141CCA4F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533506" name="Text Box 2">
            <a:extLst>
              <a:ext uri="{FF2B5EF4-FFF2-40B4-BE49-F238E27FC236}">
                <a16:creationId xmlns:a16="http://schemas.microsoft.com/office/drawing/2014/main" id="{B58D694A-4091-60DF-C336-6D178F8DC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8686800" cy="92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altLang="en-US" sz="3600" b="1" dirty="0">
                <a:solidFill>
                  <a:srgbClr val="FF0000"/>
                </a:solidFill>
              </a:rPr>
              <a:t>Research Challenge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</a:rPr>
              <a:t>: Develop Self-Healing, Self-Protecting, Self-Sustaining Systems</a:t>
            </a:r>
          </a:p>
        </p:txBody>
      </p:sp>
      <p:sp>
        <p:nvSpPr>
          <p:cNvPr id="533507" name="Text Box 3">
            <a:extLst>
              <a:ext uri="{FF2B5EF4-FFF2-40B4-BE49-F238E27FC236}">
                <a16:creationId xmlns:a16="http://schemas.microsoft.com/office/drawing/2014/main" id="{95CBD796-EF6E-64FB-323C-5C49BD1DD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228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 b="0"/>
          </a:p>
        </p:txBody>
      </p:sp>
      <p:sp>
        <p:nvSpPr>
          <p:cNvPr id="533508" name="Text Box 4">
            <a:extLst>
              <a:ext uri="{FF2B5EF4-FFF2-40B4-BE49-F238E27FC236}">
                <a16:creationId xmlns:a16="http://schemas.microsoft.com/office/drawing/2014/main" id="{01024189-D1E0-FA2B-87D3-D03CA352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3600" b="0">
              <a:solidFill>
                <a:schemeClr val="bg1"/>
              </a:solidFill>
            </a:endParaRPr>
          </a:p>
        </p:txBody>
      </p:sp>
      <p:sp>
        <p:nvSpPr>
          <p:cNvPr id="533509" name="Text Box 5">
            <a:extLst>
              <a:ext uri="{FF2B5EF4-FFF2-40B4-BE49-F238E27FC236}">
                <a16:creationId xmlns:a16="http://schemas.microsoft.com/office/drawing/2014/main" id="{8F1F0A79-9468-0112-F89F-47CEDB394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967561"/>
            <a:ext cx="8686800" cy="82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31775" indent="-231775">
              <a:buFontTx/>
              <a:buChar char="•"/>
            </a:pPr>
            <a:r>
              <a:rPr lang="en-US" altLang="en-US" b="0" dirty="0"/>
              <a:t>Power grid operators need to see several moves                                                 ahead, sorting through millions of possible scenarios,                                                         to choose an appropriate response</a:t>
            </a:r>
          </a:p>
          <a:p>
            <a:pPr marL="231775" indent="-231775">
              <a:buFontTx/>
              <a:buChar char="•"/>
            </a:pPr>
            <a:r>
              <a:rPr lang="en-US" altLang="en-US" b="0" dirty="0"/>
              <a:t>If humans just can’t respond quickly enough or                                               calculate fast enough, we need to develop complex,                                      adaptive systems that have </a:t>
            </a:r>
            <a:r>
              <a:rPr lang="en-US" altLang="en-US" i="1" dirty="0"/>
              <a:t>self-healing, self-protecting, self-sustaining properties</a:t>
            </a:r>
          </a:p>
          <a:p>
            <a:pPr marL="182563" indent="-182563">
              <a:buFontTx/>
              <a:buChar char="•"/>
            </a:pPr>
            <a:r>
              <a:rPr lang="en-US" altLang="en-US" sz="2400" b="0" dirty="0"/>
              <a:t>This idea of a “</a:t>
            </a:r>
            <a:r>
              <a:rPr lang="en-US" altLang="en-US" sz="2400" i="1" dirty="0"/>
              <a:t>self healing grid</a:t>
            </a:r>
            <a:r>
              <a:rPr lang="en-US" altLang="en-US" sz="2400" b="0" dirty="0"/>
              <a:t>” was initiated in 1998 in a joint initiative in the US of the Electric Power Research Institute (EPRI) and the DoD. EPRI and DoE adopted the term “smart grid”</a:t>
            </a:r>
          </a:p>
          <a:p>
            <a:pPr marL="182563" indent="-182563">
              <a:buFontTx/>
              <a:buChar char="•"/>
            </a:pPr>
            <a:r>
              <a:rPr lang="en-US" altLang="en-US" b="0" dirty="0"/>
              <a:t>“Self-healing, complex adaptive system” is a concept that was generalized in the early 2000’s through the notion of “</a:t>
            </a:r>
            <a:r>
              <a:rPr lang="en-US" altLang="en-US" i="1" dirty="0"/>
              <a:t>autonomic computing</a:t>
            </a:r>
            <a:r>
              <a:rPr lang="en-US" altLang="en-US" b="0" dirty="0"/>
              <a:t>,” popularized by IBM</a:t>
            </a:r>
          </a:p>
          <a:p>
            <a:pPr marL="182563" indent="-182563">
              <a:buFontTx/>
              <a:buChar char="•"/>
            </a:pPr>
            <a:r>
              <a:rPr lang="en-US" altLang="en-US" dirty="0"/>
              <a:t>It’s an old idea, but one that is still very relevant</a:t>
            </a:r>
            <a:endParaRPr lang="en-US" altLang="en-US" b="0" dirty="0"/>
          </a:p>
          <a:p>
            <a:pPr marL="182563" indent="-182563">
              <a:buFontTx/>
              <a:buChar char="•"/>
            </a:pPr>
            <a:endParaRPr lang="en-US" altLang="en-US" sz="2400" b="0" dirty="0"/>
          </a:p>
          <a:p>
            <a:endParaRPr lang="en-US" altLang="en-US" sz="2400" b="0" dirty="0"/>
          </a:p>
          <a:p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/>
          </a:p>
          <a:p>
            <a:pPr lvl="1">
              <a:buFontTx/>
              <a:buChar char="•"/>
            </a:pPr>
            <a:endParaRPr lang="en-US" altLang="en-US" b="0" dirty="0"/>
          </a:p>
          <a:p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>
              <a:solidFill>
                <a:schemeClr val="bg1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86D0968-CC56-CAA8-7D99-2CD8CCE7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660340" y="5943600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1A4840A-1B19-9A47-925A-F3E159F3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300" y="1003820"/>
            <a:ext cx="1927299" cy="1746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A9D60-5441-4E2A-2506-189545CA25C3}"/>
              </a:ext>
            </a:extLst>
          </p:cNvPr>
          <p:cNvSpPr txBox="1"/>
          <p:nvPr/>
        </p:nvSpPr>
        <p:spPr>
          <a:xfrm>
            <a:off x="1670372" y="6411912"/>
            <a:ext cx="580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Image credit: Wikimedia commons, Paul </a:t>
            </a:r>
            <a:r>
              <a:rPr lang="en-US" sz="1800" dirty="0" err="1"/>
              <a:t>Chuffe</a:t>
            </a:r>
            <a:r>
              <a:rPr lang="en-US" sz="1800" dirty="0"/>
              <a:t>, no changes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C681D-8441-77AF-D5AF-5368531A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-1454727" y="6471807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fld id="{B07176A5-90D9-0E40-A348-7000141CCA4F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533506" name="Text Box 2">
            <a:extLst>
              <a:ext uri="{FF2B5EF4-FFF2-40B4-BE49-F238E27FC236}">
                <a16:creationId xmlns:a16="http://schemas.microsoft.com/office/drawing/2014/main" id="{B58D694A-4091-60DF-C336-6D178F8DC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8686800" cy="134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altLang="en-US" sz="3600" b="1" dirty="0">
                <a:solidFill>
                  <a:srgbClr val="FF0000"/>
                </a:solidFill>
              </a:rPr>
              <a:t>Research Challenge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</a:rPr>
              <a:t>: What are the Resilience Roles of a Human Operator and a Machine? </a:t>
            </a:r>
          </a:p>
        </p:txBody>
      </p:sp>
      <p:sp>
        <p:nvSpPr>
          <p:cNvPr id="533507" name="Text Box 3">
            <a:extLst>
              <a:ext uri="{FF2B5EF4-FFF2-40B4-BE49-F238E27FC236}">
                <a16:creationId xmlns:a16="http://schemas.microsoft.com/office/drawing/2014/main" id="{95CBD796-EF6E-64FB-323C-5C49BD1DD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228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400" b="0"/>
          </a:p>
        </p:txBody>
      </p:sp>
      <p:sp>
        <p:nvSpPr>
          <p:cNvPr id="533508" name="Text Box 4">
            <a:extLst>
              <a:ext uri="{FF2B5EF4-FFF2-40B4-BE49-F238E27FC236}">
                <a16:creationId xmlns:a16="http://schemas.microsoft.com/office/drawing/2014/main" id="{01024189-D1E0-FA2B-87D3-D03CA352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3600" b="0">
              <a:solidFill>
                <a:schemeClr val="bg1"/>
              </a:solidFill>
            </a:endParaRPr>
          </a:p>
        </p:txBody>
      </p:sp>
      <p:sp>
        <p:nvSpPr>
          <p:cNvPr id="533509" name="Text Box 5">
            <a:extLst>
              <a:ext uri="{FF2B5EF4-FFF2-40B4-BE49-F238E27FC236}">
                <a16:creationId xmlns:a16="http://schemas.microsoft.com/office/drawing/2014/main" id="{8F1F0A79-9468-0112-F89F-47CEDB394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231166"/>
            <a:ext cx="8686800" cy="803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41300" indent="-241300">
              <a:buFontTx/>
              <a:buChar char="•"/>
            </a:pPr>
            <a:r>
              <a:rPr lang="en-US" altLang="en-US" b="0" dirty="0"/>
              <a:t>How can we design “control” procedures so that                                                                   the grid can quickly and efficiently respond to                                                 disturbances &amp; quickly be restored to its healthy                                  state?</a:t>
            </a:r>
          </a:p>
          <a:p>
            <a:pPr marL="241300" indent="-241300">
              <a:buFontTx/>
              <a:buChar char="•"/>
            </a:pPr>
            <a:r>
              <a:rPr lang="en-US" altLang="en-US" b="0" dirty="0"/>
              <a:t>Need fast, reliable algorithms to respond to detected problems</a:t>
            </a:r>
          </a:p>
          <a:p>
            <a:pPr marL="690563" lvl="1" indent="-233363">
              <a:buFont typeface="Times New Roman" panose="02020603050405020304" pitchFamily="18" charset="0"/>
              <a:buChar char="−"/>
            </a:pPr>
            <a:r>
              <a:rPr lang="en-US" altLang="en-US" sz="2000" b="0" dirty="0"/>
              <a:t>Should not necessarily require human input</a:t>
            </a:r>
          </a:p>
          <a:p>
            <a:pPr marL="690563" lvl="1" indent="-233363">
              <a:buFont typeface="Times New Roman" panose="02020603050405020304" pitchFamily="18" charset="0"/>
              <a:buChar char="−"/>
            </a:pPr>
            <a:r>
              <a:rPr lang="en-US" altLang="en-US" sz="2000" b="0" dirty="0"/>
              <a:t>Have to be able to handle multiple possible “solutions”</a:t>
            </a:r>
          </a:p>
          <a:p>
            <a:pPr marL="690563" lvl="1" indent="-233363">
              <a:buFont typeface="Times New Roman" panose="02020603050405020304" pitchFamily="18" charset="0"/>
              <a:buChar char="−"/>
            </a:pPr>
            <a:r>
              <a:rPr lang="en-US" altLang="en-US" sz="2000" b="0" dirty="0"/>
              <a:t>Have to be able to understand what to do if all possible solutions are “bad”</a:t>
            </a:r>
          </a:p>
          <a:p>
            <a:pPr marL="298450" indent="-298450">
              <a:buFontTx/>
              <a:buChar char="•"/>
            </a:pPr>
            <a:r>
              <a:rPr lang="en-US" altLang="en-US" b="0" dirty="0">
                <a:latin typeface="Times New Roman" panose="02020603050405020304" pitchFamily="18" charset="0"/>
              </a:rPr>
              <a:t>But what is the role of the human operator? In what cases should they have control/approval over machine-generated responses?</a:t>
            </a:r>
          </a:p>
          <a:p>
            <a:pPr marL="298450" indent="-298450">
              <a:buFontTx/>
              <a:buChar char="•"/>
            </a:pPr>
            <a:r>
              <a:rPr lang="en-US" altLang="en-US" b="0" dirty="0">
                <a:latin typeface="Times New Roman" panose="02020603050405020304" pitchFamily="18" charset="0"/>
              </a:rPr>
              <a:t>In what situations can a machine bypass the set of allowable responses a human operator has given them?</a:t>
            </a:r>
          </a:p>
          <a:p>
            <a:pPr marL="298450" indent="-298450">
              <a:buFontTx/>
              <a:buChar char="•"/>
            </a:pPr>
            <a:r>
              <a:rPr lang="en-US" altLang="en-US" i="1" dirty="0"/>
              <a:t>Similar questions arise for resilience of many cyber-physical systems</a:t>
            </a:r>
            <a:endParaRPr lang="en-US" altLang="en-US" b="0" i="1" dirty="0">
              <a:latin typeface="Times New Roman" panose="02020603050405020304" pitchFamily="18" charset="0"/>
            </a:endParaRPr>
          </a:p>
          <a:p>
            <a:pPr marL="182563" indent="-182563">
              <a:buFontTx/>
              <a:buChar char="•"/>
            </a:pPr>
            <a:endParaRPr lang="en-US" altLang="en-US" sz="2400" b="0" dirty="0"/>
          </a:p>
          <a:p>
            <a:endParaRPr lang="en-US" altLang="en-US" sz="2400" b="0" dirty="0"/>
          </a:p>
          <a:p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/>
          </a:p>
          <a:p>
            <a:pPr lvl="1">
              <a:buFontTx/>
              <a:buChar char="•"/>
            </a:pPr>
            <a:endParaRPr lang="en-US" altLang="en-US" b="0" dirty="0"/>
          </a:p>
          <a:p>
            <a:endParaRPr lang="en-US" altLang="en-US" b="0" dirty="0"/>
          </a:p>
          <a:p>
            <a:pPr>
              <a:buFontTx/>
              <a:buChar char="•"/>
            </a:pPr>
            <a:endParaRPr lang="en-US" altLang="en-US" b="0" dirty="0">
              <a:solidFill>
                <a:schemeClr val="bg1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86D0968-CC56-CAA8-7D99-2CD8CCE7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660340" y="5943600"/>
            <a:ext cx="133125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picture containing grass, sky, outdoor, pylon&#10;&#10;Description automatically generated">
            <a:extLst>
              <a:ext uri="{FF2B5EF4-FFF2-40B4-BE49-F238E27FC236}">
                <a16:creationId xmlns:a16="http://schemas.microsoft.com/office/drawing/2014/main" id="{489C9A01-0F54-BE91-6E5A-283665B9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524" y="990600"/>
            <a:ext cx="2346674" cy="1760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257BAF-25E2-A684-CD29-BD655C64435C}"/>
              </a:ext>
            </a:extLst>
          </p:cNvPr>
          <p:cNvSpPr txBox="1"/>
          <p:nvPr/>
        </p:nvSpPr>
        <p:spPr>
          <a:xfrm>
            <a:off x="1143000" y="6471807"/>
            <a:ext cx="235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</a:t>
            </a:r>
            <a:r>
              <a:rPr lang="en-US" sz="1800" dirty="0" err="1"/>
              <a:t>Wikimedia.com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0582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903D52-BB9F-CE45-93E1-5A6B96482182}"/>
              </a:ext>
            </a:extLst>
          </p:cNvPr>
          <p:cNvSpPr txBox="1"/>
          <p:nvPr/>
        </p:nvSpPr>
        <p:spPr>
          <a:xfrm>
            <a:off x="152400" y="941725"/>
            <a:ext cx="853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 the Hoboken Terminal of New Jersey Transit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than 50,000 people use the terminal daily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sz="2400" dirty="0"/>
              <a:t>busiest railroad station in North America, NJ’s 3</a:t>
            </a:r>
            <a:r>
              <a:rPr lang="en-US" sz="2400" baseline="30000" dirty="0"/>
              <a:t>rd</a:t>
            </a:r>
            <a:r>
              <a:rPr lang="en-US" sz="2400" dirty="0"/>
              <a:t> busiest transportation facility behind EWR and Newark Penn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Contains 5 modes of transportation: rail, light rail, ferry, PATH subway train,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critical link between NYC and NJ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3AD130D-CB58-3C46-A742-01A9F3EB7CC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839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3720"/>
              </a:lnSpc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rPr>
              <a:t>Research Challenge</a:t>
            </a: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rPr>
              <a:t>: New Ways to Use Modeling, Simulation, Digital Twins</a:t>
            </a:r>
            <a:endParaRPr lang="en-US" sz="36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F55F11C-1B44-EA40-8325-EA26E41266F4}"/>
              </a:ext>
            </a:extLst>
          </p:cNvPr>
          <p:cNvSpPr txBox="1">
            <a:spLocks/>
          </p:cNvSpPr>
          <p:nvPr/>
        </p:nvSpPr>
        <p:spPr bwMode="auto">
          <a:xfrm>
            <a:off x="-6858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33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482BC-7BD3-B508-6F12-C4F280D0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2" y="3844974"/>
            <a:ext cx="3001368" cy="225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882485E-BAD6-A405-C023-1E16A9F26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44974"/>
            <a:ext cx="2847947" cy="24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48854D-667B-92C3-6342-0950BEFFD17B}"/>
              </a:ext>
            </a:extLst>
          </p:cNvPr>
          <p:cNvSpPr txBox="1"/>
          <p:nvPr/>
        </p:nvSpPr>
        <p:spPr>
          <a:xfrm>
            <a:off x="3587214" y="6292268"/>
            <a:ext cx="4566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Wikimedia commons, Aude and Bob </a:t>
            </a:r>
            <a:r>
              <a:rPr lang="en-US" sz="1400" dirty="0" err="1"/>
              <a:t>Jagendorf</a:t>
            </a:r>
            <a:r>
              <a:rPr lang="en-US" sz="1400" dirty="0"/>
              <a:t>, resp.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DC78D0-571F-8388-0366-7C42606777B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69940" y="6096000"/>
            <a:ext cx="1377960" cy="7002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5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903D52-BB9F-CE45-93E1-5A6B96482182}"/>
              </a:ext>
            </a:extLst>
          </p:cNvPr>
          <p:cNvSpPr txBox="1"/>
          <p:nvPr/>
        </p:nvSpPr>
        <p:spPr>
          <a:xfrm>
            <a:off x="152400" y="584061"/>
            <a:ext cx="853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Major flooding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CCICADA team built a “Storm Surge Warning System”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Enables Hoboken Terminal to operate during storm events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City of Hoboken is installing automated flood barricades that can be activated when there is a flood warning (and plans more sophisticated flood control gates)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But could such control systems on flood barricades be subject to cyber attacks which would block them from implementation?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CCICADA built a dynamic digital twin of the Hoboken Terminal to design the flood warning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Could be used to coordinate with defense against hackers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3AD130D-CB58-3C46-A742-01A9F3EB7CC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839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6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rPr>
              <a:t>Hoboken Terminal is Subject to Flooding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F55F11C-1B44-EA40-8325-EA26E41266F4}"/>
              </a:ext>
            </a:extLst>
          </p:cNvPr>
          <p:cNvSpPr txBox="1">
            <a:spLocks/>
          </p:cNvSpPr>
          <p:nvPr/>
        </p:nvSpPr>
        <p:spPr bwMode="auto">
          <a:xfrm>
            <a:off x="59436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34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6ED4D-22B1-4F12-EF2B-B17D0ADCBD0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191500" y="6492875"/>
            <a:ext cx="990599" cy="365125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Hoboken Train Station">
            <a:extLst>
              <a:ext uri="{FF2B5EF4-FFF2-40B4-BE49-F238E27FC236}">
                <a16:creationId xmlns:a16="http://schemas.microsoft.com/office/drawing/2014/main" id="{D498ABEA-D9D3-A294-516D-EAE610DF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0" y="4296503"/>
            <a:ext cx="2085588" cy="13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A3A1D-9474-EACD-B837-46471F73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637" y="4344727"/>
            <a:ext cx="2223197" cy="1317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77609-7843-38F1-0B2E-DCA150D03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01" y="5574639"/>
            <a:ext cx="2223197" cy="1468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5E0633-F8D6-A76F-561B-8C7A276D6E2A}"/>
              </a:ext>
            </a:extLst>
          </p:cNvPr>
          <p:cNvSpPr txBox="1"/>
          <p:nvPr/>
        </p:nvSpPr>
        <p:spPr>
          <a:xfrm>
            <a:off x="2971800" y="5791200"/>
            <a:ext cx="6019800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Hoboken terminal, waiting room, and PATH station during Hurricane Sandy. Images courtesy of </a:t>
            </a:r>
            <a:r>
              <a:rPr lang="en-US" sz="2000" dirty="0" err="1"/>
              <a:t>Jie</a:t>
            </a:r>
            <a:r>
              <a:rPr lang="en-US" sz="2000" dirty="0"/>
              <a:t> Gong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A624E-46E6-CBE4-C73F-64B921FBC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72"/>
          <a:stretch/>
        </p:blipFill>
        <p:spPr>
          <a:xfrm>
            <a:off x="6609810" y="4327827"/>
            <a:ext cx="2085588" cy="138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49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903D52-BB9F-CE45-93E1-5A6B96482182}"/>
              </a:ext>
            </a:extLst>
          </p:cNvPr>
          <p:cNvSpPr txBox="1"/>
          <p:nvPr/>
        </p:nvSpPr>
        <p:spPr>
          <a:xfrm>
            <a:off x="381000" y="660261"/>
            <a:ext cx="8305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Digital twins are virtual replicas of complex                                                                                                          engineering systems: One-to-one mappings                                                                       of a physical entity that allow one to study                                                    it in the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powerful platforms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 “what-if”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Help understand crowd behavior and dynamics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Help identify and reduce vulnerabilities, increase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Now expanding the dynamic digital twin to enhance computer experiments to address resilience questions like:</a:t>
            </a:r>
          </a:p>
          <a:p>
            <a:pPr marL="800100" lvl="1" indent="-342900">
              <a:buFont typeface=".PingFang SC Regular"/>
              <a:buChar char="－"/>
            </a:pPr>
            <a:r>
              <a:rPr lang="en-US" sz="2000" dirty="0"/>
              <a:t>where to place and how to move cameras and sensors </a:t>
            </a:r>
          </a:p>
          <a:p>
            <a:pPr marL="800100" lvl="1" indent="-342900">
              <a:buFont typeface=".PingFang SC Regular"/>
              <a:buChar char="－"/>
            </a:pPr>
            <a:r>
              <a:rPr lang="en-US" sz="2000" dirty="0"/>
              <a:t>how changes in the physical environment (e.g., operations of escalators or elevators) affect evacuation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3AD130D-CB58-3C46-A742-01A9F3EB7CC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839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rPr>
              <a:t>Dynamic Digital Twins</a:t>
            </a:r>
            <a:endParaRPr lang="en-US" sz="40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F55F11C-1B44-EA40-8325-EA26E41266F4}"/>
              </a:ext>
            </a:extLst>
          </p:cNvPr>
          <p:cNvSpPr txBox="1">
            <a:spLocks/>
          </p:cNvSpPr>
          <p:nvPr/>
        </p:nvSpPr>
        <p:spPr bwMode="auto">
          <a:xfrm>
            <a:off x="-914400" y="6483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35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7041F-9F0D-0C35-F062-C590ACBAAB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10488" y="4779316"/>
            <a:ext cx="1447799" cy="640557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51215-8188-B5A4-7988-E4297346E571}"/>
              </a:ext>
            </a:extLst>
          </p:cNvPr>
          <p:cNvSpPr txBox="1"/>
          <p:nvPr/>
        </p:nvSpPr>
        <p:spPr>
          <a:xfrm>
            <a:off x="457200" y="5638800"/>
            <a:ext cx="7897888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Work in collaboration with new DHS university center of excellence devoted to protecting “soft targets and crowded places.” SENTRY – includes three COEs including CCICADA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07A6063-C728-BCDB-3DF5-9F7D2239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5533549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FE199F-A647-0FB1-3E1B-B9DC6FB1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00" y="914400"/>
            <a:ext cx="2820900" cy="21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72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37160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Ｐゴシック" charset="0"/>
              </a:rPr>
              <a:t>Crowd Simulation for Port Authority Bus Terminal (PABT)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810000"/>
            <a:ext cx="8686800" cy="22860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Tx/>
              <a:buNone/>
              <a:defRPr/>
            </a:pPr>
            <a:r>
              <a:rPr lang="en-US" sz="2800" dirty="0"/>
              <a:t>A prototypical transportation hub</a:t>
            </a:r>
          </a:p>
          <a:p>
            <a:pPr marL="296863" indent="-296863" algn="ctr">
              <a:spcBef>
                <a:spcPts val="0"/>
              </a:spcBef>
              <a:defRPr/>
            </a:pPr>
            <a:r>
              <a:rPr lang="en-US" sz="2800" dirty="0"/>
              <a:t>Largest terminal in the United States</a:t>
            </a:r>
          </a:p>
          <a:p>
            <a:pPr marL="296863" indent="-296863" algn="ctr">
              <a:spcBef>
                <a:spcPts val="0"/>
              </a:spcBef>
              <a:defRPr/>
            </a:pPr>
            <a:r>
              <a:rPr lang="en-US" sz="2800" dirty="0"/>
              <a:t>Busiest in the world by volume or traffic</a:t>
            </a:r>
          </a:p>
          <a:p>
            <a:pPr marL="296863" lvl="1" indent="-296863" algn="ctr">
              <a:spcBef>
                <a:spcPts val="0"/>
              </a:spcBef>
              <a:buFont typeface="Arial"/>
              <a:buChar char="•"/>
              <a:defRPr/>
            </a:pPr>
            <a:r>
              <a:rPr lang="en-US" dirty="0"/>
              <a:t>It has reached peak hour capacity</a:t>
            </a:r>
          </a:p>
          <a:p>
            <a:pPr lvl="1" algn="ctr">
              <a:defRPr/>
            </a:pPr>
            <a:endParaRPr lang="en-US" sz="2400" dirty="0"/>
          </a:p>
        </p:txBody>
      </p:sp>
      <p:pic>
        <p:nvPicPr>
          <p:cNvPr id="30723" name="Picture 3" descr="bus_term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6638"/>
            <a:ext cx="4191000" cy="279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bus_terminal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36638"/>
            <a:ext cx="4191000" cy="279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57150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63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Gill Sans"/>
                <a:ea typeface="ＭＳ Ｐゴシック" pitchFamily="34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Gill Sans"/>
                <a:ea typeface="ＭＳ Ｐゴシック" pitchFamily="34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Ø"/>
              <a:defRPr sz="2400">
                <a:solidFill>
                  <a:schemeClr val="tx1"/>
                </a:solidFill>
                <a:latin typeface="Gill Sans"/>
                <a:ea typeface="ＭＳ Ｐゴシック" pitchFamily="34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7150" indent="0" algn="ctr"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8,000 buses - 225,000 people on ordinary weekday - 65,000,000 people per year</a:t>
            </a:r>
          </a:p>
          <a:p>
            <a:pPr marL="57150" indent="0" algn="ctr"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- 223 different departure gates - 1,250 parking spots - commercial and retail space</a:t>
            </a:r>
          </a:p>
          <a:p>
            <a:pPr marL="0" indent="0" algn="ctr">
              <a:buFont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(2013 statistics)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5715000"/>
            <a:ext cx="8686800" cy="990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AFFA3540-94D5-3ED9-C3BF-AE5A409D0D51}"/>
              </a:ext>
            </a:extLst>
          </p:cNvPr>
          <p:cNvSpPr txBox="1">
            <a:spLocks/>
          </p:cNvSpPr>
          <p:nvPr/>
        </p:nvSpPr>
        <p:spPr bwMode="auto">
          <a:xfrm>
            <a:off x="-838200" y="66452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36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382000" cy="556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dirty="0"/>
              <a:t>CCICADA’s crowd simulation was developed to:</a:t>
            </a:r>
          </a:p>
          <a:p>
            <a:pPr lvl="1">
              <a:spcBef>
                <a:spcPct val="0"/>
              </a:spcBef>
              <a:buFont typeface=".PingFang SC Regular"/>
              <a:buChar char="－"/>
            </a:pPr>
            <a:r>
              <a:rPr lang="en-US" sz="2000" dirty="0"/>
              <a:t>assist crowd management in the PABT</a:t>
            </a:r>
          </a:p>
          <a:p>
            <a:pPr lvl="1">
              <a:spcBef>
                <a:spcPct val="0"/>
              </a:spcBef>
              <a:buFont typeface=".PingFang SC Regular"/>
              <a:buChar char="－"/>
            </a:pPr>
            <a:r>
              <a:rPr lang="en-US" sz="2000" dirty="0"/>
              <a:t>plan for terminal redesign and emergency evacuation</a:t>
            </a:r>
          </a:p>
          <a:p>
            <a:pPr>
              <a:spcBef>
                <a:spcPct val="0"/>
              </a:spcBef>
            </a:pPr>
            <a:r>
              <a:rPr lang="en-US" sz="2000" dirty="0">
                <a:ea typeface="ＭＳ Ｐゴシック" charset="0"/>
              </a:rPr>
              <a:t>The system is composed of interacting agents</a:t>
            </a:r>
          </a:p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Allows for complex interactions among terminal users and between pedestrians and the terminal</a:t>
            </a:r>
          </a:p>
          <a:p>
            <a:pPr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Led to insights about</a:t>
            </a:r>
          </a:p>
          <a:p>
            <a:pPr marL="571500" lvl="1" indent="-233363"/>
            <a:r>
              <a:rPr lang="en-US" sz="2000" dirty="0">
                <a:ea typeface="ＭＳ Ｐゴシック" charset="0"/>
              </a:rPr>
              <a:t>Surveillance and inspection strategies</a:t>
            </a:r>
          </a:p>
          <a:p>
            <a:pPr marL="571500" lvl="1" indent="-233363"/>
            <a:r>
              <a:rPr lang="en-US" sz="2000" dirty="0">
                <a:ea typeface="ＭＳ Ｐゴシック" charset="0"/>
              </a:rPr>
              <a:t>Effect of structural changes, gate reassignment</a:t>
            </a:r>
          </a:p>
          <a:p>
            <a:pPr marL="571500" lvl="1" indent="-233363"/>
            <a:r>
              <a:rPr lang="en-US" sz="2000" dirty="0">
                <a:ea typeface="ＭＳ Ｐゴシック" charset="0"/>
              </a:rPr>
              <a:t>The relationship between human behavior and design of architectural and cyber-physical systems</a:t>
            </a:r>
          </a:p>
          <a:p>
            <a:pPr marL="171450" indent="-233363"/>
            <a:r>
              <a:rPr lang="en-US" sz="2400" i="1" dirty="0">
                <a:solidFill>
                  <a:srgbClr val="FF0000"/>
                </a:solidFill>
                <a:ea typeface="ＭＳ Ｐゴシック" charset="0"/>
              </a:rPr>
              <a:t>Research Challenge</a:t>
            </a:r>
            <a:r>
              <a:rPr lang="en-US" sz="2400" i="1" dirty="0">
                <a:ea typeface="ＭＳ Ｐゴシック" charset="0"/>
              </a:rPr>
              <a:t>: understanding                                                                               relationships between human                                                                          behavior and design of cps   </a:t>
            </a:r>
            <a:r>
              <a:rPr lang="en-US" sz="2400" dirty="0">
                <a:ea typeface="ＭＳ Ｐゴシック" charset="0"/>
              </a:rPr>
              <a:t>                                                                                                 </a:t>
            </a:r>
          </a:p>
          <a:p>
            <a:pPr>
              <a:spcBef>
                <a:spcPct val="0"/>
              </a:spcBef>
            </a:pPr>
            <a:endParaRPr lang="en-US" sz="2400" dirty="0">
              <a:ea typeface="ＭＳ Ｐゴシック" charset="0"/>
            </a:endParaRPr>
          </a:p>
          <a:p>
            <a:pPr>
              <a:spcBef>
                <a:spcPct val="0"/>
              </a:spcBef>
            </a:pPr>
            <a:endParaRPr lang="en-US" sz="2400" dirty="0">
              <a:latin typeface="+mj-lt"/>
              <a:ea typeface="ＭＳ Ｐゴシック" charset="0"/>
            </a:endParaRPr>
          </a:p>
          <a:p>
            <a:pPr lvl="1">
              <a:spcBef>
                <a:spcPct val="0"/>
              </a:spcBef>
            </a:pPr>
            <a:endParaRPr lang="en-US" sz="2000" dirty="0">
              <a:latin typeface="+mj-lt"/>
              <a:ea typeface="ＭＳ Ｐゴシック" charset="0"/>
            </a:endParaRPr>
          </a:p>
          <a:p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1371600"/>
          </a:xfrm>
        </p:spPr>
        <p:txBody>
          <a:bodyPr/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Agent-based Simulation for PABT</a:t>
            </a:r>
          </a:p>
        </p:txBody>
      </p:sp>
      <p:pic>
        <p:nvPicPr>
          <p:cNvPr id="6" name="Picture 3" descr="pabt2.PNG">
            <a:extLst>
              <a:ext uri="{FF2B5EF4-FFF2-40B4-BE49-F238E27FC236}">
                <a16:creationId xmlns:a16="http://schemas.microsoft.com/office/drawing/2014/main" id="{7B9C1C81-B4DF-4A50-2C09-A884E750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25452"/>
            <a:ext cx="3886200" cy="184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077ED-468C-043C-D25D-499FE4B22CC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7757" y="6019800"/>
            <a:ext cx="1283843" cy="747032"/>
          </a:xfrm>
          <a:prstGeom prst="rect">
            <a:avLst/>
          </a:prstGeom>
          <a:ln>
            <a:noFill/>
          </a:ln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0F55F11C-1B44-EA40-8325-EA26E41266F4}"/>
              </a:ext>
            </a:extLst>
          </p:cNvPr>
          <p:cNvSpPr txBox="1">
            <a:spLocks/>
          </p:cNvSpPr>
          <p:nvPr/>
        </p:nvSpPr>
        <p:spPr bwMode="auto">
          <a:xfrm>
            <a:off x="2590800" y="6401707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37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318026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903D52-BB9F-CE45-93E1-5A6B96482182}"/>
              </a:ext>
            </a:extLst>
          </p:cNvPr>
          <p:cNvSpPr txBox="1"/>
          <p:nvPr/>
        </p:nvSpPr>
        <p:spPr>
          <a:xfrm>
            <a:off x="152400" y="762000"/>
            <a:ext cx="8534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CCICADA’s earlier work on evacuation simulation for NFL stadiums was utilized by MetLife Stadium during a lightning storm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 project is building dynamic digital twin of the football stadium at Rutgers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address a variety of “what-if” questions related to resilience of stadium cyber-physical systems similar to those asked at Hoboken Terminal and PABT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8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3AD130D-CB58-3C46-A742-01A9F3EB7CC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839200" cy="838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rPr>
              <a:t>SHI Stadium Rutgers</a:t>
            </a:r>
            <a:endParaRPr lang="en-US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F55F11C-1B44-EA40-8325-EA26E41266F4}"/>
              </a:ext>
            </a:extLst>
          </p:cNvPr>
          <p:cNvSpPr txBox="1">
            <a:spLocks/>
          </p:cNvSpPr>
          <p:nvPr/>
        </p:nvSpPr>
        <p:spPr bwMode="auto">
          <a:xfrm>
            <a:off x="-6858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38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DC78D0-571F-8388-0366-7C42606777B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689840" y="6093487"/>
            <a:ext cx="1377960" cy="700212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899CFE-CF42-7333-D5D9-82F1D22F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41" y="3499306"/>
            <a:ext cx="3563859" cy="2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DB289B-136D-276D-55EF-F6C5401DE0EF}"/>
              </a:ext>
            </a:extLst>
          </p:cNvPr>
          <p:cNvSpPr txBox="1"/>
          <p:nvPr/>
        </p:nvSpPr>
        <p:spPr>
          <a:xfrm>
            <a:off x="1447800" y="6324600"/>
            <a:ext cx="2562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387667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524000"/>
            <a:ext cx="8229600" cy="5334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Case in point: the pharmaceutical industry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has been targeted with numerous disruptions                                                    in recent years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earlier years, pharmaceutical cybersecurity                                                     emphasized IT, e.g., security of drug formulas,                                     intellectual property, and patient data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Recent H-ISAC report “Securing the Modern Pharmaceutical Supply Chain: A Guide for CISOs in an Age of Disruption” 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Stressed increasing concern about bad actors targeting OT systems used to run the manufacturing floor, labs, R&amp;D facilities, warehouses, and distribution centers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Discussed resulting threats to IT security thru interconnected                            corporate networks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8077200" y="6140122"/>
            <a:ext cx="1066800" cy="6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3900"/>
              </a:lnSpc>
            </a:pPr>
            <a:r>
              <a:rPr lang="en-US" sz="3600" dirty="0">
                <a:solidFill>
                  <a:srgbClr val="FF0000"/>
                </a:solidFill>
                <a:ea typeface="ＭＳ Ｐゴシック"/>
                <a:cs typeface="Arial" charset="0"/>
              </a:rPr>
              <a:t>Research Challenge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: Identify Resilience-Enhancing Pre- and Post-Disruption Mitigations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318329" y="64166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39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 descr="A close-up of pills&#10;&#10;Description automatically generated with medium confidence">
            <a:extLst>
              <a:ext uri="{FF2B5EF4-FFF2-40B4-BE49-F238E27FC236}">
                <a16:creationId xmlns:a16="http://schemas.microsoft.com/office/drawing/2014/main" id="{7C40F41B-2A66-51AF-AA4E-7EE41EF5C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18" y="1447309"/>
            <a:ext cx="2516910" cy="1676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09F7D-2FFC-CB18-915B-C1CD4DE71637}"/>
              </a:ext>
            </a:extLst>
          </p:cNvPr>
          <p:cNvSpPr txBox="1"/>
          <p:nvPr/>
        </p:nvSpPr>
        <p:spPr>
          <a:xfrm>
            <a:off x="6671108" y="3124200"/>
            <a:ext cx="251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Image credit: </a:t>
            </a:r>
            <a:r>
              <a:rPr lang="en-US" sz="1800" dirty="0" err="1"/>
              <a:t>wikimedia</a:t>
            </a:r>
            <a:r>
              <a:rPr lang="en-US" sz="1800" dirty="0"/>
              <a:t> commons</a:t>
            </a:r>
          </a:p>
        </p:txBody>
      </p:sp>
    </p:spTree>
    <p:extLst>
      <p:ext uri="{BB962C8B-B14F-4D97-AF65-F5344CB8AC3E}">
        <p14:creationId xmlns:p14="http://schemas.microsoft.com/office/powerpoint/2010/main" val="4819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43000"/>
            <a:ext cx="8229600" cy="533400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Specific resilience strategies for scenario examples presented</a:t>
            </a:r>
          </a:p>
          <a:p>
            <a:pPr lvl="1"/>
            <a:r>
              <a:rPr lang="en-US" sz="1800" dirty="0"/>
              <a:t>v</a:t>
            </a:r>
            <a:r>
              <a:rPr lang="en-US" sz="1800" dirty="0">
                <a:solidFill>
                  <a:schemeClr val="tx1"/>
                </a:solidFill>
              </a:rPr>
              <a:t>ehicular cyber security</a:t>
            </a:r>
          </a:p>
          <a:p>
            <a:pPr lvl="1"/>
            <a:r>
              <a:rPr lang="en-US" sz="1800" dirty="0"/>
              <a:t>more resilient monitoring systems</a:t>
            </a:r>
          </a:p>
          <a:p>
            <a:pPr lvl="1"/>
            <a:r>
              <a:rPr lang="en-US" sz="1800" dirty="0"/>
              <a:t>b</a:t>
            </a:r>
            <a:r>
              <a:rPr lang="en-US" sz="2000" dirty="0">
                <a:ea typeface="ＭＳ Ｐゴシック" pitchFamily="34" charset="-128"/>
              </a:rPr>
              <a:t>etter training protocols for operators of certain cps systems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more resilient sensors</a:t>
            </a:r>
            <a:endParaRPr lang="en-US" sz="20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solidFill>
                  <a:srgbClr val="2A3140"/>
                </a:solidFill>
                <a:ea typeface="Times New Roman" panose="02020603050405020304" pitchFamily="18" charset="0"/>
              </a:rPr>
              <a:t>how to ensure that implementation of safety-enhancing  systems is not rushed before potential vulnerabilities are studied                        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Integrated cyber and physical attacks</a:t>
            </a:r>
          </a:p>
          <a:p>
            <a:r>
              <a:rPr lang="en-US" sz="2200" dirty="0"/>
              <a:t>Defensive systems and who can use them</a:t>
            </a:r>
          </a:p>
          <a:p>
            <a:r>
              <a:rPr lang="en-US" sz="2200" dirty="0">
                <a:ea typeface="ＭＳ Ｐゴシック"/>
                <a:cs typeface="Arial" charset="0"/>
              </a:rPr>
              <a:t>Human-computer interactions to increase resilience, to achieve rapid system understanding and rapid anomaly detection</a:t>
            </a:r>
          </a:p>
          <a:p>
            <a:r>
              <a:rPr lang="en-US" sz="2200" dirty="0"/>
              <a:t>Designing self-healing, self-protecting, self-sustaining systems</a:t>
            </a:r>
          </a:p>
          <a:p>
            <a:r>
              <a:rPr lang="en-US" altLang="en-US" sz="2200" dirty="0"/>
              <a:t>What are the resilience roles of a human operator and a machine?</a:t>
            </a:r>
            <a:endParaRPr lang="en-US" sz="2200" dirty="0">
              <a:highlight>
                <a:srgbClr val="FFFF00"/>
              </a:highlight>
            </a:endParaRPr>
          </a:p>
          <a:p>
            <a:r>
              <a:rPr lang="en-US" sz="2200" dirty="0"/>
              <a:t>New ways to use modeling, simulation, digital twins</a:t>
            </a:r>
          </a:p>
          <a:p>
            <a:r>
              <a:rPr lang="en-US" sz="2200" dirty="0"/>
              <a:t>Identifying pre- and post-disruption m</a:t>
            </a:r>
            <a:r>
              <a:rPr lang="en-US" sz="2200" dirty="0">
                <a:solidFill>
                  <a:schemeClr val="tx1"/>
                </a:solidFill>
              </a:rPr>
              <a:t>itigations</a:t>
            </a:r>
          </a:p>
          <a:p>
            <a:r>
              <a:rPr lang="en-US" sz="2200" dirty="0"/>
              <a:t>Risk assessment for different cyber physical threats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848600" y="6014156"/>
            <a:ext cx="1219200" cy="76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00"/>
              </a:lnSpc>
            </a:pPr>
            <a:r>
              <a:rPr lang="en-US" sz="38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Where is Research on Resilience in Cyber-Physical Systems Needed?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-8382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4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42292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2216C-5DCD-4DD7-B7E3-E12B80C24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485"/>
            <a:ext cx="9144000" cy="512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0CED2-3F35-92A7-7986-664BCDBBC3FE}"/>
              </a:ext>
            </a:extLst>
          </p:cNvPr>
          <p:cNvSpPr txBox="1"/>
          <p:nvPr/>
        </p:nvSpPr>
        <p:spPr>
          <a:xfrm>
            <a:off x="1371600" y="76200"/>
            <a:ext cx="6769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Pharmaceutical Supply Chain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C8A10-ADC4-EEBB-4F81-6D3B6F581913}"/>
              </a:ext>
            </a:extLst>
          </p:cNvPr>
          <p:cNvSpPr txBox="1"/>
          <p:nvPr/>
        </p:nvSpPr>
        <p:spPr>
          <a:xfrm>
            <a:off x="381000" y="7620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sought to understand how to mitigate the impact of such disruptions by building a model of the pharmaceutical supply chain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229E3D50-0236-58DF-E2AC-13BDCA481758}"/>
              </a:ext>
            </a:extLst>
          </p:cNvPr>
          <p:cNvSpPr txBox="1">
            <a:spLocks/>
          </p:cNvSpPr>
          <p:nvPr/>
        </p:nvSpPr>
        <p:spPr bwMode="auto">
          <a:xfrm>
            <a:off x="-685800" y="6523037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40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2505970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685800"/>
            <a:ext cx="8229600" cy="5334000"/>
          </a:xfrm>
        </p:spPr>
        <p:txBody>
          <a:bodyPr>
            <a:normAutofit fontScale="92500"/>
          </a:bodyPr>
          <a:lstStyle/>
          <a:p>
            <a:r>
              <a:rPr lang="en-US" sz="2800" i="1" dirty="0">
                <a:solidFill>
                  <a:schemeClr val="tx1"/>
                </a:solidFill>
              </a:rPr>
              <a:t>Managing disruptions requires a mixture of complementary pre- and post-disruption mitigation strategies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Calibri" panose="020F0502020204030204" pitchFamily="34" charset="0"/>
              </a:rPr>
              <a:t>Analyzing the model and performing simulation experiments allowed us to identify such mitigation strategies and study their efficacy in sustaining supply chain performance when confronted with disruption(s)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Calibri" panose="020F0502020204030204" pitchFamily="34" charset="0"/>
              </a:rPr>
              <a:t>In studying mitigations, one can focus on key resilience questions:</a:t>
            </a:r>
          </a:p>
          <a:p>
            <a:pPr lvl="1">
              <a:spcBef>
                <a:spcPts val="0"/>
              </a:spcBef>
              <a:buFont typeface=".PingFang SC Regular"/>
              <a:buChar char="－"/>
            </a:pPr>
            <a:r>
              <a:rPr lang="en-US" sz="2600" dirty="0">
                <a:ea typeface="Calibri" panose="020F0502020204030204" pitchFamily="34" charset="0"/>
              </a:rPr>
              <a:t>How much did they shorten time to discover a disruption?</a:t>
            </a:r>
          </a:p>
          <a:p>
            <a:pPr lvl="1">
              <a:spcBef>
                <a:spcPts val="0"/>
              </a:spcBef>
              <a:buFont typeface=".PingFang SC Regular"/>
              <a:buChar char="－"/>
            </a:pPr>
            <a:r>
              <a:rPr lang="en-US" sz="2600" dirty="0">
                <a:ea typeface="Calibri" panose="020F0502020204030204" pitchFamily="34" charset="0"/>
              </a:rPr>
              <a:t>How much did they shorten time to                                                                               recover to a baseline production                                                          level?</a:t>
            </a:r>
          </a:p>
          <a:p>
            <a:pPr lvl="1">
              <a:spcBef>
                <a:spcPts val="0"/>
              </a:spcBef>
            </a:pPr>
            <a:endParaRPr lang="en-US" dirty="0"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231121" y="5791200"/>
            <a:ext cx="145228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00"/>
              </a:lnSpc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Mitigation Strategies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1143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41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707A0E5C-88B9-D389-2E90-4D8AA1CB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867" y="4648200"/>
            <a:ext cx="3463881" cy="2041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12B2B-C210-54BD-52C5-9400487E220F}"/>
              </a:ext>
            </a:extLst>
          </p:cNvPr>
          <p:cNvSpPr txBox="1"/>
          <p:nvPr/>
        </p:nvSpPr>
        <p:spPr>
          <a:xfrm>
            <a:off x="2133600" y="5602069"/>
            <a:ext cx="361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Image credit: Wikimedia commons,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4" tooltip="User:Julphar.uae (page does not exis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Julphar.uae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, no changes</a:t>
            </a:r>
          </a:p>
        </p:txBody>
      </p:sp>
    </p:spTree>
    <p:extLst>
      <p:ext uri="{BB962C8B-B14F-4D97-AF65-F5344CB8AC3E}">
        <p14:creationId xmlns:p14="http://schemas.microsoft.com/office/powerpoint/2010/main" val="140763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0668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sz="2300" dirty="0">
                <a:ea typeface="Calibri" panose="020F0502020204030204" pitchFamily="34" charset="0"/>
              </a:rPr>
              <a:t>Building safety stocks pre-disruption</a:t>
            </a:r>
          </a:p>
          <a:p>
            <a:r>
              <a:rPr lang="en-US" sz="2300" dirty="0">
                <a:ea typeface="Calibri" panose="020F0502020204030204" pitchFamily="34" charset="0"/>
              </a:rPr>
              <a:t>Expanding safety stocks when a                                                         disruption is anticipated or there                                                                                    is evidence of it underway</a:t>
            </a:r>
          </a:p>
          <a:p>
            <a:r>
              <a:rPr lang="en-US" sz="2300" dirty="0">
                <a:ea typeface="Calibri" panose="020F0502020204030204" pitchFamily="34" charset="0"/>
              </a:rPr>
              <a:t>Developing protocols for monitoring                                                                      external suppliers’ cyber hygiene</a:t>
            </a:r>
          </a:p>
          <a:p>
            <a:r>
              <a:rPr lang="en-US" sz="2300" dirty="0">
                <a:ea typeface="Calibri" panose="020F0502020204030204" pitchFamily="34" charset="0"/>
              </a:rPr>
              <a:t>Identifying backup contract                                                                                           manufacturing organizations (CMOs)                                                                                          for critical cyber-physical systems;                                                                putting some under contingency contracts</a:t>
            </a:r>
          </a:p>
          <a:p>
            <a:r>
              <a:rPr lang="en-US" sz="2300" dirty="0">
                <a:ea typeface="Calibri" panose="020F0502020204030204" pitchFamily="34" charset="0"/>
              </a:rPr>
              <a:t>Developing protocols for implementing contingency contracts with backup CMOs</a:t>
            </a:r>
          </a:p>
          <a:p>
            <a:r>
              <a:rPr lang="en-US" sz="2300" dirty="0"/>
              <a:t>Continuous monitoring of inventory levels, waiting times, testing-node outputs, flow times, etc. </a:t>
            </a:r>
          </a:p>
          <a:p>
            <a:r>
              <a:rPr lang="en-US" sz="2300" dirty="0"/>
              <a:t>Regular monitoring of data to ensure a bad actor has not                                      been falsifying data to provide misleading system status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620529" y="5626884"/>
            <a:ext cx="1490133" cy="93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Modeling &amp; Simulation Identified Mitigation Strategies in Pharma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4166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42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80D07BF9-8AF3-E4A5-BA34-25F7E5D6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20" y="1143001"/>
            <a:ext cx="3706580" cy="2084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753A5-0C61-B73F-46AF-5455E77DAB07}"/>
              </a:ext>
            </a:extLst>
          </p:cNvPr>
          <p:cNvSpPr txBox="1"/>
          <p:nvPr/>
        </p:nvSpPr>
        <p:spPr>
          <a:xfrm>
            <a:off x="5410200" y="3276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Image credit: Wikimedia commons,  </a:t>
            </a:r>
            <a:r>
              <a:rPr lang="en-US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  <a:hlinkClick r:id="rId4" tooltip="User:Julphar.uae (page does not exis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Julphar.uae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 (Body CS)"/>
              </a:rPr>
              <a:t>, no changes</a:t>
            </a:r>
          </a:p>
        </p:txBody>
      </p:sp>
    </p:spTree>
    <p:extLst>
      <p:ext uri="{BB962C8B-B14F-4D97-AF65-F5344CB8AC3E}">
        <p14:creationId xmlns:p14="http://schemas.microsoft.com/office/powerpoint/2010/main" val="147893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1600"/>
            <a:ext cx="8229600" cy="533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Commonly used risk assessment methodologies                                                          may not recognize or evaluate the risk of                                                       complex challenges raised by today’s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intricate                                                           cyber-physical systems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Case in point: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ntegrated cyber and physical                                            attacks on critical infrastructure:</a:t>
            </a:r>
          </a:p>
          <a:p>
            <a:pPr marL="857250" lvl="2" indent="-285750">
              <a:spcBef>
                <a:spcPts val="0"/>
              </a:spcBef>
              <a:spcAft>
                <a:spcPts val="600"/>
              </a:spcAft>
              <a:buFont typeface=".PingFang SC Regular"/>
              <a:buChar char="－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Could 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to underestimating risk and                                                non-optimal selection of security and mitigation                                measures.</a:t>
            </a:r>
          </a:p>
          <a:p>
            <a:pPr marL="857250" lvl="2" indent="-285750">
              <a:spcBef>
                <a:spcPts val="0"/>
              </a:spcBef>
              <a:spcAft>
                <a:spcPts val="600"/>
              </a:spcAft>
              <a:buFont typeface=".PingFang SC Regular"/>
              <a:buChar char="－"/>
            </a:pP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 Challenge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There is almost no research on risk assessment for such attacks 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1" indent="0" algn="ctr">
              <a:spcBef>
                <a:spcPts val="163"/>
              </a:spcBef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0" lvl="1" indent="0" algn="ctr">
              <a:spcBef>
                <a:spcPts val="163"/>
              </a:spcBef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342900" lvl="1" indent="-342900">
              <a:spcBef>
                <a:spcPts val="163"/>
              </a:spcBef>
              <a:buFontTx/>
              <a:buChar char="•"/>
            </a:pP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spcBef>
                <a:spcPts val="163"/>
              </a:spcBef>
              <a:buFontTx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449670" y="5791200"/>
            <a:ext cx="169432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280"/>
              </a:lnSpc>
            </a:pPr>
            <a:r>
              <a:rPr lang="en-US" dirty="0">
                <a:solidFill>
                  <a:srgbClr val="FF0000"/>
                </a:solidFill>
                <a:ea typeface="ＭＳ Ｐゴシック"/>
                <a:cs typeface="Arial" charset="0"/>
              </a:rPr>
              <a:t>Research Challenge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: New Methods for Risk Assessment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43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7FC1D565-37A2-ECE4-B52F-03A76EFE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901" y="1371600"/>
            <a:ext cx="2264179" cy="34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752600"/>
            <a:ext cx="8229600" cy="5334000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163"/>
              </a:spcBef>
              <a:buNone/>
            </a:pPr>
            <a:r>
              <a:rPr lang="en-US" sz="3200" b="1" i="1" dirty="0">
                <a:solidFill>
                  <a:srgbClr val="000000"/>
                </a:solidFill>
              </a:rPr>
              <a:t>For More Information:</a:t>
            </a:r>
          </a:p>
          <a:p>
            <a:pPr marL="0" lvl="1" indent="0" algn="ctr">
              <a:spcBef>
                <a:spcPts val="163"/>
              </a:spcBef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0" lvl="1" indent="0" algn="ctr">
              <a:spcBef>
                <a:spcPts val="163"/>
              </a:spcBef>
              <a:buNone/>
            </a:pPr>
            <a:r>
              <a:rPr lang="en-US" sz="3200" dirty="0">
                <a:solidFill>
                  <a:srgbClr val="000000"/>
                </a:solidFill>
              </a:rPr>
              <a:t>Dr. Fred Roberts</a:t>
            </a:r>
          </a:p>
          <a:p>
            <a:pPr marL="0" lvl="1" indent="0" algn="ctr">
              <a:spcBef>
                <a:spcPts val="163"/>
              </a:spcBef>
              <a:buNone/>
            </a:pPr>
            <a:r>
              <a:rPr lang="en-US" sz="3200" dirty="0">
                <a:solidFill>
                  <a:srgbClr val="000000"/>
                </a:solidFill>
              </a:rPr>
              <a:t>froberts@dimacs.rutgers.edu</a:t>
            </a:r>
          </a:p>
          <a:p>
            <a:pPr marL="0" lvl="1" indent="0" algn="ctr">
              <a:spcBef>
                <a:spcPts val="163"/>
              </a:spcBef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0" lvl="1" indent="0" algn="ctr">
              <a:spcBef>
                <a:spcPts val="163"/>
              </a:spcBef>
              <a:buNone/>
            </a:pPr>
            <a:r>
              <a:rPr lang="en-US" sz="3200" dirty="0">
                <a:solidFill>
                  <a:srgbClr val="000000"/>
                </a:solidFill>
              </a:rPr>
              <a:t>CCICADA Center </a:t>
            </a:r>
          </a:p>
          <a:p>
            <a:pPr marL="0" lvl="1" indent="0" algn="ctr">
              <a:spcBef>
                <a:spcPts val="163"/>
              </a:spcBef>
              <a:buNone/>
            </a:pPr>
            <a:r>
              <a:rPr lang="en-US" sz="3200" dirty="0" err="1">
                <a:solidFill>
                  <a:srgbClr val="000000"/>
                </a:solidFill>
              </a:rPr>
              <a:t>www.ccicada.org</a:t>
            </a:r>
            <a:endParaRPr lang="en-US" sz="3200" dirty="0">
              <a:solidFill>
                <a:srgbClr val="000000"/>
              </a:solidFill>
            </a:endParaRPr>
          </a:p>
          <a:p>
            <a:pPr marL="0" lvl="1" indent="0" algn="ctr">
              <a:spcBef>
                <a:spcPts val="163"/>
              </a:spcBef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0" lvl="1" indent="0" algn="ctr">
              <a:spcBef>
                <a:spcPts val="163"/>
              </a:spcBef>
              <a:buNone/>
            </a:pPr>
            <a:endParaRPr lang="en-US" sz="3200" dirty="0">
              <a:solidFill>
                <a:srgbClr val="000000"/>
              </a:solidFill>
            </a:endParaRPr>
          </a:p>
          <a:p>
            <a:pPr marL="342900" lvl="1" indent="-342900">
              <a:spcBef>
                <a:spcPts val="163"/>
              </a:spcBef>
              <a:buFontTx/>
              <a:buChar char="•"/>
            </a:pP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spcBef>
                <a:spcPts val="163"/>
              </a:spcBef>
              <a:buFontTx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086600" y="5562600"/>
            <a:ext cx="205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Resilience of Cyber-Physical Systems: From Football to Oil Rigs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44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343734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685800"/>
            <a:ext cx="8229600" cy="56388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</a:rPr>
              <a:t>Examples of challenges to cyber-physical systems</a:t>
            </a:r>
          </a:p>
          <a:p>
            <a:pPr marL="857250" lvl="1" indent="-457200">
              <a:buFont typeface=".PingFang SC Regular"/>
              <a:buChar char="－"/>
            </a:pPr>
            <a:r>
              <a:rPr lang="en-US" dirty="0">
                <a:solidFill>
                  <a:srgbClr val="000000"/>
                </a:solidFill>
              </a:rPr>
              <a:t>Mostly based on research at CCICADA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Examples from stadium security, maritime transportation system, surface transportation (rail), power systems, pharmaceutical supply chains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</a:rPr>
              <a:t>An emphasis on vulnerabilities and scenarios that illustrate the different research challenges and require methods to minimize disruption and enhance resilience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Some emphasis on maritime since we have worked extensively with US Coast Guard on cyber security topics</a:t>
            </a: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Outline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5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CA632E-26C9-8B30-E046-4F344B43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7297270" y="5715000"/>
            <a:ext cx="169432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58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990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Access control systems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For patrons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For employees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HVAC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Communication systems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Electronic message boards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Public address systems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Security cameras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Elevators, escalators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Lighting systems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Power systems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Traffic control in the parking lots and                                         surrounding streets</a:t>
            </a:r>
          </a:p>
          <a:p>
            <a:pPr marL="51435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971550" lvl="1" indent="-457200">
              <a:buFont typeface="+mj-lt"/>
              <a:buAutoNum type="arabicPeriod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8046" t="10527" r="29646" b="50000"/>
          <a:stretch>
            <a:fillRect/>
          </a:stretch>
        </p:blipFill>
        <p:spPr bwMode="auto">
          <a:xfrm>
            <a:off x="6933285" y="5429250"/>
            <a:ext cx="2057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Cyber-Physical Systems in Stadiums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6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5" name="Picture 4" descr="young8-17-14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9" y="1295400"/>
            <a:ext cx="4425244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6241F-B7B2-597F-FE43-2940BF2346DD}"/>
              </a:ext>
            </a:extLst>
          </p:cNvPr>
          <p:cNvSpPr txBox="1"/>
          <p:nvPr/>
        </p:nvSpPr>
        <p:spPr>
          <a:xfrm>
            <a:off x="5791200" y="4038600"/>
            <a:ext cx="222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Mike Young</a:t>
            </a:r>
          </a:p>
        </p:txBody>
      </p:sp>
    </p:spTree>
    <p:extLst>
      <p:ext uri="{BB962C8B-B14F-4D97-AF65-F5344CB8AC3E}">
        <p14:creationId xmlns:p14="http://schemas.microsoft.com/office/powerpoint/2010/main" val="34396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143000"/>
            <a:ext cx="8229600" cy="5334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Terror attacks using vehicles on the rise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if bad actor could control a car remotely and use it in a crowded stadium roadway?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There could be chaos and people hurt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2013: Miller (Twitter) and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Valasek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IOActive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demonstrated take control of Toyota Prius and Ford Escape from a laptop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They were able to remotely control: smart steering, braking, displays, acceleration, engines, horns, lights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pitchFamily="34" charset="-128"/>
              </a:rPr>
              <a:t>Research challenge</a:t>
            </a:r>
            <a:r>
              <a:rPr lang="en-US" sz="2400" i="1" dirty="0">
                <a:ea typeface="ＭＳ Ｐゴシック" pitchFamily="34" charset="-128"/>
              </a:rPr>
              <a:t>:</a:t>
            </a:r>
            <a:r>
              <a:rPr lang="en-US" sz="2400" i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vehicular cyber security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2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Traffic Control Scenario: Car Hacking at a Stadium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3048000" y="632460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7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928" y="3878846"/>
            <a:ext cx="2195067" cy="2195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0767" y="6167192"/>
            <a:ext cx="411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Christmas Market Vehicle Attack, Berlin, Dec. 2016;  Credit:  </a:t>
            </a:r>
            <a:r>
              <a:rPr lang="en-US" sz="1800" dirty="0" err="1"/>
              <a:t>wikipedia.org</a:t>
            </a:r>
            <a:endParaRPr lang="en-US" sz="18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EB41325-58A8-F267-63D3-8B4D930B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33337" y="6104165"/>
            <a:ext cx="121023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5120DE-87AD-D0D5-780E-EDB80B760218}"/>
              </a:ext>
            </a:extLst>
          </p:cNvPr>
          <p:cNvSpPr txBox="1"/>
          <p:nvPr/>
        </p:nvSpPr>
        <p:spPr>
          <a:xfrm>
            <a:off x="1776972" y="641246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Credit: </a:t>
            </a:r>
            <a:r>
              <a:rPr lang="en-US" sz="1800" dirty="0" err="1"/>
              <a:t>ctvnews.ca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288ED-6232-3D39-79EC-50810C1E6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798" y="4648200"/>
            <a:ext cx="3095001" cy="17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ea typeface="ＭＳ Ｐゴシック" pitchFamily="34" charset="-128"/>
                <a:cs typeface="ＭＳ Ｐゴシック" charset="0"/>
              </a:rPr>
              <a:t>There is increasing interest in monitoring the behavior of shipboard systems from elsewhere, e.g., company HQ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ea typeface="ＭＳ Ｐゴシック" pitchFamily="34" charset="-128"/>
                <a:cs typeface="ＭＳ Ｐゴシック" charset="0"/>
              </a:rPr>
              <a:t>Engine manufacturers can monitor their engines for reliability, but also to make sure they are not being abused - which would void a warranty </a:t>
            </a:r>
          </a:p>
          <a:p>
            <a:pPr lvl="1"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ea typeface="ＭＳ Ｐゴシック" pitchFamily="34" charset="-128"/>
                <a:cs typeface="ＭＳ Ｐゴシック" charset="0"/>
              </a:rPr>
              <a:t>They might be watching sensors that give advance notice that something isn’t working right</a:t>
            </a:r>
          </a:p>
          <a:p>
            <a:pPr lvl="1"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400" dirty="0">
                <a:ea typeface="ＭＳ Ｐゴシック" pitchFamily="34" charset="-128"/>
                <a:cs typeface="ＭＳ Ｐゴシック" charset="0"/>
              </a:rPr>
              <a:t>E.g., you might detect vibrations before a bearing goes bad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ea typeface="ＭＳ Ｐゴシック" pitchFamily="34" charset="-128"/>
                <a:cs typeface="ＭＳ Ｐゴシック" charset="0"/>
              </a:rPr>
              <a:t>A bad actor could hack into a ship’s system from outside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dirty="0">
                <a:ea typeface="ＭＳ Ｐゴシック" pitchFamily="34" charset="-128"/>
                <a:cs typeface="ＭＳ Ｐゴシック" charset="0"/>
              </a:rPr>
              <a:t>And what are implications for autonomous vessels? </a:t>
            </a:r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2600" i="1" dirty="0">
                <a:solidFill>
                  <a:srgbClr val="FF0000"/>
                </a:solidFill>
                <a:ea typeface="ＭＳ Ｐゴシック" pitchFamily="34" charset="-128"/>
              </a:rPr>
              <a:t>Research challenge</a:t>
            </a:r>
            <a:r>
              <a:rPr lang="en-US" sz="2600" i="1" dirty="0">
                <a:ea typeface="ＭＳ Ｐゴシック" pitchFamily="34" charset="-128"/>
              </a:rPr>
              <a:t>: Design more                                       resilient monitoring systems</a:t>
            </a:r>
            <a:endParaRPr lang="en-US" sz="2600" i="1" dirty="0"/>
          </a:p>
          <a:p>
            <a:pPr marL="0" indent="0">
              <a:buNone/>
            </a:pPr>
            <a:endParaRPr lang="en-US" sz="2800" dirty="0"/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b="1" dirty="0">
              <a:ea typeface="ＭＳ Ｐゴシック" pitchFamily="34" charset="-128"/>
              <a:cs typeface="ＭＳ Ｐゴシック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Monitoring Vessels from Elsewhere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2933700" y="6519892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8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pic>
        <p:nvPicPr>
          <p:cNvPr id="2" name="Picture 1" descr="Bea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24400"/>
            <a:ext cx="2971799" cy="2228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6319837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err="1"/>
              <a:t>En.wikipedia.org</a:t>
            </a:r>
            <a:r>
              <a:rPr lang="en-US" sz="2000" dirty="0"/>
              <a:t>            Corroded bearing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4A40E4A-FB9F-02AA-1A40-FFE26588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8046" t="10527" r="29646" b="50000"/>
          <a:stretch>
            <a:fillRect/>
          </a:stretch>
        </p:blipFill>
        <p:spPr bwMode="auto">
          <a:xfrm>
            <a:off x="192741" y="6248399"/>
            <a:ext cx="887333" cy="55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97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33400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2019: Car carrier GOLDEN RAY capsized near Brunswick, GA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It was a total loss and took over a year to salvage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Had it occurred in a channel or port, it still would have taken that long, but with far greater port disruptions</a:t>
            </a:r>
            <a:endParaRPr lang="en-US" sz="2400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Accident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was caused by the chief engineer mis-using the computer-controlled ballast water system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 large number of cps incidents are caused by human error, not deliberate attack</a:t>
            </a: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i="1" dirty="0">
                <a:solidFill>
                  <a:srgbClr val="FF0000"/>
                </a:solidFill>
                <a:ea typeface="ＭＳ Ｐゴシック" pitchFamily="34" charset="-128"/>
              </a:rPr>
              <a:t>Research challenge</a:t>
            </a:r>
            <a:r>
              <a:rPr lang="en-US" sz="2600" i="1" dirty="0">
                <a:ea typeface="ＭＳ Ｐゴシック" pitchFamily="34" charset="-128"/>
              </a:rPr>
              <a:t>: Design better training protocols for operators of certain cps systems.</a:t>
            </a:r>
            <a:endParaRPr lang="en-US" sz="2600" i="1" dirty="0"/>
          </a:p>
          <a:p>
            <a:pPr marL="0" indent="0">
              <a:buNone/>
            </a:pPr>
            <a:endParaRPr lang="en-US" sz="2800" dirty="0"/>
          </a:p>
          <a:p>
            <a:pPr>
              <a:lnSpc>
                <a:spcPct val="90000"/>
              </a:lnSpc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2800" b="1" dirty="0">
              <a:ea typeface="ＭＳ Ｐゴシック" pitchFamily="34" charset="-128"/>
              <a:cs typeface="ＭＳ Ｐゴシック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1524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+mj-lt"/>
                <a:ea typeface="ＭＳ Ｐゴシック" charset="-128"/>
                <a:cs typeface="ＭＳ Ｐゴシック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CC00"/>
                </a:solidFill>
                <a:latin typeface="Times New Roman" charset="0"/>
                <a:ea typeface="ＭＳ Ｐゴシック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Times New Roman" charset="0"/>
              </a:defRPr>
            </a:lvl9pPr>
          </a:lstStyle>
          <a:p>
            <a:pPr>
              <a:lnSpc>
                <a:spcPts val="418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Arial" charset="0"/>
              </a:rPr>
              <a:t>The Capsizing of the Golden Ray</a:t>
            </a:r>
          </a:p>
        </p:txBody>
      </p:sp>
      <p:sp>
        <p:nvSpPr>
          <p:cNvPr id="9" name="Slide Number Placeholder 8"/>
          <p:cNvSpPr txBox="1">
            <a:spLocks/>
          </p:cNvSpPr>
          <p:nvPr/>
        </p:nvSpPr>
        <p:spPr bwMode="auto">
          <a:xfrm>
            <a:off x="2743200" y="640951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defRPr>
            </a:lvl9pPr>
          </a:lstStyle>
          <a:p>
            <a:pPr algn="ctr"/>
            <a:fld id="{D0D93F07-6CD0-4065-BE3E-A98CB9BECB0C}" type="slidenum">
              <a:rPr lang="en-US" sz="1600" smtClean="0">
                <a:solidFill>
                  <a:srgbClr val="FF0000"/>
                </a:solidFill>
                <a:latin typeface="Andalus"/>
                <a:ea typeface="Andalus"/>
                <a:cs typeface="Andalus"/>
              </a:rPr>
              <a:pPr algn="ctr"/>
              <a:t>9</a:t>
            </a:fld>
            <a:endParaRPr lang="en-US" sz="1600" dirty="0">
              <a:solidFill>
                <a:srgbClr val="FF0000"/>
              </a:solidFill>
              <a:latin typeface="Andalus"/>
              <a:ea typeface="Andalus"/>
              <a:cs typeface="Andalu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48495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Credit: Wikimedia commons, USCG</a:t>
            </a:r>
          </a:p>
        </p:txBody>
      </p:sp>
      <p:pic>
        <p:nvPicPr>
          <p:cNvPr id="5" name="Picture 4" descr="A picture containing outdoor, sky, blue, boat&#10;&#10;Description automatically generated">
            <a:extLst>
              <a:ext uri="{FF2B5EF4-FFF2-40B4-BE49-F238E27FC236}">
                <a16:creationId xmlns:a16="http://schemas.microsoft.com/office/drawing/2014/main" id="{EC53AA40-B393-7411-8D82-083290FEC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419600"/>
            <a:ext cx="3755253" cy="250663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4DAA5AA-BE03-406E-5489-C666880B1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046" t="10527" r="29646" b="50000"/>
          <a:stretch>
            <a:fillRect/>
          </a:stretch>
        </p:blipFill>
        <p:spPr bwMode="auto">
          <a:xfrm>
            <a:off x="114300" y="5920494"/>
            <a:ext cx="1562100" cy="98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825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54206</TotalTime>
  <Words>4289</Words>
  <Application>Microsoft Macintosh PowerPoint</Application>
  <PresentationFormat>On-screen Show (4:3)</PresentationFormat>
  <Paragraphs>502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.PingFang SC Regular</vt:lpstr>
      <vt:lpstr>Andalus</vt:lpstr>
      <vt:lpstr>Arial</vt:lpstr>
      <vt:lpstr>Gill Sans</vt:lpstr>
      <vt:lpstr>Times New Roman</vt:lpstr>
      <vt:lpstr>Wingdings</vt:lpstr>
      <vt:lpstr>Default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Attacks on a Ship’s CPS</vt:lpstr>
      <vt:lpstr>Electronic Chart Display &amp; Info System</vt:lpstr>
      <vt:lpstr>Electronic Chart Display &amp; Info System</vt:lpstr>
      <vt:lpstr>Automatic Identification System</vt:lpstr>
      <vt:lpstr>Automatic Identification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Crowd Simulation for Port Authority Bus Terminal (PABT)</vt:lpstr>
      <vt:lpstr>Agent-based Simulation for PABT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 Univ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Donnelly</dc:creator>
  <cp:lastModifiedBy>Fred Roberts</cp:lastModifiedBy>
  <cp:revision>1106</cp:revision>
  <cp:lastPrinted>2023-04-19T01:24:26Z</cp:lastPrinted>
  <dcterms:created xsi:type="dcterms:W3CDTF">2008-11-29T20:14:14Z</dcterms:created>
  <dcterms:modified xsi:type="dcterms:W3CDTF">2023-04-25T22:26:53Z</dcterms:modified>
</cp:coreProperties>
</file>