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Lst>
  <p:notesMasterIdLst>
    <p:notesMasterId r:id="rId78"/>
  </p:notesMasterIdLst>
  <p:handoutMasterIdLst>
    <p:handoutMasterId r:id="rId79"/>
  </p:handoutMasterIdLst>
  <p:sldIdLst>
    <p:sldId id="495" r:id="rId3"/>
    <p:sldId id="515" r:id="rId4"/>
    <p:sldId id="612" r:id="rId5"/>
    <p:sldId id="608" r:id="rId6"/>
    <p:sldId id="676" r:id="rId7"/>
    <p:sldId id="613" r:id="rId8"/>
    <p:sldId id="614" r:id="rId9"/>
    <p:sldId id="609" r:id="rId10"/>
    <p:sldId id="610" r:id="rId11"/>
    <p:sldId id="611" r:id="rId12"/>
    <p:sldId id="616" r:id="rId13"/>
    <p:sldId id="625" r:id="rId14"/>
    <p:sldId id="615" r:id="rId15"/>
    <p:sldId id="677" r:id="rId16"/>
    <p:sldId id="617" r:id="rId17"/>
    <p:sldId id="637" r:id="rId18"/>
    <p:sldId id="645" r:id="rId19"/>
    <p:sldId id="626" r:id="rId20"/>
    <p:sldId id="618" r:id="rId21"/>
    <p:sldId id="619" r:id="rId22"/>
    <p:sldId id="620" r:id="rId23"/>
    <p:sldId id="621" r:id="rId24"/>
    <p:sldId id="623" r:id="rId25"/>
    <p:sldId id="622" r:id="rId26"/>
    <p:sldId id="675" r:id="rId27"/>
    <p:sldId id="624" r:id="rId28"/>
    <p:sldId id="674" r:id="rId29"/>
    <p:sldId id="640" r:id="rId30"/>
    <p:sldId id="641" r:id="rId31"/>
    <p:sldId id="642" r:id="rId32"/>
    <p:sldId id="647" r:id="rId33"/>
    <p:sldId id="629" r:id="rId34"/>
    <p:sldId id="630" r:id="rId35"/>
    <p:sldId id="631" r:id="rId36"/>
    <p:sldId id="632" r:id="rId37"/>
    <p:sldId id="627" r:id="rId38"/>
    <p:sldId id="638" r:id="rId39"/>
    <p:sldId id="633" r:id="rId40"/>
    <p:sldId id="678" r:id="rId41"/>
    <p:sldId id="644" r:id="rId42"/>
    <p:sldId id="635" r:id="rId43"/>
    <p:sldId id="639" r:id="rId44"/>
    <p:sldId id="634" r:id="rId45"/>
    <p:sldId id="665" r:id="rId46"/>
    <p:sldId id="648" r:id="rId47"/>
    <p:sldId id="683" r:id="rId48"/>
    <p:sldId id="684" r:id="rId49"/>
    <p:sldId id="650" r:id="rId50"/>
    <p:sldId id="681" r:id="rId51"/>
    <p:sldId id="649" r:id="rId52"/>
    <p:sldId id="670" r:id="rId53"/>
    <p:sldId id="669" r:id="rId54"/>
    <p:sldId id="682" r:id="rId55"/>
    <p:sldId id="653" r:id="rId56"/>
    <p:sldId id="664" r:id="rId57"/>
    <p:sldId id="655" r:id="rId58"/>
    <p:sldId id="680" r:id="rId59"/>
    <p:sldId id="656" r:id="rId60"/>
    <p:sldId id="657" r:id="rId61"/>
    <p:sldId id="658" r:id="rId62"/>
    <p:sldId id="662" r:id="rId63"/>
    <p:sldId id="668" r:id="rId64"/>
    <p:sldId id="671" r:id="rId65"/>
    <p:sldId id="672" r:id="rId66"/>
    <p:sldId id="651" r:id="rId67"/>
    <p:sldId id="652" r:id="rId68"/>
    <p:sldId id="659" r:id="rId69"/>
    <p:sldId id="661" r:id="rId70"/>
    <p:sldId id="660" r:id="rId71"/>
    <p:sldId id="667" r:id="rId72"/>
    <p:sldId id="666" r:id="rId73"/>
    <p:sldId id="673" r:id="rId74"/>
    <p:sldId id="679" r:id="rId75"/>
    <p:sldId id="545" r:id="rId76"/>
    <p:sldId id="646" r:id="rId77"/>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MACS presentations" initials="Dp"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99"/>
    <a:srgbClr val="FF6600"/>
    <a:srgbClr val="003300"/>
    <a:srgbClr val="3333CC"/>
    <a:srgbClr val="006666"/>
    <a:srgbClr val="FF99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9334" autoAdjust="0"/>
  </p:normalViewPr>
  <p:slideViewPr>
    <p:cSldViewPr>
      <p:cViewPr varScale="1">
        <p:scale>
          <a:sx n="113" d="100"/>
          <a:sy n="113" d="100"/>
        </p:scale>
        <p:origin x="14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4696"/>
    </p:cViewPr>
  </p:sorterViewPr>
  <p:notesViewPr>
    <p:cSldViewPr>
      <p:cViewPr varScale="1">
        <p:scale>
          <a:sx n="79" d="100"/>
          <a:sy n="79" d="100"/>
        </p:scale>
        <p:origin x="-1992"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smtClean="0">
                <a:ea typeface="ＭＳ Ｐゴシック" charset="-128"/>
                <a:cs typeface="+mn-cs"/>
              </a:defRPr>
            </a:lvl1pPr>
          </a:lstStyle>
          <a:p>
            <a:pPr>
              <a:defRPr/>
            </a:pPr>
            <a:fld id="{3D687C83-DB6D-4635-9622-DDF28E36A0F4}" type="datetimeFigureOut">
              <a:rPr lang="en-US"/>
              <a:pPr>
                <a:defRPr/>
              </a:pPr>
              <a:t>10/25/18</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smtClean="0">
                <a:ea typeface="ＭＳ Ｐゴシック" charset="-128"/>
                <a:cs typeface="+mn-cs"/>
              </a:defRPr>
            </a:lvl1pPr>
          </a:lstStyle>
          <a:p>
            <a:pPr>
              <a:defRPr/>
            </a:pPr>
            <a:fld id="{6CB00422-A883-4E60-AA9D-52102F05A04C}" type="slidenum">
              <a:rPr lang="en-US"/>
              <a:pPr>
                <a:defRPr/>
              </a:pPr>
              <a:t>‹#›</a:t>
            </a:fld>
            <a:endParaRPr lang="en-US"/>
          </a:p>
        </p:txBody>
      </p:sp>
    </p:spTree>
    <p:extLst>
      <p:ext uri="{BB962C8B-B14F-4D97-AF65-F5344CB8AC3E}">
        <p14:creationId xmlns:p14="http://schemas.microsoft.com/office/powerpoint/2010/main" val="239152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19"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lgn="r">
              <a:defRPr sz="1200">
                <a:ea typeface="ＭＳ Ｐゴシック" charset="-128"/>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23"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lgn="r">
              <a:defRPr sz="1200">
                <a:ea typeface="ＭＳ Ｐゴシック" charset="-128"/>
                <a:cs typeface="+mn-cs"/>
              </a:defRPr>
            </a:lvl1pPr>
          </a:lstStyle>
          <a:p>
            <a:pPr>
              <a:defRPr/>
            </a:pPr>
            <a:fld id="{677E5442-AA4B-40A6-AC19-FFCEABD455D9}" type="slidenum">
              <a:rPr lang="en-US"/>
              <a:pPr>
                <a:defRPr/>
              </a:pPr>
              <a:t>‹#›</a:t>
            </a:fld>
            <a:endParaRPr lang="en-US"/>
          </a:p>
        </p:txBody>
      </p:sp>
    </p:spTree>
    <p:extLst>
      <p:ext uri="{BB962C8B-B14F-4D97-AF65-F5344CB8AC3E}">
        <p14:creationId xmlns:p14="http://schemas.microsoft.com/office/powerpoint/2010/main" val="3323118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1"/>
          <p:cNvSpPr txBox="1">
            <a:spLocks noChangeArrowheads="1"/>
          </p:cNvSpPr>
          <p:nvPr userDrawn="1"/>
        </p:nvSpPr>
        <p:spPr>
          <a:xfrm>
            <a:off x="228600" y="6553200"/>
            <a:ext cx="4267200" cy="304800"/>
          </a:xfrm>
          <a:prstGeom prst="rect">
            <a:avLst/>
          </a:prstGeom>
          <a:ln/>
        </p:spPr>
        <p:txBody>
          <a:bodyPr/>
          <a:lstStyle>
            <a:lvl1pPr algn="ctr">
              <a:defRPr sz="1400">
                <a:solidFill>
                  <a:srgbClr val="FF0000"/>
                </a:solidFill>
              </a:defRPr>
            </a:lvl1pPr>
          </a:lstStyle>
          <a:p>
            <a:pPr algn="l">
              <a:defRPr/>
            </a:pPr>
            <a:r>
              <a:rPr lang="en-US" dirty="0">
                <a:ea typeface="ＭＳ Ｐゴシック" charset="-128"/>
                <a:cs typeface="+mn-cs"/>
              </a:rPr>
              <a:t>WORKSHOP:  </a:t>
            </a:r>
            <a:r>
              <a:rPr lang="en-US" i="1" dirty="0">
                <a:ea typeface="ＭＳ Ｐゴシック" charset="-128"/>
                <a:cs typeface="+mn-cs"/>
              </a:rPr>
              <a:t>Best Practices for Stadium Security  </a:t>
            </a:r>
          </a:p>
        </p:txBody>
      </p:sp>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1"/>
          <p:cNvSpPr>
            <a:spLocks noGrp="1" noChangeArrowheads="1"/>
          </p:cNvSpPr>
          <p:nvPr>
            <p:ph type="sldNum" sz="quarter" idx="10"/>
          </p:nvPr>
        </p:nvSpPr>
        <p:spPr>
          <a:xfrm>
            <a:off x="5257800" y="6553200"/>
            <a:ext cx="685800" cy="304800"/>
          </a:xfrm>
          <a:prstGeom prst="rect">
            <a:avLst/>
          </a:prstGeom>
        </p:spPr>
        <p:txBody>
          <a:bodyPr/>
          <a:lstStyle>
            <a:lvl1pPr algn="ctr">
              <a:defRPr sz="1400" smtClean="0">
                <a:solidFill>
                  <a:srgbClr val="FF0000"/>
                </a:solidFill>
                <a:ea typeface="ＭＳ Ｐゴシック" charset="-128"/>
                <a:cs typeface="+mn-cs"/>
              </a:defRPr>
            </a:lvl1pPr>
          </a:lstStyle>
          <a:p>
            <a:pPr>
              <a:defRPr/>
            </a:pPr>
            <a:fld id="{31DDB174-B51C-4E0D-A9E5-195F5F3DEED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8445E511-0436-4343-B969-90E600A13D2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C5195247-F55D-472E-952A-8579A5D7CC9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F6A555F6-7586-4635-A165-C8B440FF923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2CE17EE1-84DB-4C85-B430-78461FF83B5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48768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402A0421-FB19-48D9-A77D-8750CEBBD40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81000"/>
            <a:ext cx="88392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Template Instructions</a:t>
            </a:r>
            <a:br>
              <a:rPr lang="en-US"/>
            </a:br>
            <a:r>
              <a:rPr lang="en-US"/>
              <a:t>Heading in Green</a:t>
            </a:r>
            <a:br>
              <a:rPr lang="en-US"/>
            </a:br>
            <a:r>
              <a:rPr lang="en-US"/>
              <a:t>Second Heading can be Red</a:t>
            </a:r>
            <a:br>
              <a:rPr lang="en-US"/>
            </a:br>
            <a:endParaRPr lang="en-US"/>
          </a:p>
        </p:txBody>
      </p:sp>
      <p:sp>
        <p:nvSpPr>
          <p:cNvPr id="1027" name="Rectangle 3"/>
          <p:cNvSpPr>
            <a:spLocks noGrp="1" noChangeArrowheads="1"/>
          </p:cNvSpPr>
          <p:nvPr>
            <p:ph type="body" idx="1"/>
          </p:nvPr>
        </p:nvSpPr>
        <p:spPr bwMode="auto">
          <a:xfrm>
            <a:off x="457200" y="1600200"/>
            <a:ext cx="8153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Please use Times New Roman Font.</a:t>
            </a:r>
          </a:p>
          <a:p>
            <a:pPr lvl="1"/>
            <a:r>
              <a:rPr lang="en-US"/>
              <a:t>Please keep the font size as large as possible. Font sizes that are under 24pt are hard to see. Use 20pt font only if you have to.</a:t>
            </a:r>
          </a:p>
          <a:p>
            <a:pPr lvl="2"/>
            <a:r>
              <a:rPr lang="en-US"/>
              <a:t>This is the smallest font size you should use.</a:t>
            </a:r>
          </a:p>
        </p:txBody>
      </p:sp>
      <p:pic>
        <p:nvPicPr>
          <p:cNvPr id="5" name="Picture 6"/>
          <p:cNvPicPr>
            <a:picLocks noChangeAspect="1" noChangeArrowheads="1"/>
          </p:cNvPicPr>
          <p:nvPr userDrawn="1"/>
        </p:nvPicPr>
        <p:blipFill>
          <a:blip r:embed="rId9" cstate="print"/>
          <a:srcRect l="28046" t="10527" r="29646" b="50000"/>
          <a:stretch>
            <a:fillRect/>
          </a:stretch>
        </p:blipFill>
        <p:spPr bwMode="auto">
          <a:xfrm>
            <a:off x="7058734" y="5545342"/>
            <a:ext cx="2057400" cy="1295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7" r:id="rId2"/>
    <p:sldLayoutId id="2147483699" r:id="rId3"/>
    <p:sldLayoutId id="2147483700" r:id="rId4"/>
    <p:sldLayoutId id="2147483701" r:id="rId5"/>
    <p:sldLayoutId id="2147483702" r:id="rId6"/>
    <p:sldLayoutId id="2147483703" r:id="rId7"/>
  </p:sldLayoutIdLst>
  <p:hf hdr="0" ftr="0"/>
  <p:txStyles>
    <p:title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p:titleStyle>
    <p:bodyStyle>
      <a:lvl1pPr marL="342900" indent="-342900" algn="l" rtl="0" eaLnBrk="0" fontAlgn="base" hangingPunct="0">
        <a:spcBef>
          <a:spcPts val="163"/>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400">
          <a:solidFill>
            <a:schemeClr val="tx1"/>
          </a:solidFill>
          <a:latin typeface="+mn-lt"/>
          <a:ea typeface="ＭＳ Ｐゴシック" charset="-128"/>
        </a:defRPr>
      </a:lvl6pPr>
      <a:lvl7pPr marL="2971800" indent="-228600" algn="l" rtl="0" fontAlgn="base">
        <a:spcBef>
          <a:spcPct val="20000"/>
        </a:spcBef>
        <a:spcAft>
          <a:spcPct val="0"/>
        </a:spcAft>
        <a:buChar char="»"/>
        <a:defRPr sz="2400">
          <a:solidFill>
            <a:schemeClr val="tx1"/>
          </a:solidFill>
          <a:latin typeface="+mn-lt"/>
          <a:ea typeface="ＭＳ Ｐゴシック" charset="-128"/>
        </a:defRPr>
      </a:lvl7pPr>
      <a:lvl8pPr marL="3429000" indent="-228600" algn="l" rtl="0" fontAlgn="base">
        <a:spcBef>
          <a:spcPct val="20000"/>
        </a:spcBef>
        <a:spcAft>
          <a:spcPct val="0"/>
        </a:spcAft>
        <a:buChar char="»"/>
        <a:defRPr sz="2400">
          <a:solidFill>
            <a:schemeClr val="tx1"/>
          </a:solidFill>
          <a:latin typeface="+mn-lt"/>
          <a:ea typeface="ＭＳ Ｐゴシック" charset="-128"/>
        </a:defRPr>
      </a:lvl8pPr>
      <a:lvl9pPr marL="3886200" indent="-228600" algn="l" rtl="0" fontAlgn="base">
        <a:spcBef>
          <a:spcPct val="20000"/>
        </a:spcBef>
        <a:spcAft>
          <a:spcPct val="0"/>
        </a:spcAft>
        <a:buChar char="»"/>
        <a:defRPr sz="2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1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endParaRPr lang="en-US"/>
          </a:p>
        </p:txBody>
      </p:sp>
      <p:sp>
        <p:nvSpPr>
          <p:cNvPr id="221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mn-cs"/>
              </a:defRPr>
            </a:lvl1pPr>
          </a:lstStyle>
          <a:p>
            <a:pPr>
              <a:defRPr/>
            </a:pPr>
            <a:endParaRPr lang="en-US"/>
          </a:p>
        </p:txBody>
      </p:sp>
      <p:sp>
        <p:nvSpPr>
          <p:cNvPr id="221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A670429C-B809-481E-8627-ED505765788D}" type="slidenum">
              <a:rPr lang="en-US"/>
              <a:pPr>
                <a:defRPr/>
              </a:pPr>
              <a:t>‹#›</a:t>
            </a:fld>
            <a:endParaRPr lang="en-US"/>
          </a:p>
        </p:txBody>
      </p:sp>
    </p:spTree>
  </p:cSld>
  <p:clrMap bg1="lt1" tx1="dk1" bg2="lt2" tx2="dk2" accent1="accent1" accent2="accent2" accent3="accent3" accent4="accent4" accent5="accent5" accent6="accent6" hlink="hlink" folHlink="folHlink"/>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800">
          <a:solidFill>
            <a:schemeClr val="tx1"/>
          </a:solidFill>
          <a:latin typeface="+mn-lt"/>
          <a:ea typeface="ＭＳ Ｐゴシック" charset="-128"/>
        </a:defRPr>
      </a:lvl6pPr>
      <a:lvl7pPr marL="2971800" indent="-228600" algn="l" rtl="0" fontAlgn="base">
        <a:spcBef>
          <a:spcPct val="20000"/>
        </a:spcBef>
        <a:spcAft>
          <a:spcPct val="0"/>
        </a:spcAft>
        <a:buChar char="»"/>
        <a:defRPr sz="2800">
          <a:solidFill>
            <a:schemeClr val="tx1"/>
          </a:solidFill>
          <a:latin typeface="+mn-lt"/>
          <a:ea typeface="ＭＳ Ｐゴシック" charset="-128"/>
        </a:defRPr>
      </a:lvl7pPr>
      <a:lvl8pPr marL="3429000" indent="-228600" algn="l" rtl="0" fontAlgn="base">
        <a:spcBef>
          <a:spcPct val="20000"/>
        </a:spcBef>
        <a:spcAft>
          <a:spcPct val="0"/>
        </a:spcAft>
        <a:buChar char="»"/>
        <a:defRPr sz="2800">
          <a:solidFill>
            <a:schemeClr val="tx1"/>
          </a:solidFill>
          <a:latin typeface="+mn-lt"/>
          <a:ea typeface="ＭＳ Ｐゴシック" charset="-128"/>
        </a:defRPr>
      </a:lvl8pPr>
      <a:lvl9pPr marL="3886200" indent="-228600" algn="l" rtl="0" fontAlgn="base">
        <a:spcBef>
          <a:spcPct val="20000"/>
        </a:spcBef>
        <a:spcAft>
          <a:spcPct val="0"/>
        </a:spcAft>
        <a:buChar char="»"/>
        <a:defRPr sz="28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229600" cy="4648200"/>
          </a:xfrm>
        </p:spPr>
        <p:txBody>
          <a:bodyPr>
            <a:normAutofit/>
          </a:bodyPr>
          <a:lstStyle/>
          <a:p>
            <a:pPr marL="0" indent="0" algn="ctr">
              <a:buNone/>
            </a:pPr>
            <a:r>
              <a:rPr lang="en-US" dirty="0">
                <a:latin typeface="Times New Roman" pitchFamily="18" charset="0"/>
                <a:cs typeface="Times New Roman" pitchFamily="18" charset="0"/>
              </a:rPr>
              <a:t>Fred S. Roberts</a:t>
            </a:r>
          </a:p>
          <a:p>
            <a:pPr marL="0" indent="0" algn="ctr">
              <a:buNone/>
            </a:pPr>
            <a:r>
              <a:rPr lang="en-US" sz="3000" i="1" dirty="0">
                <a:latin typeface="Times New Roman" pitchFamily="18" charset="0"/>
                <a:cs typeface="Times New Roman" pitchFamily="18" charset="0"/>
              </a:rPr>
              <a:t>Director</a:t>
            </a:r>
            <a:endParaRPr lang="en-US" sz="3000" dirty="0">
              <a:latin typeface="Times New Roman" pitchFamily="18" charset="0"/>
              <a:cs typeface="Times New Roman" pitchFamily="18" charset="0"/>
            </a:endParaRPr>
          </a:p>
          <a:p>
            <a:pPr marL="0" indent="0" algn="ctr">
              <a:buNone/>
            </a:pPr>
            <a:r>
              <a:rPr lang="en-US" sz="3000" dirty="0">
                <a:latin typeface="Times New Roman" pitchFamily="18" charset="0"/>
                <a:cs typeface="Times New Roman" pitchFamily="18" charset="0"/>
              </a:rPr>
              <a:t>Command, Control, and Interoperability Center for Advanced Data Analysis (</a:t>
            </a:r>
            <a:r>
              <a:rPr lang="en-US" sz="3000" i="1" dirty="0">
                <a:latin typeface="Times New Roman" pitchFamily="18" charset="0"/>
                <a:cs typeface="Times New Roman" pitchFamily="18" charset="0"/>
              </a:rPr>
              <a:t>CCICADA</a:t>
            </a:r>
            <a:r>
              <a:rPr lang="en-US" sz="3000" dirty="0">
                <a:latin typeface="Times New Roman" pitchFamily="18" charset="0"/>
                <a:cs typeface="Times New Roman" pitchFamily="18" charset="0"/>
              </a:rPr>
              <a:t>)</a:t>
            </a:r>
          </a:p>
          <a:p>
            <a:pPr marL="0" indent="0">
              <a:buNone/>
            </a:pPr>
            <a:endParaRPr lang="en-US" sz="2600" dirty="0">
              <a:latin typeface="Times New Roman" pitchFamily="18" charset="0"/>
              <a:cs typeface="Times New Roman" pitchFamily="18"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sp>
        <p:nvSpPr>
          <p:cNvPr id="8" name="Title 1"/>
          <p:cNvSpPr txBox="1">
            <a:spLocks/>
          </p:cNvSpPr>
          <p:nvPr/>
        </p:nvSpPr>
        <p:spPr>
          <a:xfrm>
            <a:off x="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sz="4000" dirty="0">
                <a:solidFill>
                  <a:schemeClr val="accent1">
                    <a:lumMod val="50000"/>
                  </a:schemeClr>
                </a:solidFill>
                <a:ea typeface="ＭＳ Ｐゴシック"/>
                <a:cs typeface="Arial" charset="0"/>
              </a:rPr>
              <a:t>Combined Cyber and Physical Attacks on the Maritime Transportation System</a:t>
            </a: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a:t>
            </a:fld>
            <a:endParaRPr lang="en-US" sz="1600" dirty="0">
              <a:solidFill>
                <a:srgbClr val="FF0000"/>
              </a:solidFill>
              <a:latin typeface="Andalus"/>
              <a:ea typeface="Andalus"/>
              <a:cs typeface="Andalus"/>
            </a:endParaRPr>
          </a:p>
        </p:txBody>
      </p:sp>
      <p:pic>
        <p:nvPicPr>
          <p:cNvPr id="7" name="Picture 6" descr="por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3429000"/>
            <a:ext cx="2857500" cy="2857500"/>
          </a:xfrm>
          <a:prstGeom prst="rect">
            <a:avLst/>
          </a:prstGeom>
        </p:spPr>
      </p:pic>
      <p:sp>
        <p:nvSpPr>
          <p:cNvPr id="11" name="TextBox 10"/>
          <p:cNvSpPr txBox="1"/>
          <p:nvPr/>
        </p:nvSpPr>
        <p:spPr>
          <a:xfrm>
            <a:off x="1905000" y="6324600"/>
            <a:ext cx="4953000" cy="400110"/>
          </a:xfrm>
          <a:prstGeom prst="rect">
            <a:avLst/>
          </a:prstGeom>
          <a:noFill/>
        </p:spPr>
        <p:txBody>
          <a:bodyPr wrap="square" rtlCol="0">
            <a:spAutoFit/>
          </a:bodyPr>
          <a:lstStyle/>
          <a:p>
            <a:r>
              <a:rPr lang="en-US" sz="2000" dirty="0"/>
              <a:t>Source for all images: </a:t>
            </a:r>
            <a:r>
              <a:rPr lang="en-US" sz="2000" dirty="0" err="1"/>
              <a:t>wikimedia</a:t>
            </a:r>
            <a:r>
              <a:rPr lang="en-US" sz="2000" dirty="0"/>
              <a:t> commons</a:t>
            </a:r>
          </a:p>
        </p:txBody>
      </p:sp>
      <p:pic>
        <p:nvPicPr>
          <p:cNvPr id="12" name="Picture 11" descr="Fire Explosion Port d'Alaca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505200"/>
            <a:ext cx="2997200" cy="2247900"/>
          </a:xfrm>
          <a:prstGeom prst="rect">
            <a:avLst/>
          </a:prstGeom>
        </p:spPr>
      </p:pic>
      <p:pic>
        <p:nvPicPr>
          <p:cNvPr id="14" name="Picture 13" descr="Locky_ransomware_source_co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733800"/>
            <a:ext cx="2658413" cy="1494028"/>
          </a:xfrm>
          <a:prstGeom prst="rect">
            <a:avLst/>
          </a:prstGeom>
        </p:spPr>
      </p:pic>
    </p:spTree>
    <p:extLst>
      <p:ext uri="{BB962C8B-B14F-4D97-AF65-F5344CB8AC3E}">
        <p14:creationId xmlns:p14="http://schemas.microsoft.com/office/powerpoint/2010/main" val="286641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7924800" cy="5715000"/>
          </a:xfrm>
        </p:spPr>
        <p:txBody>
          <a:bodyPr>
            <a:normAutofit fontScale="92500" lnSpcReduction="10000"/>
          </a:bodyPr>
          <a:lstStyle/>
          <a:p>
            <a:r>
              <a:rPr lang="en-US" sz="2800" dirty="0">
                <a:latin typeface="Times New Roman" pitchFamily="18" charset="0"/>
                <a:cs typeface="Times New Roman" pitchFamily="18" charset="0"/>
              </a:rPr>
              <a:t>Disabling cameras may have a high level of risk because they are often add-ons.</a:t>
            </a:r>
          </a:p>
          <a:p>
            <a:r>
              <a:rPr lang="en-US" sz="2800" dirty="0">
                <a:latin typeface="Times New Roman" pitchFamily="18" charset="0"/>
                <a:cs typeface="Times New Roman" pitchFamily="18" charset="0"/>
              </a:rPr>
              <a:t>Hacking into the emergency communications </a:t>
            </a:r>
          </a:p>
          <a:p>
            <a:pPr marL="0" indent="0">
              <a:buNone/>
            </a:pPr>
            <a:r>
              <a:rPr lang="en-US" sz="2800" dirty="0">
                <a:latin typeface="Times New Roman" pitchFamily="18" charset="0"/>
                <a:cs typeface="Times New Roman" pitchFamily="18" charset="0"/>
              </a:rPr>
              <a:t>    system depends upon how it is configured. </a:t>
            </a:r>
          </a:p>
          <a:p>
            <a:pPr lvl="1"/>
            <a:r>
              <a:rPr lang="en-US" sz="2400" dirty="0">
                <a:latin typeface="Times New Roman" pitchFamily="18" charset="0"/>
                <a:cs typeface="Times New Roman" pitchFamily="18" charset="0"/>
              </a:rPr>
              <a:t>If connected to the Internet, certainly possible.</a:t>
            </a:r>
          </a:p>
          <a:p>
            <a:pPr lvl="1"/>
            <a:r>
              <a:rPr lang="en-US" sz="2400" dirty="0">
                <a:latin typeface="Times New Roman" pitchFamily="18" charset="0"/>
                <a:cs typeface="Times New Roman" pitchFamily="18" charset="0"/>
              </a:rPr>
              <a:t>Jamming communications might be easier. </a:t>
            </a:r>
          </a:p>
          <a:p>
            <a:pPr lvl="1"/>
            <a:r>
              <a:rPr lang="en-US" sz="2400" dirty="0">
                <a:latin typeface="Times New Roman" pitchFamily="18" charset="0"/>
                <a:cs typeface="Times New Roman" pitchFamily="18" charset="0"/>
              </a:rPr>
              <a:t>One SME felt that port security would quickly determine that this was a hack and limit first responders going to the wrong place.</a:t>
            </a:r>
          </a:p>
          <a:p>
            <a:r>
              <a:rPr lang="en-US" sz="2800" dirty="0">
                <a:latin typeface="Times New Roman" pitchFamily="18" charset="0"/>
                <a:cs typeface="Times New Roman" pitchFamily="18" charset="0"/>
              </a:rPr>
              <a:t>A Denial of Service Attack could turn off </a:t>
            </a:r>
          </a:p>
          <a:p>
            <a:pPr marL="0" indent="0">
              <a:buNone/>
            </a:pPr>
            <a:r>
              <a:rPr lang="en-US" sz="2800" dirty="0">
                <a:latin typeface="Times New Roman" pitchFamily="18" charset="0"/>
                <a:cs typeface="Times New Roman" pitchFamily="18" charset="0"/>
              </a:rPr>
              <a:t>    the lights or the alarms.</a:t>
            </a:r>
          </a:p>
          <a:p>
            <a:r>
              <a:rPr lang="en-US" sz="2800" dirty="0">
                <a:latin typeface="Times New Roman" pitchFamily="18" charset="0"/>
                <a:cs typeface="Times New Roman" pitchFamily="18" charset="0"/>
              </a:rPr>
              <a:t>A cyber attack on the power supply could </a:t>
            </a:r>
          </a:p>
          <a:p>
            <a:pPr marL="0" indent="0">
              <a:buNone/>
            </a:pPr>
            <a:r>
              <a:rPr lang="en-US" sz="2800" dirty="0">
                <a:latin typeface="Times New Roman" pitchFamily="18" charset="0"/>
                <a:cs typeface="Times New Roman" pitchFamily="18" charset="0"/>
              </a:rPr>
              <a:t>    have significant consequences since many </a:t>
            </a:r>
          </a:p>
          <a:p>
            <a:pPr marL="0" indent="0">
              <a:buNone/>
            </a:pPr>
            <a:r>
              <a:rPr lang="en-US" sz="2800" dirty="0">
                <a:latin typeface="Times New Roman" pitchFamily="18" charset="0"/>
                <a:cs typeface="Times New Roman" pitchFamily="18" charset="0"/>
              </a:rPr>
              <a:t>    terminal operations do not have backup</a:t>
            </a:r>
          </a:p>
          <a:p>
            <a:pPr marL="0" indent="0">
              <a:buNone/>
            </a:pPr>
            <a:r>
              <a:rPr lang="en-US" sz="2800" dirty="0">
                <a:latin typeface="Times New Roman" pitchFamily="18" charset="0"/>
                <a:cs typeface="Times New Roman" pitchFamily="18" charset="0"/>
              </a:rPr>
              <a:t>    generators.</a:t>
            </a:r>
          </a:p>
          <a:p>
            <a:pPr marL="0" indent="0">
              <a:buNone/>
            </a:pPr>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More Sophisticated Attacks on a Port</a:t>
            </a:r>
          </a:p>
        </p:txBody>
      </p:sp>
      <p:sp>
        <p:nvSpPr>
          <p:cNvPr id="9" name="Slide Number Placeholder 8"/>
          <p:cNvSpPr txBox="1">
            <a:spLocks/>
          </p:cNvSpPr>
          <p:nvPr/>
        </p:nvSpPr>
        <p:spPr bwMode="auto">
          <a:xfrm>
            <a:off x="-457200" y="6458986"/>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10</a:t>
            </a:fld>
            <a:endParaRPr lang="en-US" sz="1600" dirty="0">
              <a:solidFill>
                <a:srgbClr val="FF0000"/>
              </a:solidFill>
              <a:latin typeface="Andalus"/>
              <a:ea typeface="Andalus"/>
              <a:cs typeface="Andalus"/>
            </a:endParaRPr>
          </a:p>
        </p:txBody>
      </p:sp>
      <p:pic>
        <p:nvPicPr>
          <p:cNvPr id="2" name="Picture 1" descr="Surveillance_camer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142" y="762000"/>
            <a:ext cx="1727858" cy="2000860"/>
          </a:xfrm>
          <a:prstGeom prst="rect">
            <a:avLst/>
          </a:prstGeom>
        </p:spPr>
      </p:pic>
      <p:pic>
        <p:nvPicPr>
          <p:cNvPr id="5" name="Picture 4" descr="Denial of Service Attac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910" y="3886200"/>
            <a:ext cx="2286412" cy="1549400"/>
          </a:xfrm>
          <a:prstGeom prst="rect">
            <a:avLst/>
          </a:prstGeom>
        </p:spPr>
      </p:pic>
      <p:sp>
        <p:nvSpPr>
          <p:cNvPr id="10" name="TextBox 9"/>
          <p:cNvSpPr txBox="1"/>
          <p:nvPr/>
        </p:nvSpPr>
        <p:spPr>
          <a:xfrm>
            <a:off x="2362200" y="6412468"/>
            <a:ext cx="4680939" cy="369332"/>
          </a:xfrm>
          <a:prstGeom prst="rect">
            <a:avLst/>
          </a:prstGeom>
          <a:noFill/>
        </p:spPr>
        <p:txBody>
          <a:bodyPr wrap="none" rtlCol="0">
            <a:spAutoFit/>
          </a:bodyPr>
          <a:lstStyle/>
          <a:p>
            <a:r>
              <a:rPr lang="en-US" sz="1800" dirty="0"/>
              <a:t>Credit for both images: </a:t>
            </a:r>
            <a:r>
              <a:rPr lang="en-US" sz="1800" dirty="0" err="1"/>
              <a:t>commons.wikimedia.org</a:t>
            </a:r>
            <a:endParaRPr lang="en-US" sz="1800" dirty="0"/>
          </a:p>
        </p:txBody>
      </p:sp>
    </p:spTree>
    <p:extLst>
      <p:ext uri="{BB962C8B-B14F-4D97-AF65-F5344CB8AC3E}">
        <p14:creationId xmlns:p14="http://schemas.microsoft.com/office/powerpoint/2010/main" val="93630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a:latin typeface="Times New Roman" pitchFamily="18" charset="0"/>
                <a:cs typeface="Times New Roman" pitchFamily="18" charset="0"/>
              </a:rPr>
              <a:t>At some operating ports, one system handles all gates. At others, there are individual gate controls. Which is less vulnerable?</a:t>
            </a:r>
          </a:p>
          <a:p>
            <a:r>
              <a:rPr lang="en-US" sz="2800" dirty="0">
                <a:latin typeface="Times New Roman" pitchFamily="18" charset="0"/>
                <a:cs typeface="Times New Roman" pitchFamily="18" charset="0"/>
              </a:rPr>
              <a:t>By sheer size, ports might not be so vulnerable to access control hacks; airports or schools or hospitals might be more vulnerable.</a:t>
            </a:r>
          </a:p>
          <a:p>
            <a:r>
              <a:rPr lang="en-US" sz="2800" dirty="0">
                <a:latin typeface="Times New Roman" pitchFamily="18" charset="0"/>
                <a:cs typeface="Times New Roman" pitchFamily="18" charset="0"/>
              </a:rPr>
              <a:t>Doors or gates locked by access control systems are supposed to have overrides for life safety. </a:t>
            </a:r>
          </a:p>
          <a:p>
            <a:pPr lvl="1"/>
            <a:r>
              <a:rPr lang="en-US" sz="2400" dirty="0">
                <a:latin typeface="Times New Roman" pitchFamily="18" charset="0"/>
                <a:cs typeface="Times New Roman" pitchFamily="18" charset="0"/>
              </a:rPr>
              <a:t>Typically a mechanism to break the circuit.</a:t>
            </a:r>
          </a:p>
          <a:p>
            <a:pPr lvl="1"/>
            <a:r>
              <a:rPr lang="en-US" sz="2400" dirty="0">
                <a:latin typeface="Times New Roman" pitchFamily="18" charset="0"/>
                <a:cs typeface="Times New Roman" pitchFamily="18" charset="0"/>
              </a:rPr>
              <a:t>So this scenario might be less likely since the </a:t>
            </a:r>
          </a:p>
          <a:p>
            <a:pPr marL="457200" lvl="1" indent="0">
              <a:buNone/>
            </a:pPr>
            <a:r>
              <a:rPr lang="en-US" sz="2400" dirty="0">
                <a:latin typeface="Times New Roman" pitchFamily="18" charset="0"/>
                <a:cs typeface="Times New Roman" pitchFamily="18" charset="0"/>
              </a:rPr>
              <a:t>    “bad guys” wouldn’t buy much time.</a:t>
            </a: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More Sophisticated Attacks on a Port</a:t>
            </a: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11</a:t>
            </a:fld>
            <a:endParaRPr lang="en-US" sz="1600" dirty="0">
              <a:solidFill>
                <a:srgbClr val="FF0000"/>
              </a:solidFill>
              <a:latin typeface="Andalus"/>
              <a:ea typeface="Andalus"/>
              <a:cs typeface="Andalus"/>
            </a:endParaRPr>
          </a:p>
        </p:txBody>
      </p:sp>
      <p:pic>
        <p:nvPicPr>
          <p:cNvPr id="2" name="Picture 1" descr="keycard acc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4151083"/>
            <a:ext cx="2030189" cy="2706918"/>
          </a:xfrm>
          <a:prstGeom prst="rect">
            <a:avLst/>
          </a:prstGeom>
        </p:spPr>
      </p:pic>
      <p:sp>
        <p:nvSpPr>
          <p:cNvPr id="7" name="TextBox 6"/>
          <p:cNvSpPr txBox="1"/>
          <p:nvPr/>
        </p:nvSpPr>
        <p:spPr>
          <a:xfrm>
            <a:off x="3733800" y="6096000"/>
            <a:ext cx="3174442" cy="369332"/>
          </a:xfrm>
          <a:prstGeom prst="rect">
            <a:avLst/>
          </a:prstGeom>
          <a:noFill/>
        </p:spPr>
        <p:txBody>
          <a:bodyPr wrap="none" rtlCol="0">
            <a:spAutoFit/>
          </a:bodyPr>
          <a:lstStyle/>
          <a:p>
            <a:r>
              <a:rPr lang="en-US" sz="1800" dirty="0"/>
              <a:t>Credit: </a:t>
            </a:r>
            <a:r>
              <a:rPr lang="en-US" sz="1800" dirty="0" err="1"/>
              <a:t>commons.wikimedia.org</a:t>
            </a:r>
            <a:endParaRPr lang="en-US" sz="1800" dirty="0"/>
          </a:p>
        </p:txBody>
      </p:sp>
    </p:spTree>
    <p:extLst>
      <p:ext uri="{BB962C8B-B14F-4D97-AF65-F5344CB8AC3E}">
        <p14:creationId xmlns:p14="http://schemas.microsoft.com/office/powerpoint/2010/main" val="50957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a:latin typeface="Times New Roman" pitchFamily="18" charset="0"/>
                <a:cs typeface="Times New Roman" pitchFamily="18" charset="0"/>
              </a:rPr>
              <a:t>Do ports have plans to respond quickly to these various cyber scenarios that could be preliminary to a physical attack?</a:t>
            </a:r>
          </a:p>
          <a:p>
            <a:r>
              <a:rPr lang="en-US" sz="2800" dirty="0">
                <a:latin typeface="Times New Roman" pitchFamily="18" charset="0"/>
                <a:cs typeface="Times New Roman" pitchFamily="18" charset="0"/>
              </a:rPr>
              <a:t>The speed with which first responders could respond would depend upon the port’s Facilities Security Plan. </a:t>
            </a:r>
          </a:p>
          <a:p>
            <a:r>
              <a:rPr lang="en-US" sz="2800" dirty="0">
                <a:latin typeface="Times New Roman" pitchFamily="18" charset="0"/>
                <a:cs typeface="Times New Roman" pitchFamily="18" charset="0"/>
              </a:rPr>
              <a:t>It might also depend on the MARSEC level. </a:t>
            </a:r>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More Sophisticated Attacks on a Port</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12</a:t>
            </a:fld>
            <a:endParaRPr lang="en-US" sz="1600" dirty="0">
              <a:solidFill>
                <a:srgbClr val="FF0000"/>
              </a:solidFill>
              <a:latin typeface="Andalus"/>
              <a:ea typeface="Andalus"/>
              <a:cs typeface="Andalus"/>
            </a:endParaRPr>
          </a:p>
        </p:txBody>
      </p:sp>
      <p:pic>
        <p:nvPicPr>
          <p:cNvPr id="2" name="Picture 1" descr="MARSEC lev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90102"/>
            <a:ext cx="2286000" cy="2943225"/>
          </a:xfrm>
          <a:prstGeom prst="rect">
            <a:avLst/>
          </a:prstGeom>
        </p:spPr>
      </p:pic>
      <p:sp>
        <p:nvSpPr>
          <p:cNvPr id="7" name="TextBox 6"/>
          <p:cNvSpPr txBox="1"/>
          <p:nvPr/>
        </p:nvSpPr>
        <p:spPr>
          <a:xfrm>
            <a:off x="2895600" y="4876800"/>
            <a:ext cx="2533115" cy="369332"/>
          </a:xfrm>
          <a:prstGeom prst="rect">
            <a:avLst/>
          </a:prstGeom>
          <a:noFill/>
        </p:spPr>
        <p:txBody>
          <a:bodyPr wrap="none" rtlCol="0">
            <a:spAutoFit/>
          </a:bodyPr>
          <a:lstStyle/>
          <a:p>
            <a:r>
              <a:rPr lang="en-US" sz="1800" dirty="0"/>
              <a:t>Source: </a:t>
            </a:r>
            <a:r>
              <a:rPr lang="en-US" sz="1800" dirty="0" err="1"/>
              <a:t>En.wikipedia.org</a:t>
            </a:r>
            <a:endParaRPr lang="en-US" sz="1800" dirty="0"/>
          </a:p>
        </p:txBody>
      </p:sp>
    </p:spTree>
    <p:extLst>
      <p:ext uri="{BB962C8B-B14F-4D97-AF65-F5344CB8AC3E}">
        <p14:creationId xmlns:p14="http://schemas.microsoft.com/office/powerpoint/2010/main" val="25574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5334000"/>
          </a:xfrm>
        </p:spPr>
        <p:txBody>
          <a:bodyPr>
            <a:normAutofit/>
          </a:bodyPr>
          <a:lstStyle/>
          <a:p>
            <a:r>
              <a:rPr lang="en-US" sz="2800" dirty="0">
                <a:latin typeface="Times New Roman" pitchFamily="18" charset="0"/>
                <a:cs typeface="Times New Roman" pitchFamily="18" charset="0"/>
              </a:rPr>
              <a:t>Large sports and entertainment venues use walkthrough metal detectors or other systems to screen patrons</a:t>
            </a:r>
          </a:p>
          <a:p>
            <a:r>
              <a:rPr lang="en-US" sz="2800" dirty="0">
                <a:latin typeface="Times New Roman" pitchFamily="18" charset="0"/>
                <a:cs typeface="Times New Roman" pitchFamily="18" charset="0"/>
              </a:rPr>
              <a:t>The long lines waiting to be screened create vulnerabilities.</a:t>
            </a:r>
          </a:p>
          <a:p>
            <a:pPr lvl="1"/>
            <a:r>
              <a:rPr lang="en-US" sz="2400" dirty="0">
                <a:latin typeface="Times New Roman" pitchFamily="18" charset="0"/>
                <a:cs typeface="Times New Roman" pitchFamily="18" charset="0"/>
              </a:rPr>
              <a:t>After the Boston Marathon attacks, sports stadiums sought to minimize vulnerabilities by creating an outer perimeter with initial screening.</a:t>
            </a: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Port Security can Create Vulnerabilities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13</a:t>
            </a:fld>
            <a:endParaRPr lang="en-US" sz="1600" dirty="0">
              <a:solidFill>
                <a:srgbClr val="FF0000"/>
              </a:solidFill>
              <a:latin typeface="Andalus"/>
              <a:ea typeface="Andalus"/>
              <a:cs typeface="Andalus"/>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9" r="10645" b="10088"/>
          <a:stretch/>
        </p:blipFill>
        <p:spPr bwMode="auto">
          <a:xfrm>
            <a:off x="397728" y="4572000"/>
            <a:ext cx="2886192" cy="207603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10" name="TextBox 9"/>
          <p:cNvSpPr txBox="1"/>
          <p:nvPr/>
        </p:nvSpPr>
        <p:spPr>
          <a:xfrm>
            <a:off x="3733800" y="5638801"/>
            <a:ext cx="2133600" cy="707886"/>
          </a:xfrm>
          <a:prstGeom prst="rect">
            <a:avLst/>
          </a:prstGeom>
          <a:noFill/>
        </p:spPr>
        <p:txBody>
          <a:bodyPr wrap="square" rtlCol="0">
            <a:spAutoFit/>
          </a:bodyPr>
          <a:lstStyle/>
          <a:p>
            <a:r>
              <a:rPr lang="en-US" sz="2000" dirty="0" err="1"/>
              <a:t>Lambeau</a:t>
            </a:r>
            <a:r>
              <a:rPr lang="en-US" sz="2000" dirty="0"/>
              <a:t> Field – Mike Roemer/AP</a:t>
            </a:r>
          </a:p>
        </p:txBody>
      </p:sp>
    </p:spTree>
    <p:extLst>
      <p:ext uri="{BB962C8B-B14F-4D97-AF65-F5344CB8AC3E}">
        <p14:creationId xmlns:p14="http://schemas.microsoft.com/office/powerpoint/2010/main" val="221155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229600" cy="5334000"/>
          </a:xfrm>
        </p:spPr>
        <p:txBody>
          <a:bodyPr>
            <a:normAutofit/>
          </a:bodyPr>
          <a:lstStyle/>
          <a:p>
            <a:r>
              <a:rPr lang="en-US" sz="2800" dirty="0">
                <a:latin typeface="Times New Roman" pitchFamily="18" charset="0"/>
                <a:cs typeface="Times New Roman" pitchFamily="18" charset="0"/>
              </a:rPr>
              <a:t>At a cruise ship terminal with many ships leaving at roughly the same time, lines form outside the building. </a:t>
            </a:r>
          </a:p>
          <a:p>
            <a:pPr lvl="1"/>
            <a:r>
              <a:rPr lang="en-US" sz="2400" dirty="0">
                <a:latin typeface="Times New Roman" pitchFamily="18" charset="0"/>
                <a:cs typeface="Times New Roman" pitchFamily="18" charset="0"/>
              </a:rPr>
              <a:t>Passengers are initially vetted to see if they have a valid ID and are at the right terminal. An attacker should not get past the screener.</a:t>
            </a:r>
          </a:p>
          <a:p>
            <a:pPr lvl="1"/>
            <a:r>
              <a:rPr lang="en-US" sz="2400" dirty="0">
                <a:latin typeface="Times New Roman" pitchFamily="18" charset="0"/>
                <a:cs typeface="Times New Roman" pitchFamily="18" charset="0"/>
              </a:rPr>
              <a:t>Unless they bought a cheap ticket </a:t>
            </a:r>
            <a:r>
              <a:rPr lang="mr-I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Port Security can Create Vulnerabilities</a:t>
            </a:r>
          </a:p>
        </p:txBody>
      </p:sp>
      <p:sp>
        <p:nvSpPr>
          <p:cNvPr id="9" name="Slide Number Placeholder 8"/>
          <p:cNvSpPr txBox="1">
            <a:spLocks/>
          </p:cNvSpPr>
          <p:nvPr/>
        </p:nvSpPr>
        <p:spPr bwMode="auto">
          <a:xfrm>
            <a:off x="51054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14</a:t>
            </a:fld>
            <a:endParaRPr lang="en-US" sz="1600" dirty="0">
              <a:solidFill>
                <a:srgbClr val="FF0000"/>
              </a:solidFill>
              <a:latin typeface="Andalus"/>
              <a:ea typeface="Andalus"/>
              <a:cs typeface="Andalus"/>
            </a:endParaRPr>
          </a:p>
        </p:txBody>
      </p:sp>
      <p:pic>
        <p:nvPicPr>
          <p:cNvPr id="2" name="Picture 1" descr="Waiting To Board Cruise Shi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391025"/>
            <a:ext cx="4114800" cy="2314575"/>
          </a:xfrm>
          <a:prstGeom prst="rect">
            <a:avLst/>
          </a:prstGeom>
        </p:spPr>
      </p:pic>
      <p:sp>
        <p:nvSpPr>
          <p:cNvPr id="6" name="TextBox 5"/>
          <p:cNvSpPr txBox="1"/>
          <p:nvPr/>
        </p:nvSpPr>
        <p:spPr>
          <a:xfrm>
            <a:off x="4343400" y="4953000"/>
            <a:ext cx="3232150" cy="369332"/>
          </a:xfrm>
          <a:prstGeom prst="rect">
            <a:avLst/>
          </a:prstGeom>
          <a:noFill/>
        </p:spPr>
        <p:txBody>
          <a:bodyPr wrap="none" rtlCol="0">
            <a:spAutoFit/>
          </a:bodyPr>
          <a:lstStyle/>
          <a:p>
            <a:r>
              <a:rPr lang="en-US" sz="1800" dirty="0"/>
              <a:t>Credit : </a:t>
            </a:r>
            <a:r>
              <a:rPr lang="en-US" sz="1800" dirty="0" err="1"/>
              <a:t>commons.wikimedia.org</a:t>
            </a:r>
            <a:endParaRPr lang="en-US" sz="1800" dirty="0"/>
          </a:p>
        </p:txBody>
      </p:sp>
    </p:spTree>
    <p:extLst>
      <p:ext uri="{BB962C8B-B14F-4D97-AF65-F5344CB8AC3E}">
        <p14:creationId xmlns:p14="http://schemas.microsoft.com/office/powerpoint/2010/main" val="206602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229600" cy="5334000"/>
          </a:xfrm>
        </p:spPr>
        <p:txBody>
          <a:bodyPr>
            <a:normAutofit fontScale="92500" lnSpcReduction="20000"/>
          </a:bodyPr>
          <a:lstStyle/>
          <a:p>
            <a:r>
              <a:rPr lang="en-US" sz="2800" dirty="0">
                <a:latin typeface="Times New Roman" pitchFamily="18" charset="0"/>
                <a:cs typeface="Times New Roman" pitchFamily="18" charset="0"/>
              </a:rPr>
              <a:t>The 2017 attack at the </a:t>
            </a:r>
            <a:r>
              <a:rPr lang="en-US" sz="2800" dirty="0" err="1">
                <a:latin typeface="Times New Roman" pitchFamily="18" charset="0"/>
                <a:cs typeface="Times New Roman" pitchFamily="18" charset="0"/>
              </a:rPr>
              <a:t>Ariana</a:t>
            </a:r>
            <a:r>
              <a:rPr lang="en-US" sz="2800" dirty="0">
                <a:latin typeface="Times New Roman" pitchFamily="18" charset="0"/>
                <a:cs typeface="Times New Roman" pitchFamily="18" charset="0"/>
              </a:rPr>
              <a:t> Grande concert in the Manchester Arena showed that patrons leaving an arena could be vulnerable.</a:t>
            </a:r>
          </a:p>
          <a:p>
            <a:pPr lvl="1"/>
            <a:r>
              <a:rPr lang="en-US" sz="2400" dirty="0">
                <a:latin typeface="Times New Roman" pitchFamily="18" charset="0"/>
                <a:cs typeface="Times New Roman" pitchFamily="18" charset="0"/>
              </a:rPr>
              <a:t>What if they were “drawn out” in a group by hacking into the arena’s emergency communication system or “message board”?</a:t>
            </a:r>
          </a:p>
          <a:p>
            <a:r>
              <a:rPr lang="en-US" sz="2800" dirty="0">
                <a:latin typeface="Times New Roman" pitchFamily="18" charset="0"/>
                <a:cs typeface="Times New Roman" pitchFamily="18" charset="0"/>
              </a:rPr>
              <a:t>In general, debarking at cruise ship terminals does not have as many vulnerabilities as embarking.</a:t>
            </a:r>
          </a:p>
          <a:p>
            <a:pPr lvl="1"/>
            <a:r>
              <a:rPr lang="en-US" sz="2400" dirty="0">
                <a:latin typeface="Times New Roman" pitchFamily="18" charset="0"/>
                <a:cs typeface="Times New Roman" pitchFamily="18" charset="0"/>
              </a:rPr>
              <a:t>Passengers are released in groups to avoid standing in line at customs.</a:t>
            </a:r>
          </a:p>
          <a:p>
            <a:pPr lvl="1"/>
            <a:r>
              <a:rPr lang="en-US" sz="2400" dirty="0">
                <a:latin typeface="Times New Roman" pitchFamily="18" charset="0"/>
                <a:cs typeface="Times New Roman" pitchFamily="18" charset="0"/>
              </a:rPr>
              <a:t>There is good departing security.</a:t>
            </a:r>
          </a:p>
          <a:p>
            <a:pPr lvl="1"/>
            <a:r>
              <a:rPr lang="en-US" sz="2400" dirty="0">
                <a:latin typeface="Times New Roman" pitchFamily="18" charset="0"/>
                <a:cs typeface="Times New Roman" pitchFamily="18" charset="0"/>
              </a:rPr>
              <a:t>Operators think you are ok once you leave the dock. </a:t>
            </a:r>
          </a:p>
          <a:p>
            <a:pPr lvl="1"/>
            <a:r>
              <a:rPr lang="en-US" sz="2400" i="1" dirty="0">
                <a:latin typeface="Times New Roman" pitchFamily="18" charset="0"/>
                <a:cs typeface="Times New Roman" pitchFamily="18" charset="0"/>
              </a:rPr>
              <a:t>But what if a hacker could manipulate an alarm</a:t>
            </a:r>
          </a:p>
          <a:p>
            <a:pPr marL="457200" lvl="1" indent="0">
              <a:buNone/>
            </a:pPr>
            <a:r>
              <a:rPr lang="en-US" sz="2400" i="1" dirty="0">
                <a:latin typeface="Times New Roman" pitchFamily="18" charset="0"/>
                <a:cs typeface="Times New Roman" pitchFamily="18" charset="0"/>
              </a:rPr>
              <a:t>    system to get them all to debark at the same time?</a:t>
            </a:r>
          </a:p>
          <a:p>
            <a:pPr lvl="1"/>
            <a:r>
              <a:rPr lang="en-US" sz="2400" dirty="0">
                <a:latin typeface="Times New Roman" pitchFamily="18" charset="0"/>
                <a:cs typeface="Times New Roman" pitchFamily="18" charset="0"/>
              </a:rPr>
              <a:t>There is still an under-appreciation of </a:t>
            </a:r>
          </a:p>
          <a:p>
            <a:pPr marL="457200" lvl="1" indent="0">
              <a:buNone/>
            </a:pPr>
            <a:r>
              <a:rPr lang="en-US" sz="2400" dirty="0">
                <a:latin typeface="Times New Roman" pitchFamily="18" charset="0"/>
                <a:cs typeface="Times New Roman" pitchFamily="18" charset="0"/>
              </a:rPr>
              <a:t>     debarking vulnerabilities.</a:t>
            </a: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Port Security can Create Vulnerabilities</a:t>
            </a:r>
          </a:p>
        </p:txBody>
      </p:sp>
      <p:sp>
        <p:nvSpPr>
          <p:cNvPr id="9" name="Slide Number Placeholder 8"/>
          <p:cNvSpPr txBox="1">
            <a:spLocks/>
          </p:cNvSpPr>
          <p:nvPr/>
        </p:nvSpPr>
        <p:spPr bwMode="auto">
          <a:xfrm>
            <a:off x="-8382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15</a:t>
            </a:fld>
            <a:endParaRPr lang="en-US" sz="1600" dirty="0">
              <a:solidFill>
                <a:srgbClr val="FF0000"/>
              </a:solidFill>
              <a:latin typeface="Andalus"/>
              <a:ea typeface="Andalus"/>
              <a:cs typeface="Andalus"/>
            </a:endParaRPr>
          </a:p>
        </p:txBody>
      </p:sp>
      <p:pic>
        <p:nvPicPr>
          <p:cNvPr id="2" name="Picture 1" descr="ManchesterArenaAfterAtt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865" y="5029200"/>
            <a:ext cx="2286000" cy="1792224"/>
          </a:xfrm>
          <a:prstGeom prst="rect">
            <a:avLst/>
          </a:prstGeom>
        </p:spPr>
      </p:pic>
      <p:sp>
        <p:nvSpPr>
          <p:cNvPr id="10" name="TextBox 9"/>
          <p:cNvSpPr txBox="1"/>
          <p:nvPr/>
        </p:nvSpPr>
        <p:spPr>
          <a:xfrm>
            <a:off x="3209270" y="6073914"/>
            <a:ext cx="3648730" cy="646331"/>
          </a:xfrm>
          <a:prstGeom prst="rect">
            <a:avLst/>
          </a:prstGeom>
          <a:noFill/>
        </p:spPr>
        <p:txBody>
          <a:bodyPr wrap="none" rtlCol="0">
            <a:spAutoFit/>
          </a:bodyPr>
          <a:lstStyle/>
          <a:p>
            <a:r>
              <a:rPr lang="en-US" sz="1800" dirty="0"/>
              <a:t>Manchester arena after attack</a:t>
            </a:r>
          </a:p>
          <a:p>
            <a:r>
              <a:rPr lang="en-US" sz="1800" dirty="0"/>
              <a:t>Credit: </a:t>
            </a:r>
            <a:r>
              <a:rPr lang="en-US" sz="1800" dirty="0" err="1"/>
              <a:t>en.wikipedia.org</a:t>
            </a:r>
            <a:r>
              <a:rPr lang="en-US" sz="1800" dirty="0"/>
              <a:t> BBC picture</a:t>
            </a:r>
          </a:p>
        </p:txBody>
      </p:sp>
    </p:spTree>
    <p:extLst>
      <p:ext uri="{BB962C8B-B14F-4D97-AF65-F5344CB8AC3E}">
        <p14:creationId xmlns:p14="http://schemas.microsoft.com/office/powerpoint/2010/main" val="230875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334000"/>
          </a:xfrm>
        </p:spPr>
        <p:txBody>
          <a:bodyPr>
            <a:normAutofit/>
          </a:bodyPr>
          <a:lstStyle/>
          <a:p>
            <a:r>
              <a:rPr lang="en-US" sz="2800" dirty="0">
                <a:latin typeface="Times New Roman" pitchFamily="18" charset="0"/>
                <a:cs typeface="Times New Roman" pitchFamily="18" charset="0"/>
              </a:rPr>
              <a:t>Could a hacker manipulate an alarm system (e.g., fire alarm) and perhaps a communication system to get passengers to debark at the same time?</a:t>
            </a:r>
          </a:p>
          <a:p>
            <a:r>
              <a:rPr lang="en-US" sz="2800" dirty="0">
                <a:latin typeface="Times New Roman" pitchFamily="18" charset="0"/>
                <a:cs typeface="Times New Roman" pitchFamily="18" charset="0"/>
              </a:rPr>
              <a:t>That might depend upon whether the alarm system and communication system were online. </a:t>
            </a:r>
          </a:p>
          <a:p>
            <a:r>
              <a:rPr lang="en-US" sz="2800" dirty="0">
                <a:latin typeface="Times New Roman" pitchFamily="18" charset="0"/>
                <a:cs typeface="Times New Roman" pitchFamily="18" charset="0"/>
              </a:rPr>
              <a:t>Port fire alarm systems are not too sophisticated</a:t>
            </a:r>
          </a:p>
          <a:p>
            <a:pPr lvl="1"/>
            <a:r>
              <a:rPr lang="en-US" sz="2400" dirty="0">
                <a:latin typeface="Times New Roman" pitchFamily="18" charset="0"/>
                <a:cs typeface="Times New Roman" pitchFamily="18" charset="0"/>
              </a:rPr>
              <a:t>They are designed to operate over a network and push a signal out to a monitoring agency. </a:t>
            </a:r>
          </a:p>
          <a:p>
            <a:pPr lvl="1"/>
            <a:r>
              <a:rPr lang="en-US" sz="2400" dirty="0">
                <a:latin typeface="Times New Roman" pitchFamily="18" charset="0"/>
                <a:cs typeface="Times New Roman" pitchFamily="18" charset="0"/>
              </a:rPr>
              <a:t>It might be a challenging hack to get into this system.</a:t>
            </a:r>
          </a:p>
          <a:p>
            <a:r>
              <a:rPr lang="en-US" sz="2800" dirty="0">
                <a:latin typeface="Times New Roman" pitchFamily="18" charset="0"/>
                <a:cs typeface="Times New Roman" pitchFamily="18" charset="0"/>
              </a:rPr>
              <a:t>Physically setting off the fire alarm might be more likely to succeed.</a:t>
            </a: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Port Security can Create Vulnerabilities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16</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56185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638800"/>
          </a:xfrm>
        </p:spPr>
        <p:txBody>
          <a:bodyPr>
            <a:normAutofit fontScale="92500" lnSpcReduction="10000"/>
          </a:bodyPr>
          <a:lstStyle/>
          <a:p>
            <a:r>
              <a:rPr lang="en-US" sz="2800" dirty="0">
                <a:latin typeface="Times New Roman" pitchFamily="18" charset="0"/>
                <a:cs typeface="Times New Roman" pitchFamily="18" charset="0"/>
              </a:rPr>
              <a:t>Even if a “bad guy” could get the fire alarm going, would this create the desired problem? </a:t>
            </a:r>
          </a:p>
          <a:p>
            <a:r>
              <a:rPr lang="en-US" sz="2800" dirty="0">
                <a:latin typeface="Times New Roman" pitchFamily="18" charset="0"/>
                <a:cs typeface="Times New Roman" pitchFamily="18" charset="0"/>
              </a:rPr>
              <a:t>If a fire alarm goes off in a cruise ship port, there are many people trained to direct passengers where to go. </a:t>
            </a:r>
          </a:p>
          <a:p>
            <a:pPr lvl="1"/>
            <a:r>
              <a:rPr lang="en-US" sz="2400" dirty="0">
                <a:latin typeface="Times New Roman" pitchFamily="18" charset="0"/>
                <a:cs typeface="Times New Roman" pitchFamily="18" charset="0"/>
              </a:rPr>
              <a:t>Those people would more likely be used than an audible emergency message. </a:t>
            </a:r>
          </a:p>
          <a:p>
            <a:r>
              <a:rPr lang="en-US" sz="2800" dirty="0">
                <a:latin typeface="Times New Roman" pitchFamily="18" charset="0"/>
                <a:cs typeface="Times New Roman" pitchFamily="18" charset="0"/>
              </a:rPr>
              <a:t>So the scenario of additionally hacking into a communication system is not very likely to have the desired effect.</a:t>
            </a:r>
          </a:p>
          <a:p>
            <a:r>
              <a:rPr lang="en-US" sz="2800" dirty="0">
                <a:latin typeface="Times New Roman" pitchFamily="18" charset="0"/>
                <a:cs typeface="Times New Roman" pitchFamily="18" charset="0"/>
              </a:rPr>
              <a:t>In some port systems, if a fire alarm goes off, certain doors open up. </a:t>
            </a:r>
          </a:p>
          <a:p>
            <a:r>
              <a:rPr lang="en-US" sz="2800" dirty="0">
                <a:latin typeface="Times New Roman" pitchFamily="18" charset="0"/>
                <a:cs typeface="Times New Roman" pitchFamily="18" charset="0"/>
              </a:rPr>
              <a:t>Thus a physical attack on the  alarm system could create access to an  attacker seeking to introduce</a:t>
            </a:r>
          </a:p>
          <a:p>
            <a:pPr marL="0" indent="0">
              <a:buNone/>
            </a:pPr>
            <a:r>
              <a:rPr lang="en-US" sz="2800" dirty="0">
                <a:latin typeface="Times New Roman" pitchFamily="18" charset="0"/>
                <a:cs typeface="Times New Roman" pitchFamily="18" charset="0"/>
              </a:rPr>
              <a:t>    malware into a port operations or cargo </a:t>
            </a:r>
          </a:p>
          <a:p>
            <a:pPr marL="0" indent="0">
              <a:buNone/>
            </a:pPr>
            <a:r>
              <a:rPr lang="en-US" sz="2800" dirty="0">
                <a:latin typeface="Times New Roman" pitchFamily="18" charset="0"/>
                <a:cs typeface="Times New Roman" pitchFamily="18" charset="0"/>
              </a:rPr>
              <a:t>    handling system.</a:t>
            </a:r>
          </a:p>
          <a:p>
            <a:pPr marL="0" indent="0">
              <a:buNone/>
            </a:pPr>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Port Security can Create Vulnerabilities</a:t>
            </a:r>
          </a:p>
        </p:txBody>
      </p:sp>
      <p:sp>
        <p:nvSpPr>
          <p:cNvPr id="9" name="Slide Number Placeholder 8"/>
          <p:cNvSpPr txBox="1">
            <a:spLocks/>
          </p:cNvSpPr>
          <p:nvPr/>
        </p:nvSpPr>
        <p:spPr bwMode="auto">
          <a:xfrm>
            <a:off x="-7620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17</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36588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229600" cy="5334000"/>
          </a:xfrm>
        </p:spPr>
        <p:txBody>
          <a:bodyPr>
            <a:normAutofit fontScale="92500" lnSpcReduction="10000"/>
          </a:bodyPr>
          <a:lstStyle/>
          <a:p>
            <a:r>
              <a:rPr lang="en-US" sz="2800" dirty="0">
                <a:latin typeface="Times New Roman" pitchFamily="18" charset="0"/>
                <a:cs typeface="Times New Roman" pitchFamily="18" charset="0"/>
              </a:rPr>
              <a:t>Port congestion is a big problem in all ports.</a:t>
            </a:r>
          </a:p>
          <a:p>
            <a:r>
              <a:rPr lang="en-US" sz="2800" dirty="0">
                <a:latin typeface="Times New Roman" pitchFamily="18" charset="0"/>
                <a:cs typeface="Times New Roman" pitchFamily="18" charset="0"/>
              </a:rPr>
              <a:t>Large container vessels add to the congestion problem.</a:t>
            </a:r>
          </a:p>
          <a:p>
            <a:pPr lvl="1"/>
            <a:r>
              <a:rPr lang="en-US" sz="2400" dirty="0">
                <a:latin typeface="Times New Roman" pitchFamily="18" charset="0"/>
                <a:cs typeface="Times New Roman" pitchFamily="18" charset="0"/>
              </a:rPr>
              <a:t>Used to be several smaller vessels in port at the same time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using different terminals.</a:t>
            </a:r>
          </a:p>
          <a:p>
            <a:pPr lvl="1"/>
            <a:r>
              <a:rPr lang="en-US" sz="2400" dirty="0">
                <a:latin typeface="Times New Roman" pitchFamily="18" charset="0"/>
                <a:cs typeface="Times New Roman" pitchFamily="18" charset="0"/>
              </a:rPr>
              <a:t>Now there is one large one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requiring all of its unloading/loading at one terminal.</a:t>
            </a:r>
          </a:p>
          <a:p>
            <a:r>
              <a:rPr lang="en-US" sz="2800" dirty="0">
                <a:latin typeface="Times New Roman" pitchFamily="18" charset="0"/>
                <a:cs typeface="Times New Roman" pitchFamily="18" charset="0"/>
              </a:rPr>
              <a:t>The</a:t>
            </a:r>
            <a:r>
              <a:rPr lang="en-US" dirty="0">
                <a:latin typeface="Times New Roman" pitchFamily="18" charset="0"/>
                <a:cs typeface="Times New Roman" pitchFamily="18" charset="0"/>
              </a:rPr>
              <a:t> </a:t>
            </a:r>
            <a:r>
              <a:rPr lang="en-US" sz="2800" dirty="0">
                <a:latin typeface="Times New Roman" pitchFamily="18" charset="0"/>
                <a:cs typeface="Times New Roman" pitchFamily="18" charset="0"/>
              </a:rPr>
              <a:t>scheduling of trucks picking up or delivering containers is controlled by a cyber system.</a:t>
            </a:r>
          </a:p>
          <a:p>
            <a:r>
              <a:rPr lang="en-US" sz="2800" dirty="0">
                <a:latin typeface="Times New Roman" pitchFamily="18" charset="0"/>
                <a:cs typeface="Times New Roman" pitchFamily="18" charset="0"/>
              </a:rPr>
              <a:t>A simple denial of service attack could impact the ability to offload a large ship in a timely way</a:t>
            </a:r>
          </a:p>
          <a:p>
            <a:r>
              <a:rPr lang="en-US" sz="2800" dirty="0">
                <a:latin typeface="Times New Roman" pitchFamily="18" charset="0"/>
                <a:cs typeface="Times New Roman" pitchFamily="18" charset="0"/>
              </a:rPr>
              <a:t>Resulting in traffic jams in the port area.</a:t>
            </a:r>
          </a:p>
          <a:p>
            <a:r>
              <a:rPr lang="en-US" sz="2800" dirty="0">
                <a:latin typeface="Times New Roman" pitchFamily="18" charset="0"/>
                <a:cs typeface="Times New Roman" pitchFamily="18" charset="0"/>
              </a:rPr>
              <a:t>Creating the possibility of having a serious</a:t>
            </a:r>
          </a:p>
          <a:p>
            <a:pPr marL="0" indent="0">
              <a:buNone/>
            </a:pPr>
            <a:r>
              <a:rPr lang="en-US" sz="2800" dirty="0">
                <a:latin typeface="Times New Roman" pitchFamily="18" charset="0"/>
                <a:cs typeface="Times New Roman" pitchFamily="18" charset="0"/>
              </a:rPr>
              <a:t>    impact by throwing a bomb.</a:t>
            </a: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Taking Advantage of Port Congestion</a:t>
            </a:r>
          </a:p>
        </p:txBody>
      </p:sp>
      <p:sp>
        <p:nvSpPr>
          <p:cNvPr id="9" name="Slide Number Placeholder 8"/>
          <p:cNvSpPr txBox="1">
            <a:spLocks/>
          </p:cNvSpPr>
          <p:nvPr/>
        </p:nvSpPr>
        <p:spPr bwMode="auto">
          <a:xfrm>
            <a:off x="3445"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18</a:t>
            </a:fld>
            <a:endParaRPr lang="en-US" sz="1600" dirty="0">
              <a:solidFill>
                <a:srgbClr val="FF0000"/>
              </a:solidFill>
              <a:latin typeface="Andalus"/>
              <a:ea typeface="Andalus"/>
              <a:cs typeface="Andalus"/>
            </a:endParaRPr>
          </a:p>
        </p:txBody>
      </p:sp>
      <p:pic>
        <p:nvPicPr>
          <p:cNvPr id="2" name="Picture 1" descr="ContainerShi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664" y="4876800"/>
            <a:ext cx="2635643" cy="1974188"/>
          </a:xfrm>
          <a:prstGeom prst="rect">
            <a:avLst/>
          </a:prstGeom>
        </p:spPr>
      </p:pic>
      <p:sp>
        <p:nvSpPr>
          <p:cNvPr id="6" name="TextBox 5"/>
          <p:cNvSpPr txBox="1"/>
          <p:nvPr/>
        </p:nvSpPr>
        <p:spPr>
          <a:xfrm>
            <a:off x="3352800" y="6324600"/>
            <a:ext cx="3168017" cy="369332"/>
          </a:xfrm>
          <a:prstGeom prst="rect">
            <a:avLst/>
          </a:prstGeom>
          <a:noFill/>
        </p:spPr>
        <p:txBody>
          <a:bodyPr wrap="none" rtlCol="0">
            <a:spAutoFit/>
          </a:bodyPr>
          <a:lstStyle/>
          <a:p>
            <a:r>
              <a:rPr lang="en-US" sz="1800" dirty="0"/>
              <a:t>Credit : </a:t>
            </a:r>
            <a:r>
              <a:rPr lang="en-US" sz="1800" dirty="0" err="1"/>
              <a:t>commons.wikipedia.org</a:t>
            </a:r>
            <a:endParaRPr lang="en-US" sz="1800" dirty="0"/>
          </a:p>
        </p:txBody>
      </p:sp>
    </p:spTree>
    <p:extLst>
      <p:ext uri="{BB962C8B-B14F-4D97-AF65-F5344CB8AC3E}">
        <p14:creationId xmlns:p14="http://schemas.microsoft.com/office/powerpoint/2010/main" val="31208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Terror attacks using vehicles on the rise:</a:t>
            </a:r>
          </a:p>
          <a:p>
            <a:pPr lvl="1"/>
            <a:r>
              <a:rPr lang="en-US" sz="2400" dirty="0">
                <a:latin typeface="Times New Roman" pitchFamily="18" charset="0"/>
                <a:cs typeface="Times New Roman" pitchFamily="18" charset="0"/>
              </a:rPr>
              <a:t>Berlin, Nice, London, New York</a:t>
            </a:r>
          </a:p>
          <a:p>
            <a:r>
              <a:rPr lang="en-US" sz="2800" dirty="0">
                <a:latin typeface="Times New Roman" pitchFamily="18" charset="0"/>
                <a:cs typeface="Times New Roman" pitchFamily="18" charset="0"/>
              </a:rPr>
              <a:t>The lines of passengers lining up to embark on cruise ships could be vulnerable to this type of attack.</a:t>
            </a:r>
          </a:p>
          <a:p>
            <a:r>
              <a:rPr lang="en-US" sz="2800" dirty="0">
                <a:latin typeface="Times New Roman" pitchFamily="18" charset="0"/>
                <a:cs typeface="Times New Roman" pitchFamily="18" charset="0"/>
              </a:rPr>
              <a:t>But terrorists ended up dying in the process.</a:t>
            </a:r>
          </a:p>
          <a:p>
            <a:r>
              <a:rPr lang="en-US" sz="2800" dirty="0">
                <a:latin typeface="Times New Roman" pitchFamily="18" charset="0"/>
                <a:cs typeface="Times New Roman" pitchFamily="18" charset="0"/>
              </a:rPr>
              <a:t>What if they could control a vehicle remotely and not risk dying?</a:t>
            </a: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in Ports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19</a:t>
            </a:fld>
            <a:endParaRPr lang="en-US" sz="1600" dirty="0">
              <a:solidFill>
                <a:srgbClr val="FF0000"/>
              </a:solidFill>
              <a:latin typeface="Andalus"/>
              <a:ea typeface="Andalus"/>
              <a:cs typeface="Andalus"/>
            </a:endParaRPr>
          </a:p>
        </p:txBody>
      </p:sp>
      <p:pic>
        <p:nvPicPr>
          <p:cNvPr id="6" name="Picture 5"/>
          <p:cNvPicPr>
            <a:picLocks noChangeAspect="1"/>
          </p:cNvPicPr>
          <p:nvPr/>
        </p:nvPicPr>
        <p:blipFill>
          <a:blip r:embed="rId3"/>
          <a:stretch>
            <a:fillRect/>
          </a:stretch>
        </p:blipFill>
        <p:spPr>
          <a:xfrm>
            <a:off x="6096000" y="4064000"/>
            <a:ext cx="2794000" cy="2794000"/>
          </a:xfrm>
          <a:prstGeom prst="rect">
            <a:avLst/>
          </a:prstGeom>
        </p:spPr>
      </p:pic>
      <p:sp>
        <p:nvSpPr>
          <p:cNvPr id="7" name="TextBox 6"/>
          <p:cNvSpPr txBox="1"/>
          <p:nvPr/>
        </p:nvSpPr>
        <p:spPr>
          <a:xfrm>
            <a:off x="381000" y="4876800"/>
            <a:ext cx="5543455" cy="707886"/>
          </a:xfrm>
          <a:prstGeom prst="rect">
            <a:avLst/>
          </a:prstGeom>
          <a:noFill/>
        </p:spPr>
        <p:txBody>
          <a:bodyPr wrap="none" rtlCol="0">
            <a:spAutoFit/>
          </a:bodyPr>
          <a:lstStyle/>
          <a:p>
            <a:r>
              <a:rPr lang="en-US" sz="2000" dirty="0"/>
              <a:t>Christmas Market Vehicle Attack, Berlin, Dec. 2016</a:t>
            </a:r>
          </a:p>
          <a:p>
            <a:r>
              <a:rPr lang="en-US" sz="2000" dirty="0"/>
              <a:t>Credit:  </a:t>
            </a:r>
            <a:r>
              <a:rPr lang="en-US" sz="2000" dirty="0" err="1"/>
              <a:t>wikipedia.org</a:t>
            </a:r>
            <a:endParaRPr lang="en-US" sz="2000" dirty="0"/>
          </a:p>
        </p:txBody>
      </p:sp>
    </p:spTree>
    <p:extLst>
      <p:ext uri="{BB962C8B-B14F-4D97-AF65-F5344CB8AC3E}">
        <p14:creationId xmlns:p14="http://schemas.microsoft.com/office/powerpoint/2010/main" val="173574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334000"/>
          </a:xfrm>
        </p:spPr>
        <p:txBody>
          <a:bodyPr>
            <a:normAutofit lnSpcReduction="10000"/>
          </a:bodyPr>
          <a:lstStyle/>
          <a:p>
            <a:r>
              <a:rPr lang="en-US" sz="2800" dirty="0">
                <a:latin typeface="Times New Roman" pitchFamily="18" charset="0"/>
                <a:cs typeface="Times New Roman" pitchFamily="18" charset="0"/>
              </a:rPr>
              <a:t>A great deal of discussion about physical security in the maritime transportation system (MTS). </a:t>
            </a:r>
          </a:p>
          <a:p>
            <a:pPr lvl="1"/>
            <a:r>
              <a:rPr lang="en-US" sz="2400" dirty="0">
                <a:latin typeface="Times New Roman" pitchFamily="18" charset="0"/>
                <a:cs typeface="Times New Roman" pitchFamily="18" charset="0"/>
              </a:rPr>
              <a:t>Leads to standards, regulations, etc.</a:t>
            </a:r>
          </a:p>
          <a:p>
            <a:r>
              <a:rPr lang="en-US" sz="2800" dirty="0">
                <a:latin typeface="Times New Roman" pitchFamily="18" charset="0"/>
                <a:cs typeface="Times New Roman" pitchFamily="18" charset="0"/>
              </a:rPr>
              <a:t>Increasing interest in cyber security in the MTS.</a:t>
            </a:r>
          </a:p>
          <a:p>
            <a:pPr lvl="1"/>
            <a:r>
              <a:rPr lang="en-US" sz="2400" dirty="0">
                <a:latin typeface="Times New Roman" pitchFamily="18" charset="0"/>
                <a:cs typeface="Times New Roman" pitchFamily="18" charset="0"/>
              </a:rPr>
              <a:t>Leading to discussion of best practices.</a:t>
            </a:r>
          </a:p>
          <a:p>
            <a:r>
              <a:rPr lang="en-US" sz="2800" dirty="0">
                <a:latin typeface="Times New Roman" pitchFamily="18" charset="0"/>
                <a:cs typeface="Times New Roman" pitchFamily="18" charset="0"/>
              </a:rPr>
              <a:t>But more sophisticated attacks will be multi-modal. </a:t>
            </a:r>
          </a:p>
          <a:p>
            <a:r>
              <a:rPr lang="en-US" sz="2800" dirty="0">
                <a:latin typeface="Times New Roman" pitchFamily="18" charset="0"/>
                <a:cs typeface="Times New Roman" pitchFamily="18" charset="0"/>
              </a:rPr>
              <a:t>Could lead to more harm.</a:t>
            </a:r>
          </a:p>
          <a:p>
            <a:r>
              <a:rPr lang="en-US" sz="2800" dirty="0">
                <a:latin typeface="Times New Roman" pitchFamily="18" charset="0"/>
                <a:cs typeface="Times New Roman" pitchFamily="18" charset="0"/>
              </a:rPr>
              <a:t>Simple example: hacking into security cameras at a port increases vulnerability to a physical intrusion. </a:t>
            </a:r>
          </a:p>
          <a:p>
            <a:r>
              <a:rPr lang="en-US" sz="2800" dirty="0">
                <a:latin typeface="Times New Roman" pitchFamily="18" charset="0"/>
                <a:cs typeface="Times New Roman" pitchFamily="18" charset="0"/>
              </a:rPr>
              <a:t>Special case: cyber attack as precursor to physical attack, or vice versa.</a:t>
            </a:r>
          </a:p>
          <a:p>
            <a:r>
              <a:rPr lang="en-US" sz="2800" dirty="0">
                <a:latin typeface="Times New Roman" pitchFamily="18" charset="0"/>
                <a:cs typeface="Times New Roman" pitchFamily="18" charset="0"/>
              </a:rPr>
              <a:t>Will present scenarios and discuss their </a:t>
            </a:r>
          </a:p>
          <a:p>
            <a:pPr marL="0" indent="0">
              <a:buNone/>
            </a:pPr>
            <a:r>
              <a:rPr lang="en-US" sz="2800" dirty="0">
                <a:latin typeface="Times New Roman" pitchFamily="18" charset="0"/>
                <a:cs typeface="Times New Roman" pitchFamily="18" charset="0"/>
              </a:rPr>
              <a:t>    likelihood.</a:t>
            </a: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Combined Cyber and Physical Attacks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0540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lnSpcReduction="10000"/>
          </a:bodyPr>
          <a:lstStyle/>
          <a:p>
            <a:r>
              <a:rPr lang="en-US" dirty="0">
                <a:latin typeface="Times New Roman" pitchFamily="18" charset="0"/>
                <a:cs typeface="Times New Roman" pitchFamily="18" charset="0"/>
              </a:rPr>
              <a:t>Car hacking: “bad guys” remotely take control of your car</a:t>
            </a:r>
          </a:p>
          <a:p>
            <a:pPr lvl="1"/>
            <a:r>
              <a:rPr lang="en-US" dirty="0">
                <a:latin typeface="Times New Roman" pitchFamily="18" charset="0"/>
                <a:cs typeface="Times New Roman" pitchFamily="18" charset="0"/>
              </a:rPr>
              <a:t>Steal it. </a:t>
            </a:r>
          </a:p>
          <a:p>
            <a:pPr lvl="1"/>
            <a:r>
              <a:rPr lang="en-US" dirty="0">
                <a:latin typeface="Times New Roman" pitchFamily="18" charset="0"/>
                <a:cs typeface="Times New Roman" pitchFamily="18" charset="0"/>
              </a:rPr>
              <a:t>Use it as a weapon?</a:t>
            </a:r>
          </a:p>
          <a:p>
            <a:r>
              <a:rPr lang="en-US" dirty="0">
                <a:latin typeface="Times New Roman" pitchFamily="18" charset="0"/>
                <a:cs typeface="Times New Roman" pitchFamily="18" charset="0"/>
              </a:rPr>
              <a:t>A serious challenge as in-car technology becomes more sophisticated</a:t>
            </a:r>
          </a:p>
          <a:p>
            <a:r>
              <a:rPr lang="en-US" dirty="0">
                <a:latin typeface="Times New Roman" pitchFamily="18" charset="0"/>
                <a:cs typeface="Times New Roman" pitchFamily="18" charset="0"/>
              </a:rPr>
              <a:t>Already thousands of semi-autonomous cars</a:t>
            </a:r>
          </a:p>
          <a:p>
            <a:pPr lvl="1"/>
            <a:r>
              <a:rPr lang="en-US" dirty="0">
                <a:latin typeface="Times New Roman" pitchFamily="18" charset="0"/>
                <a:cs typeface="Times New Roman" pitchFamily="18" charset="0"/>
              </a:rPr>
              <a:t>In-car computer systems</a:t>
            </a:r>
          </a:p>
          <a:p>
            <a:pPr lvl="1"/>
            <a:r>
              <a:rPr lang="en-US" dirty="0">
                <a:latin typeface="Times New Roman" pitchFamily="18" charset="0"/>
                <a:cs typeface="Times New Roman" pitchFamily="18" charset="0"/>
              </a:rPr>
              <a:t>Electronic control units</a:t>
            </a:r>
          </a:p>
          <a:p>
            <a:r>
              <a:rPr lang="en-US" dirty="0">
                <a:latin typeface="Times New Roman" pitchFamily="18" charset="0"/>
                <a:cs typeface="Times New Roman" pitchFamily="18" charset="0"/>
              </a:rPr>
              <a:t>Coming: fully autonomous cars</a:t>
            </a:r>
          </a:p>
          <a:p>
            <a:pPr lvl="1"/>
            <a:r>
              <a:rPr lang="en-US" dirty="0">
                <a:latin typeface="Times New Roman" pitchFamily="18" charset="0"/>
                <a:cs typeface="Times New Roman" pitchFamily="18" charset="0"/>
              </a:rPr>
              <a:t>Self-driving cars</a:t>
            </a: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in Ports</a:t>
            </a:r>
          </a:p>
        </p:txBody>
      </p:sp>
      <p:sp>
        <p:nvSpPr>
          <p:cNvPr id="9" name="Slide Number Placeholder 8"/>
          <p:cNvSpPr txBox="1">
            <a:spLocks/>
          </p:cNvSpPr>
          <p:nvPr/>
        </p:nvSpPr>
        <p:spPr bwMode="auto">
          <a:xfrm>
            <a:off x="-124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20</a:t>
            </a:fld>
            <a:endParaRPr lang="en-US" sz="1600" dirty="0">
              <a:solidFill>
                <a:srgbClr val="FF0000"/>
              </a:solidFill>
              <a:latin typeface="Andalus"/>
              <a:ea typeface="Andalus"/>
              <a:cs typeface="Andalus"/>
            </a:endParaRPr>
          </a:p>
        </p:txBody>
      </p:sp>
      <p:pic>
        <p:nvPicPr>
          <p:cNvPr id="10" name="Picture 9" descr="SelfDrivingC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208" y="4597400"/>
            <a:ext cx="2811692" cy="2260600"/>
          </a:xfrm>
          <a:prstGeom prst="rect">
            <a:avLst/>
          </a:prstGeom>
        </p:spPr>
      </p:pic>
      <p:sp>
        <p:nvSpPr>
          <p:cNvPr id="11" name="TextBox 10"/>
          <p:cNvSpPr txBox="1"/>
          <p:nvPr/>
        </p:nvSpPr>
        <p:spPr>
          <a:xfrm>
            <a:off x="3950708" y="6153090"/>
            <a:ext cx="2373892" cy="400110"/>
          </a:xfrm>
          <a:prstGeom prst="rect">
            <a:avLst/>
          </a:prstGeom>
          <a:noFill/>
        </p:spPr>
        <p:txBody>
          <a:bodyPr wrap="none" rtlCol="0">
            <a:spAutoFit/>
          </a:bodyPr>
          <a:lstStyle/>
          <a:p>
            <a:r>
              <a:rPr lang="en-US" sz="2000" dirty="0"/>
              <a:t>Credit: </a:t>
            </a:r>
            <a:r>
              <a:rPr lang="en-US" sz="2000" dirty="0" err="1"/>
              <a:t>wikipedia.org</a:t>
            </a:r>
            <a:endParaRPr lang="en-US" sz="2000" dirty="0"/>
          </a:p>
        </p:txBody>
      </p:sp>
    </p:spTree>
    <p:extLst>
      <p:ext uri="{BB962C8B-B14F-4D97-AF65-F5344CB8AC3E}">
        <p14:creationId xmlns:p14="http://schemas.microsoft.com/office/powerpoint/2010/main" val="108921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lnSpcReduction="10000"/>
          </a:bodyPr>
          <a:lstStyle/>
          <a:p>
            <a:r>
              <a:rPr lang="en-US" dirty="0">
                <a:latin typeface="Times New Roman" pitchFamily="18" charset="0"/>
                <a:cs typeface="Times New Roman" pitchFamily="18" charset="0"/>
              </a:rPr>
              <a:t>2013: Miller (Twitter) and </a:t>
            </a:r>
            <a:r>
              <a:rPr lang="en-US" dirty="0" err="1">
                <a:latin typeface="Times New Roman" pitchFamily="18" charset="0"/>
                <a:cs typeface="Times New Roman" pitchFamily="18" charset="0"/>
              </a:rPr>
              <a:t>Valasek</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IOActive</a:t>
            </a:r>
            <a:r>
              <a:rPr lang="en-US" dirty="0">
                <a:latin typeface="Times New Roman" pitchFamily="18" charset="0"/>
                <a:cs typeface="Times New Roman" pitchFamily="18" charset="0"/>
              </a:rPr>
              <a:t>) demonstrated take control of Toyota </a:t>
            </a:r>
            <a:r>
              <a:rPr lang="en-US" dirty="0" err="1">
                <a:latin typeface="Times New Roman" pitchFamily="18" charset="0"/>
                <a:cs typeface="Times New Roman" pitchFamily="18" charset="0"/>
              </a:rPr>
              <a:t>Prius</a:t>
            </a:r>
            <a:r>
              <a:rPr lang="en-US" dirty="0">
                <a:latin typeface="Times New Roman" pitchFamily="18" charset="0"/>
                <a:cs typeface="Times New Roman" pitchFamily="18" charset="0"/>
              </a:rPr>
              <a:t> and Ford Escape from a laptop.</a:t>
            </a:r>
          </a:p>
          <a:p>
            <a:r>
              <a:rPr lang="en-US" dirty="0">
                <a:latin typeface="Times New Roman" pitchFamily="18" charset="0"/>
                <a:cs typeface="Times New Roman" pitchFamily="18" charset="0"/>
              </a:rPr>
              <a:t>They were able to remotely control:</a:t>
            </a:r>
          </a:p>
          <a:p>
            <a:pPr lvl="1"/>
            <a:r>
              <a:rPr lang="en-US" dirty="0">
                <a:latin typeface="Times New Roman" pitchFamily="18" charset="0"/>
                <a:cs typeface="Times New Roman" pitchFamily="18" charset="0"/>
              </a:rPr>
              <a:t>Smart steering</a:t>
            </a:r>
          </a:p>
          <a:p>
            <a:pPr lvl="1"/>
            <a:r>
              <a:rPr lang="en-US" dirty="0">
                <a:latin typeface="Times New Roman" pitchFamily="18" charset="0"/>
                <a:cs typeface="Times New Roman" pitchFamily="18" charset="0"/>
              </a:rPr>
              <a:t>Braking</a:t>
            </a:r>
          </a:p>
          <a:p>
            <a:pPr lvl="1"/>
            <a:r>
              <a:rPr lang="en-US" dirty="0">
                <a:latin typeface="Times New Roman" pitchFamily="18" charset="0"/>
                <a:cs typeface="Times New Roman" pitchFamily="18" charset="0"/>
              </a:rPr>
              <a:t>Displays</a:t>
            </a:r>
          </a:p>
          <a:p>
            <a:pPr lvl="1"/>
            <a:r>
              <a:rPr lang="en-US" dirty="0">
                <a:latin typeface="Times New Roman" pitchFamily="18" charset="0"/>
                <a:cs typeface="Times New Roman" pitchFamily="18" charset="0"/>
              </a:rPr>
              <a:t>Acceleration</a:t>
            </a:r>
          </a:p>
          <a:p>
            <a:pPr lvl="1"/>
            <a:r>
              <a:rPr lang="en-US" dirty="0">
                <a:latin typeface="Times New Roman" pitchFamily="18" charset="0"/>
                <a:cs typeface="Times New Roman" pitchFamily="18" charset="0"/>
              </a:rPr>
              <a:t>Engines</a:t>
            </a:r>
          </a:p>
          <a:p>
            <a:pPr lvl="1"/>
            <a:r>
              <a:rPr lang="en-US" dirty="0">
                <a:latin typeface="Times New Roman" pitchFamily="18" charset="0"/>
                <a:cs typeface="Times New Roman" pitchFamily="18" charset="0"/>
              </a:rPr>
              <a:t>Horns</a:t>
            </a:r>
          </a:p>
          <a:p>
            <a:pPr lvl="1"/>
            <a:r>
              <a:rPr lang="en-US" dirty="0">
                <a:latin typeface="Times New Roman" pitchFamily="18" charset="0"/>
                <a:cs typeface="Times New Roman" pitchFamily="18" charset="0"/>
              </a:rPr>
              <a:t>Lights</a:t>
            </a: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in Ports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21</a:t>
            </a:fld>
            <a:endParaRPr lang="en-US" sz="1600" dirty="0">
              <a:solidFill>
                <a:srgbClr val="FF0000"/>
              </a:solidFill>
              <a:latin typeface="Andalus"/>
              <a:ea typeface="Andalus"/>
              <a:cs typeface="Andalus"/>
            </a:endParaRPr>
          </a:p>
        </p:txBody>
      </p:sp>
      <p:pic>
        <p:nvPicPr>
          <p:cNvPr id="6" name="Picture 5" descr="HackingToyotaPri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9" y="3505200"/>
            <a:ext cx="3567155" cy="2005584"/>
          </a:xfrm>
          <a:prstGeom prst="rect">
            <a:avLst/>
          </a:prstGeom>
        </p:spPr>
      </p:pic>
      <p:sp>
        <p:nvSpPr>
          <p:cNvPr id="7" name="TextBox 6"/>
          <p:cNvSpPr txBox="1"/>
          <p:nvPr/>
        </p:nvSpPr>
        <p:spPr>
          <a:xfrm>
            <a:off x="4495800" y="5791200"/>
            <a:ext cx="1991350" cy="461665"/>
          </a:xfrm>
          <a:prstGeom prst="rect">
            <a:avLst/>
          </a:prstGeom>
          <a:noFill/>
        </p:spPr>
        <p:txBody>
          <a:bodyPr wrap="none" rtlCol="0">
            <a:spAutoFit/>
          </a:bodyPr>
          <a:lstStyle/>
          <a:p>
            <a:r>
              <a:rPr lang="en-US" dirty="0"/>
              <a:t>Credit: </a:t>
            </a:r>
            <a:r>
              <a:rPr lang="en-US" dirty="0" err="1"/>
              <a:t>npr.org</a:t>
            </a:r>
            <a:endParaRPr lang="en-US" dirty="0"/>
          </a:p>
        </p:txBody>
      </p:sp>
    </p:spTree>
    <p:extLst>
      <p:ext uri="{BB962C8B-B14F-4D97-AF65-F5344CB8AC3E}">
        <p14:creationId xmlns:p14="http://schemas.microsoft.com/office/powerpoint/2010/main" val="201809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a:bodyPr>
          <a:lstStyle/>
          <a:p>
            <a:r>
              <a:rPr lang="en-US" sz="2800" dirty="0">
                <a:latin typeface="Times New Roman" pitchFamily="18" charset="0"/>
                <a:cs typeface="Times New Roman" pitchFamily="18" charset="0"/>
              </a:rPr>
              <a:t>Already, many ports are operating with autonomous vehicles.</a:t>
            </a:r>
          </a:p>
          <a:p>
            <a:r>
              <a:rPr lang="en-US" sz="2800" dirty="0">
                <a:latin typeface="Times New Roman" pitchFamily="18" charset="0"/>
                <a:cs typeface="Times New Roman" pitchFamily="18" charset="0"/>
              </a:rPr>
              <a:t>At the Long Beach container terminal:</a:t>
            </a:r>
          </a:p>
          <a:p>
            <a:pPr lvl="1"/>
            <a:r>
              <a:rPr lang="en-US" sz="2400" dirty="0">
                <a:latin typeface="Times New Roman" pitchFamily="18" charset="0"/>
                <a:cs typeface="Times New Roman" pitchFamily="18" charset="0"/>
              </a:rPr>
              <a:t>Gantry crane operator brings container to truck.</a:t>
            </a:r>
          </a:p>
          <a:p>
            <a:pPr lvl="1"/>
            <a:r>
              <a:rPr lang="en-US" sz="2400" dirty="0">
                <a:latin typeface="Times New Roman" pitchFamily="18" charset="0"/>
                <a:cs typeface="Times New Roman" pitchFamily="18" charset="0"/>
              </a:rPr>
              <a:t>Computer lowers container to autonomous truck.</a:t>
            </a:r>
          </a:p>
          <a:p>
            <a:pPr lvl="1"/>
            <a:r>
              <a:rPr lang="en-US" sz="2400" dirty="0">
                <a:latin typeface="Times New Roman" pitchFamily="18" charset="0"/>
                <a:cs typeface="Times New Roman" pitchFamily="18" charset="0"/>
              </a:rPr>
              <a:t>Truck takes it to storage area or non-autonomous truck.</a:t>
            </a:r>
          </a:p>
          <a:p>
            <a:pPr lvl="1"/>
            <a:r>
              <a:rPr lang="en-US" sz="2400" dirty="0">
                <a:latin typeface="Times New Roman" pitchFamily="18" charset="0"/>
                <a:cs typeface="Times New Roman" pitchFamily="18" charset="0"/>
              </a:rPr>
              <a:t>Autonomous trucks even monitor their battery life and drive themselves to charging station for a recharge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operated by a robot.</a:t>
            </a: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in Ports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22</a:t>
            </a:fld>
            <a:endParaRPr lang="en-US" sz="1600" dirty="0">
              <a:solidFill>
                <a:srgbClr val="FF0000"/>
              </a:solidFill>
              <a:latin typeface="Andalus"/>
              <a:ea typeface="Andalus"/>
              <a:cs typeface="Andalus"/>
            </a:endParaRPr>
          </a:p>
        </p:txBody>
      </p:sp>
      <p:sp>
        <p:nvSpPr>
          <p:cNvPr id="11" name="TextBox 10"/>
          <p:cNvSpPr txBox="1"/>
          <p:nvPr/>
        </p:nvSpPr>
        <p:spPr>
          <a:xfrm>
            <a:off x="4038600" y="5867400"/>
            <a:ext cx="1801445" cy="400110"/>
          </a:xfrm>
          <a:prstGeom prst="rect">
            <a:avLst/>
          </a:prstGeom>
          <a:noFill/>
        </p:spPr>
        <p:txBody>
          <a:bodyPr wrap="none" rtlCol="0">
            <a:spAutoFit/>
          </a:bodyPr>
          <a:lstStyle/>
          <a:p>
            <a:r>
              <a:rPr lang="en-US" sz="2000" dirty="0"/>
              <a:t>Credit: Daimler</a:t>
            </a:r>
          </a:p>
        </p:txBody>
      </p:sp>
      <p:sp>
        <p:nvSpPr>
          <p:cNvPr id="5" name="Rectangle 4"/>
          <p:cNvSpPr/>
          <p:nvPr/>
        </p:nvSpPr>
        <p:spPr>
          <a:xfrm>
            <a:off x="381000" y="6477000"/>
            <a:ext cx="3147216" cy="400110"/>
          </a:xfrm>
          <a:prstGeom prst="rect">
            <a:avLst/>
          </a:prstGeom>
        </p:spPr>
        <p:txBody>
          <a:bodyPr wrap="none">
            <a:spAutoFit/>
          </a:bodyPr>
          <a:lstStyle/>
          <a:p>
            <a:r>
              <a:rPr lang="en-US" sz="2000" dirty="0"/>
              <a:t>Credit: Wikimedia commons</a:t>
            </a:r>
          </a:p>
        </p:txBody>
      </p:sp>
      <p:pic>
        <p:nvPicPr>
          <p:cNvPr id="12" name="Picture 11" descr="Gantry Cran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572000"/>
            <a:ext cx="2581241" cy="1933439"/>
          </a:xfrm>
          <a:prstGeom prst="rect">
            <a:avLst/>
          </a:prstGeom>
        </p:spPr>
      </p:pic>
      <p:pic>
        <p:nvPicPr>
          <p:cNvPr id="14" name="Picture 13" descr="autonomous tru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5471160"/>
            <a:ext cx="3276600" cy="1310640"/>
          </a:xfrm>
          <a:prstGeom prst="rect">
            <a:avLst/>
          </a:prstGeom>
        </p:spPr>
      </p:pic>
    </p:spTree>
    <p:extLst>
      <p:ext uri="{BB962C8B-B14F-4D97-AF65-F5344CB8AC3E}">
        <p14:creationId xmlns:p14="http://schemas.microsoft.com/office/powerpoint/2010/main" val="294373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a:bodyPr>
          <a:lstStyle/>
          <a:p>
            <a:r>
              <a:rPr lang="en-US" dirty="0">
                <a:latin typeface="Times New Roman" pitchFamily="18" charset="0"/>
                <a:cs typeface="Times New Roman" pitchFamily="18" charset="0"/>
              </a:rPr>
              <a:t>The Hampton Roads container terminal is completely automated, robotic, and intermodal (rails, cars, trucks). </a:t>
            </a:r>
          </a:p>
          <a:p>
            <a:r>
              <a:rPr lang="en-US" dirty="0">
                <a:latin typeface="Times New Roman" pitchFamily="18" charset="0"/>
                <a:cs typeface="Times New Roman" pitchFamily="18" charset="0"/>
              </a:rPr>
              <a:t>Cranes are run from an office.</a:t>
            </a:r>
          </a:p>
          <a:p>
            <a:r>
              <a:rPr lang="en-US" dirty="0">
                <a:latin typeface="Times New Roman" pitchFamily="18" charset="0"/>
                <a:cs typeface="Times New Roman" pitchFamily="18" charset="0"/>
              </a:rPr>
              <a:t>All vehicles are autonomous.</a:t>
            </a:r>
          </a:p>
          <a:p>
            <a:pPr marL="0" indent="0">
              <a:buNone/>
            </a:pPr>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in Ports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23</a:t>
            </a:fld>
            <a:endParaRPr lang="en-US" sz="1600" dirty="0">
              <a:solidFill>
                <a:srgbClr val="FF0000"/>
              </a:solidFill>
              <a:latin typeface="Andalus"/>
              <a:ea typeface="Andalus"/>
              <a:cs typeface="Andalus"/>
            </a:endParaRPr>
          </a:p>
        </p:txBody>
      </p:sp>
      <p:pic>
        <p:nvPicPr>
          <p:cNvPr id="2" name="Picture 1" descr="Hampton Roads Container Term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657600"/>
            <a:ext cx="4800600" cy="2538984"/>
          </a:xfrm>
          <a:prstGeom prst="rect">
            <a:avLst/>
          </a:prstGeom>
        </p:spPr>
      </p:pic>
      <p:sp>
        <p:nvSpPr>
          <p:cNvPr id="7" name="TextBox 6"/>
          <p:cNvSpPr txBox="1"/>
          <p:nvPr/>
        </p:nvSpPr>
        <p:spPr>
          <a:xfrm>
            <a:off x="5410200" y="4343400"/>
            <a:ext cx="2867567" cy="400110"/>
          </a:xfrm>
          <a:prstGeom prst="rect">
            <a:avLst/>
          </a:prstGeom>
          <a:noFill/>
        </p:spPr>
        <p:txBody>
          <a:bodyPr wrap="none" rtlCol="0">
            <a:spAutoFit/>
          </a:bodyPr>
          <a:lstStyle/>
          <a:p>
            <a:r>
              <a:rPr lang="en-US" sz="2000" dirty="0"/>
              <a:t>Source: </a:t>
            </a:r>
            <a:r>
              <a:rPr lang="en-US" sz="2000" dirty="0" err="1"/>
              <a:t>virginiaplaces.org</a:t>
            </a:r>
            <a:endParaRPr lang="en-US" sz="2000" dirty="0"/>
          </a:p>
        </p:txBody>
      </p:sp>
    </p:spTree>
    <p:extLst>
      <p:ext uri="{BB962C8B-B14F-4D97-AF65-F5344CB8AC3E}">
        <p14:creationId xmlns:p14="http://schemas.microsoft.com/office/powerpoint/2010/main" val="137990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6096000"/>
          </a:xfrm>
        </p:spPr>
        <p:txBody>
          <a:bodyPr>
            <a:normAutofit/>
          </a:bodyPr>
          <a:lstStyle/>
          <a:p>
            <a:r>
              <a:rPr lang="en-US" sz="2800" dirty="0">
                <a:latin typeface="Times New Roman" pitchFamily="18" charset="0"/>
                <a:cs typeface="Times New Roman" pitchFamily="18" charset="0"/>
              </a:rPr>
              <a:t>Could an autonomous truck be used as a weapon in a port scenario?</a:t>
            </a:r>
          </a:p>
          <a:p>
            <a:r>
              <a:rPr lang="en-US" sz="2800" dirty="0">
                <a:latin typeface="Times New Roman" pitchFamily="18" charset="0"/>
                <a:cs typeface="Times New Roman" pitchFamily="18" charset="0"/>
              </a:rPr>
              <a:t>Technically possible. An adversary could use low-cost jammers to jam the GPS that makes the autonomous vehicle work.</a:t>
            </a:r>
          </a:p>
          <a:p>
            <a: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GPS jamming is possible with low cost jammers available over the Internet (though illegal).</a:t>
            </a:r>
          </a:p>
          <a:p>
            <a: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Many devices are battery-operated or can be plugged into a cigarette lighter and cost as little as $20.</a:t>
            </a:r>
          </a:p>
          <a:p>
            <a:pPr>
              <a:lnSpc>
                <a:spcPct val="120000"/>
              </a:lnSpc>
            </a:pPr>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69342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in Ports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24</a:t>
            </a:fld>
            <a:endParaRPr lang="en-US" sz="1600" dirty="0">
              <a:solidFill>
                <a:srgbClr val="FF0000"/>
              </a:solidFill>
              <a:latin typeface="Andalus"/>
              <a:ea typeface="Andalus"/>
              <a:cs typeface="Andalus"/>
            </a:endParaRPr>
          </a:p>
        </p:txBody>
      </p:sp>
      <p:pic>
        <p:nvPicPr>
          <p:cNvPr id="6" name="Picture 5" descr="Jammer De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257800"/>
            <a:ext cx="3240193"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2133600" y="5726668"/>
            <a:ext cx="3352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MS PGothic" charset="0"/>
              </a:defRPr>
            </a:lvl1pPr>
            <a:lvl2pPr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lvl="1" eaLnBrk="1" hangingPunct="1"/>
            <a:r>
              <a:rPr lang="en-US" sz="1800" dirty="0">
                <a:solidFill>
                  <a:srgbClr val="000000"/>
                </a:solidFill>
                <a:latin typeface="Calibri" charset="0"/>
                <a:ea typeface="ＭＳ Ｐゴシック" charset="0"/>
              </a:rPr>
              <a:t>Credit: CAPT David </a:t>
            </a:r>
            <a:r>
              <a:rPr lang="en-US" sz="1800" dirty="0" err="1">
                <a:solidFill>
                  <a:srgbClr val="000000"/>
                </a:solidFill>
                <a:latin typeface="Calibri" charset="0"/>
                <a:ea typeface="ＭＳ Ｐゴシック" charset="0"/>
              </a:rPr>
              <a:t>Moskoff</a:t>
            </a:r>
            <a:endParaRPr lang="en-US" dirty="0"/>
          </a:p>
        </p:txBody>
      </p:sp>
    </p:spTree>
    <p:extLst>
      <p:ext uri="{BB962C8B-B14F-4D97-AF65-F5344CB8AC3E}">
        <p14:creationId xmlns:p14="http://schemas.microsoft.com/office/powerpoint/2010/main" val="109986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6096000"/>
          </a:xfrm>
        </p:spPr>
        <p:txBody>
          <a:bodyPr>
            <a:normAutofit/>
          </a:bodyPr>
          <a:lstStyle/>
          <a:p>
            <a:r>
              <a:rPr lang="en-US" sz="2800" dirty="0">
                <a:latin typeface="Times New Roman" pitchFamily="18" charset="0"/>
                <a:cs typeface="Times New Roman" pitchFamily="18" charset="0"/>
              </a:rPr>
              <a:t>The hacking might seem harder to do than hijacking a truck and driving it into the port to create havoc.</a:t>
            </a:r>
          </a:p>
          <a:p>
            <a:r>
              <a:rPr lang="en-US" sz="2800" dirty="0">
                <a:latin typeface="Times New Roman" pitchFamily="18" charset="0"/>
                <a:cs typeface="Times New Roman" pitchFamily="18" charset="0"/>
              </a:rPr>
              <a:t>Also, where autonomous trucks operate in a port, they are blocked from people, so would more likely damage infrastructure.</a:t>
            </a:r>
          </a:p>
          <a:p>
            <a:r>
              <a:rPr lang="en-US" sz="2800" dirty="0">
                <a:latin typeface="Times New Roman" pitchFamily="18" charset="0"/>
                <a:cs typeface="Times New Roman" pitchFamily="18" charset="0"/>
              </a:rPr>
              <a:t>This suggests risk of this scenario is not so high.</a:t>
            </a:r>
          </a:p>
          <a:p>
            <a:r>
              <a:rPr lang="en-US" sz="2800" dirty="0">
                <a:latin typeface="Times New Roman" pitchFamily="18" charset="0"/>
                <a:cs typeface="Times New Roman" pitchFamily="18" charset="0"/>
              </a:rPr>
              <a:t>But automated vehicles in ports create other problems: could a “bad guy” hack into the control system and arrange to put the “wrong” box on the wrong train, or take it to the storage facility and open it?</a:t>
            </a: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in Ports</a:t>
            </a:r>
          </a:p>
        </p:txBody>
      </p:sp>
      <p:sp>
        <p:nvSpPr>
          <p:cNvPr id="9" name="Slide Number Placeholder 8"/>
          <p:cNvSpPr txBox="1">
            <a:spLocks/>
          </p:cNvSpPr>
          <p:nvPr/>
        </p:nvSpPr>
        <p:spPr bwMode="auto">
          <a:xfrm>
            <a:off x="-6858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25</a:t>
            </a:fld>
            <a:endParaRPr lang="en-US" sz="1600" dirty="0">
              <a:solidFill>
                <a:srgbClr val="FF0000"/>
              </a:solidFill>
              <a:latin typeface="Andalus"/>
              <a:ea typeface="Andalus"/>
              <a:cs typeface="Andalus"/>
            </a:endParaRPr>
          </a:p>
        </p:txBody>
      </p:sp>
      <p:pic>
        <p:nvPicPr>
          <p:cNvPr id="2" name="Picture 1" descr="Train in 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132586"/>
            <a:ext cx="2817901" cy="1725414"/>
          </a:xfrm>
          <a:prstGeom prst="rect">
            <a:avLst/>
          </a:prstGeom>
        </p:spPr>
      </p:pic>
      <p:sp>
        <p:nvSpPr>
          <p:cNvPr id="7" name="TextBox 6"/>
          <p:cNvSpPr txBox="1"/>
          <p:nvPr/>
        </p:nvSpPr>
        <p:spPr>
          <a:xfrm>
            <a:off x="4038600" y="5334000"/>
            <a:ext cx="3506639" cy="400110"/>
          </a:xfrm>
          <a:prstGeom prst="rect">
            <a:avLst/>
          </a:prstGeom>
          <a:noFill/>
        </p:spPr>
        <p:txBody>
          <a:bodyPr wrap="none" rtlCol="0">
            <a:spAutoFit/>
          </a:bodyPr>
          <a:lstStyle/>
          <a:p>
            <a:r>
              <a:rPr lang="en-US" sz="2000" dirty="0"/>
              <a:t>Credit: </a:t>
            </a:r>
            <a:r>
              <a:rPr lang="en-US" sz="2000" dirty="0" err="1"/>
              <a:t>commons.wikimedia.org</a:t>
            </a:r>
            <a:endParaRPr lang="en-US" sz="2000" dirty="0"/>
          </a:p>
        </p:txBody>
      </p:sp>
    </p:spTree>
    <p:extLst>
      <p:ext uri="{BB962C8B-B14F-4D97-AF65-F5344CB8AC3E}">
        <p14:creationId xmlns:p14="http://schemas.microsoft.com/office/powerpoint/2010/main" val="28904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334000"/>
          </a:xfrm>
        </p:spPr>
        <p:txBody>
          <a:bodyPr>
            <a:normAutofit fontScale="92500" lnSpcReduction="10000"/>
          </a:bodyPr>
          <a:lstStyle/>
          <a:p>
            <a:r>
              <a:rPr lang="en-US" dirty="0">
                <a:latin typeface="Times New Roman" pitchFamily="18" charset="0"/>
                <a:cs typeface="Times New Roman" pitchFamily="18" charset="0"/>
              </a:rPr>
              <a:t>U</a:t>
            </a:r>
            <a:r>
              <a:rPr lang="en-US" sz="2800" dirty="0">
                <a:latin typeface="Times New Roman" pitchFamily="18" charset="0"/>
                <a:cs typeface="Times New Roman" pitchFamily="18" charset="0"/>
              </a:rPr>
              <a:t>nmanned aerial vehicles might be a much bigger risk to a port than unmanned trucks.</a:t>
            </a:r>
          </a:p>
          <a:p>
            <a:r>
              <a:rPr lang="en-US" sz="2800" dirty="0">
                <a:latin typeface="Times New Roman" pitchFamily="18" charset="0"/>
                <a:cs typeface="Times New Roman" pitchFamily="18" charset="0"/>
              </a:rPr>
              <a:t>Ports have a great deal of hazardous material readily attacked from the air (LNG, gasoline, etc.)</a:t>
            </a:r>
          </a:p>
          <a:p>
            <a:r>
              <a:rPr lang="en-US" sz="2800" dirty="0">
                <a:latin typeface="Times New Roman" pitchFamily="18" charset="0"/>
                <a:cs typeface="Times New Roman" pitchFamily="18" charset="0"/>
              </a:rPr>
              <a:t>Prof. Todd Humphreys of UT Austin has demonstrated how </a:t>
            </a:r>
            <a:r>
              <a:rPr lang="en-US" sz="2800" dirty="0"/>
              <a:t>GPS signals of an unmanned aerial vehicle can be commandeered by an outside source</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How do you mitigate against hackers taking over a drone and dropping it on hazardous material?</a:t>
            </a:r>
          </a:p>
          <a:p>
            <a:r>
              <a:rPr lang="en-US" sz="2800" dirty="0">
                <a:latin typeface="Times New Roman" pitchFamily="18" charset="0"/>
                <a:cs typeface="Times New Roman" pitchFamily="18" charset="0"/>
              </a:rPr>
              <a:t>You can</a:t>
            </a:r>
            <a:r>
              <a:rPr lang="mr-IN" sz="2800" dirty="0">
                <a:latin typeface="Times New Roman" pitchFamily="18" charset="0"/>
                <a:cs typeface="Times New Roman" pitchFamily="18" charset="0"/>
              </a:rPr>
              <a:t>’</a:t>
            </a:r>
            <a:r>
              <a:rPr lang="en-US" sz="2800" dirty="0">
                <a:latin typeface="Times New Roman" pitchFamily="18" charset="0"/>
                <a:cs typeface="Times New Roman" pitchFamily="18" charset="0"/>
              </a:rPr>
              <a:t>t knock it out of the air because that itself could cause it to drop on hazardous material.</a:t>
            </a:r>
          </a:p>
          <a:p>
            <a:r>
              <a:rPr lang="en-US" sz="2800" dirty="0">
                <a:latin typeface="Times New Roman" pitchFamily="18" charset="0"/>
                <a:cs typeface="Times New Roman" pitchFamily="18" charset="0"/>
              </a:rPr>
              <a:t>Ports don’t have authority to take over a drone and take it down.</a:t>
            </a: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Drones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26</a:t>
            </a:fld>
            <a:endParaRPr lang="en-US" sz="1600" dirty="0">
              <a:solidFill>
                <a:srgbClr val="FF0000"/>
              </a:solidFill>
              <a:latin typeface="Andalus"/>
              <a:ea typeface="Andalus"/>
              <a:cs typeface="Andalus"/>
            </a:endParaRPr>
          </a:p>
        </p:txBody>
      </p:sp>
      <p:pic>
        <p:nvPicPr>
          <p:cNvPr id="6" name="Picture 5" descr="HumphreysDronesSpoof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575" y="5080000"/>
            <a:ext cx="2765425" cy="1701800"/>
          </a:xfrm>
          <a:prstGeom prst="rect">
            <a:avLst/>
          </a:prstGeom>
        </p:spPr>
      </p:pic>
      <p:sp>
        <p:nvSpPr>
          <p:cNvPr id="7" name="TextBox 6"/>
          <p:cNvSpPr txBox="1"/>
          <p:nvPr/>
        </p:nvSpPr>
        <p:spPr>
          <a:xfrm>
            <a:off x="2838050" y="5410200"/>
            <a:ext cx="3638950" cy="1015663"/>
          </a:xfrm>
          <a:prstGeom prst="rect">
            <a:avLst/>
          </a:prstGeom>
          <a:noFill/>
        </p:spPr>
        <p:txBody>
          <a:bodyPr wrap="square" rtlCol="0">
            <a:spAutoFit/>
          </a:bodyPr>
          <a:lstStyle/>
          <a:p>
            <a:r>
              <a:rPr lang="en-US" sz="2000" dirty="0"/>
              <a:t>Sources: </a:t>
            </a:r>
            <a:r>
              <a:rPr lang="en-US" sz="2000" dirty="0" err="1"/>
              <a:t>wikimedia</a:t>
            </a:r>
            <a:r>
              <a:rPr lang="en-US" sz="2000" dirty="0"/>
              <a:t> commons,</a:t>
            </a:r>
          </a:p>
          <a:p>
            <a:r>
              <a:rPr lang="en-US" sz="2000" dirty="0"/>
              <a:t>UT Austin Aerospace Engineering</a:t>
            </a:r>
          </a:p>
        </p:txBody>
      </p:sp>
      <p:pic>
        <p:nvPicPr>
          <p:cNvPr id="2" name="Picture 1" descr="dron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397500"/>
            <a:ext cx="2080232" cy="1384300"/>
          </a:xfrm>
          <a:prstGeom prst="rect">
            <a:avLst/>
          </a:prstGeom>
        </p:spPr>
      </p:pic>
    </p:spTree>
    <p:extLst>
      <p:ext uri="{BB962C8B-B14F-4D97-AF65-F5344CB8AC3E}">
        <p14:creationId xmlns:p14="http://schemas.microsoft.com/office/powerpoint/2010/main" val="2829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a:latin typeface="Times New Roman" pitchFamily="18" charset="0"/>
                <a:cs typeface="Times New Roman" pitchFamily="18" charset="0"/>
              </a:rPr>
              <a:t>A drone could also be a threat to a vessel entering or leaving a port.</a:t>
            </a:r>
          </a:p>
          <a:p>
            <a:r>
              <a:rPr lang="en-US" sz="2800" dirty="0">
                <a:latin typeface="Times New Roman" pitchFamily="18" charset="0"/>
                <a:cs typeface="Times New Roman" pitchFamily="18" charset="0"/>
              </a:rPr>
              <a:t>Could an attacker hack into a drone and have it land on the deck of a nearby cruise ship? </a:t>
            </a:r>
          </a:p>
          <a:p>
            <a:r>
              <a:rPr lang="en-US" sz="2800" dirty="0">
                <a:latin typeface="Times New Roman" pitchFamily="18" charset="0"/>
                <a:cs typeface="Times New Roman" pitchFamily="18" charset="0"/>
              </a:rPr>
              <a:t>You might cause some panic this way. </a:t>
            </a:r>
          </a:p>
          <a:p>
            <a:r>
              <a:rPr lang="en-US" sz="2800" dirty="0">
                <a:latin typeface="Times New Roman" pitchFamily="18" charset="0"/>
                <a:cs typeface="Times New Roman" pitchFamily="18" charset="0"/>
              </a:rPr>
              <a:t>A scenario with a large impact would be to load it with explosives and have it land on the deck and then create an explosion.</a:t>
            </a: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Drones</a:t>
            </a:r>
          </a:p>
        </p:txBody>
      </p:sp>
      <p:sp>
        <p:nvSpPr>
          <p:cNvPr id="9" name="Slide Number Placeholder 8"/>
          <p:cNvSpPr txBox="1">
            <a:spLocks/>
          </p:cNvSpPr>
          <p:nvPr/>
        </p:nvSpPr>
        <p:spPr bwMode="auto">
          <a:xfrm>
            <a:off x="-8382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27</a:t>
            </a:fld>
            <a:endParaRPr lang="en-US" sz="1600" dirty="0">
              <a:solidFill>
                <a:srgbClr val="FF0000"/>
              </a:solidFill>
              <a:latin typeface="Andalus"/>
              <a:ea typeface="Andalus"/>
              <a:cs typeface="Andalus"/>
            </a:endParaRPr>
          </a:p>
        </p:txBody>
      </p:sp>
      <p:pic>
        <p:nvPicPr>
          <p:cNvPr id="6" name="Picture 5" descr="Cruise Ship Royal_Princ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153209"/>
            <a:ext cx="3657600" cy="2552391"/>
          </a:xfrm>
          <a:prstGeom prst="rect">
            <a:avLst/>
          </a:prstGeom>
        </p:spPr>
      </p:pic>
      <p:sp>
        <p:nvSpPr>
          <p:cNvPr id="7" name="TextBox 6"/>
          <p:cNvSpPr txBox="1"/>
          <p:nvPr/>
        </p:nvSpPr>
        <p:spPr>
          <a:xfrm>
            <a:off x="305875" y="6317159"/>
            <a:ext cx="5180525" cy="769441"/>
          </a:xfrm>
          <a:prstGeom prst="rect">
            <a:avLst/>
          </a:prstGeom>
          <a:noFill/>
        </p:spPr>
        <p:txBody>
          <a:bodyPr wrap="none" rtlCol="0">
            <a:spAutoFit/>
          </a:bodyPr>
          <a:lstStyle/>
          <a:p>
            <a:r>
              <a:rPr lang="en-US" sz="2000" dirty="0"/>
              <a:t>Credit for both images: </a:t>
            </a:r>
            <a:r>
              <a:rPr lang="en-US" sz="2000" dirty="0" err="1"/>
              <a:t>commons.wikimedia.org</a:t>
            </a:r>
            <a:endParaRPr lang="en-US" sz="2000" dirty="0"/>
          </a:p>
          <a:p>
            <a:endParaRPr lang="en-US" dirty="0"/>
          </a:p>
        </p:txBody>
      </p:sp>
      <p:pic>
        <p:nvPicPr>
          <p:cNvPr id="2" name="Picture 1" descr="drsone 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4419600"/>
            <a:ext cx="2748197" cy="1828800"/>
          </a:xfrm>
          <a:prstGeom prst="rect">
            <a:avLst/>
          </a:prstGeom>
        </p:spPr>
      </p:pic>
    </p:spTree>
    <p:extLst>
      <p:ext uri="{BB962C8B-B14F-4D97-AF65-F5344CB8AC3E}">
        <p14:creationId xmlns:p14="http://schemas.microsoft.com/office/powerpoint/2010/main" val="378305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334000"/>
          </a:xfrm>
        </p:spPr>
        <p:txBody>
          <a:bodyPr>
            <a:normAutofit/>
          </a:bodyPr>
          <a:lstStyle/>
          <a:p>
            <a:r>
              <a:rPr lang="en-US" dirty="0">
                <a:latin typeface="Times New Roman" pitchFamily="18" charset="0"/>
                <a:cs typeface="Times New Roman" pitchFamily="18" charset="0"/>
              </a:rPr>
              <a:t>As noted, ports have a lot of hazardous materials.</a:t>
            </a:r>
          </a:p>
          <a:p>
            <a:r>
              <a:rPr lang="en-US" sz="2800" dirty="0">
                <a:latin typeface="Times New Roman" pitchFamily="18" charset="0"/>
                <a:cs typeface="Times New Roman" pitchFamily="18" charset="0"/>
              </a:rPr>
              <a:t>Gigantic LNG ships enter directly into the city of Boston to dock at the LNG terminals in Boston Harbor. </a:t>
            </a:r>
          </a:p>
          <a:p>
            <a:pPr lvl="1"/>
            <a:r>
              <a:rPr lang="en-US" sz="2400" dirty="0">
                <a:latin typeface="Times New Roman" pitchFamily="18" charset="0"/>
                <a:cs typeface="Times New Roman" pitchFamily="18" charset="0"/>
              </a:rPr>
              <a:t>One of the few ports in the world (and only one in US) where this happens.</a:t>
            </a:r>
          </a:p>
          <a:p>
            <a:r>
              <a:rPr lang="en-US" sz="2800" dirty="0">
                <a:latin typeface="Times New Roman" pitchFamily="18" charset="0"/>
                <a:cs typeface="Times New Roman" pitchFamily="18" charset="0"/>
              </a:rPr>
              <a:t>Could a cyber attack on an LNG ship cause it to careen off course and create an explosion?</a:t>
            </a:r>
          </a:p>
          <a:p>
            <a:r>
              <a:rPr lang="en-US" sz="2800" dirty="0">
                <a:latin typeface="Times New Roman" pitchFamily="18" charset="0"/>
                <a:cs typeface="Times New Roman" pitchFamily="18" charset="0"/>
              </a:rPr>
              <a:t>Not likely </a:t>
            </a:r>
            <a:r>
              <a:rPr lang="mr-IN" sz="2800" dirty="0">
                <a:latin typeface="Times New Roman" pitchFamily="18" charset="0"/>
                <a:cs typeface="Times New Roman" pitchFamily="18" charset="0"/>
              </a:rPr>
              <a:t>–</a:t>
            </a:r>
            <a:r>
              <a:rPr lang="en-US" sz="2800" dirty="0">
                <a:latin typeface="Times New Roman" pitchFamily="18" charset="0"/>
                <a:cs typeface="Times New Roman" pitchFamily="18" charset="0"/>
              </a:rPr>
              <a:t> there are tugs on it and and Coast Guard keeps other vessels away.</a:t>
            </a: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Hazardous Materials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28</a:t>
            </a:fld>
            <a:endParaRPr lang="en-US" sz="1600" dirty="0">
              <a:solidFill>
                <a:srgbClr val="FF0000"/>
              </a:solidFill>
              <a:latin typeface="Andalus"/>
              <a:ea typeface="Andalus"/>
              <a:cs typeface="Andalus"/>
            </a:endParaRPr>
          </a:p>
        </p:txBody>
      </p:sp>
      <p:pic>
        <p:nvPicPr>
          <p:cNvPr id="2" name="Picture 1" descr="LNG tanker to Bosto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879" y="5029200"/>
            <a:ext cx="2944725" cy="1934801"/>
          </a:xfrm>
          <a:prstGeom prst="rect">
            <a:avLst/>
          </a:prstGeom>
        </p:spPr>
      </p:pic>
      <p:sp>
        <p:nvSpPr>
          <p:cNvPr id="7" name="TextBox 6"/>
          <p:cNvSpPr txBox="1"/>
          <p:nvPr/>
        </p:nvSpPr>
        <p:spPr>
          <a:xfrm>
            <a:off x="2590800" y="5791200"/>
            <a:ext cx="3506639" cy="769441"/>
          </a:xfrm>
          <a:prstGeom prst="rect">
            <a:avLst/>
          </a:prstGeom>
          <a:noFill/>
        </p:spPr>
        <p:txBody>
          <a:bodyPr wrap="none" rtlCol="0">
            <a:spAutoFit/>
          </a:bodyPr>
          <a:lstStyle/>
          <a:p>
            <a:r>
              <a:rPr lang="en-US" sz="2000" dirty="0"/>
              <a:t>Credit: </a:t>
            </a:r>
            <a:r>
              <a:rPr lang="en-US" sz="2000" dirty="0" err="1"/>
              <a:t>commons.wikimedia.org</a:t>
            </a:r>
            <a:endParaRPr lang="en-US" sz="2000" dirty="0"/>
          </a:p>
          <a:p>
            <a:endParaRPr lang="en-US" dirty="0"/>
          </a:p>
        </p:txBody>
      </p:sp>
    </p:spTree>
    <p:extLst>
      <p:ext uri="{BB962C8B-B14F-4D97-AF65-F5344CB8AC3E}">
        <p14:creationId xmlns:p14="http://schemas.microsoft.com/office/powerpoint/2010/main" val="414234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a:latin typeface="Times New Roman" pitchFamily="18" charset="0"/>
                <a:cs typeface="Times New Roman" pitchFamily="18" charset="0"/>
              </a:rPr>
              <a:t>However, once the ship is in the terminal, if an adversary could access its industrial control systems, they could cause a serious problem. </a:t>
            </a:r>
          </a:p>
          <a:p>
            <a:r>
              <a:rPr lang="en-US" sz="2800" dirty="0">
                <a:latin typeface="Times New Roman" pitchFamily="18" charset="0"/>
                <a:cs typeface="Times New Roman" pitchFamily="18" charset="0"/>
              </a:rPr>
              <a:t>There are pumps, valves, etc. (operational technology </a:t>
            </a:r>
            <a:r>
              <a:rPr lang="mr-IN" sz="2800" dirty="0">
                <a:latin typeface="Times New Roman" pitchFamily="18" charset="0"/>
                <a:cs typeface="Times New Roman" pitchFamily="18" charset="0"/>
              </a:rPr>
              <a:t>–</a:t>
            </a:r>
            <a:r>
              <a:rPr lang="en-US" sz="2800" dirty="0">
                <a:latin typeface="Times New Roman" pitchFamily="18" charset="0"/>
                <a:cs typeface="Times New Roman" pitchFamily="18" charset="0"/>
              </a:rPr>
              <a:t> OT) run by software/computers (IT systems). </a:t>
            </a:r>
          </a:p>
          <a:p>
            <a:r>
              <a:rPr lang="en-US" sz="2800" dirty="0">
                <a:latin typeface="Times New Roman" pitchFamily="18" charset="0"/>
                <a:cs typeface="Times New Roman" pitchFamily="18" charset="0"/>
              </a:rPr>
              <a:t>Hacking into those systems could conceivably lead to an explosion in light of the hazards from LNG.</a:t>
            </a:r>
          </a:p>
          <a:p>
            <a:r>
              <a:rPr lang="en-US" sz="2800" dirty="0">
                <a:latin typeface="Times New Roman" pitchFamily="18" charset="0"/>
                <a:cs typeface="Times New Roman" pitchFamily="18" charset="0"/>
              </a:rPr>
              <a:t>How likely is this scenario?</a:t>
            </a:r>
          </a:p>
          <a:p>
            <a:r>
              <a:rPr lang="en-US" sz="2800" dirty="0">
                <a:latin typeface="Times New Roman" pitchFamily="18" charset="0"/>
                <a:cs typeface="Times New Roman" pitchFamily="18" charset="0"/>
              </a:rPr>
              <a:t>At least one of our sources had this as his nightmare scenario.</a:t>
            </a: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Hazardous Materials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29</a:t>
            </a:fld>
            <a:endParaRPr lang="en-US" sz="1600" dirty="0">
              <a:solidFill>
                <a:srgbClr val="FF0000"/>
              </a:solidFill>
              <a:latin typeface="Andalus"/>
              <a:ea typeface="Andalus"/>
              <a:cs typeface="Andalus"/>
            </a:endParaRPr>
          </a:p>
        </p:txBody>
      </p:sp>
      <p:pic>
        <p:nvPicPr>
          <p:cNvPr id="2" name="Picture 1" descr="Gas Detec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257800"/>
            <a:ext cx="1756410" cy="1316355"/>
          </a:xfrm>
          <a:prstGeom prst="rect">
            <a:avLst/>
          </a:prstGeom>
        </p:spPr>
      </p:pic>
      <p:sp>
        <p:nvSpPr>
          <p:cNvPr id="7" name="TextBox 6"/>
          <p:cNvSpPr txBox="1"/>
          <p:nvPr/>
        </p:nvSpPr>
        <p:spPr>
          <a:xfrm>
            <a:off x="2590800" y="5791200"/>
            <a:ext cx="2680091" cy="769441"/>
          </a:xfrm>
          <a:prstGeom prst="rect">
            <a:avLst/>
          </a:prstGeom>
          <a:noFill/>
        </p:spPr>
        <p:txBody>
          <a:bodyPr wrap="none" rtlCol="0">
            <a:spAutoFit/>
          </a:bodyPr>
          <a:lstStyle/>
          <a:p>
            <a:r>
              <a:rPr lang="en-US" sz="2000" dirty="0"/>
              <a:t>Credit: </a:t>
            </a:r>
            <a:r>
              <a:rPr lang="en-US" sz="2000" dirty="0" err="1"/>
              <a:t>en.wikipedia.org</a:t>
            </a:r>
            <a:endParaRPr lang="en-US" sz="2000" dirty="0"/>
          </a:p>
          <a:p>
            <a:endParaRPr lang="en-US" dirty="0"/>
          </a:p>
        </p:txBody>
      </p:sp>
    </p:spTree>
    <p:extLst>
      <p:ext uri="{BB962C8B-B14F-4D97-AF65-F5344CB8AC3E}">
        <p14:creationId xmlns:p14="http://schemas.microsoft.com/office/powerpoint/2010/main" val="73575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382000" cy="5334000"/>
          </a:xfrm>
        </p:spPr>
        <p:txBody>
          <a:bodyPr>
            <a:normAutofit lnSpcReduction="10000"/>
          </a:bodyPr>
          <a:lstStyle/>
          <a:p>
            <a:r>
              <a:rPr lang="en-US" sz="2800" dirty="0">
                <a:latin typeface="Times New Roman" pitchFamily="18" charset="0"/>
                <a:cs typeface="Times New Roman" pitchFamily="18" charset="0"/>
              </a:rPr>
              <a:t>Our examples derive from input from a variety of subject matter experts (SMEs):</a:t>
            </a:r>
          </a:p>
          <a:p>
            <a:pPr lvl="1"/>
            <a:r>
              <a:rPr lang="en-US" sz="2400" dirty="0">
                <a:latin typeface="Times New Roman" pitchFamily="18" charset="0"/>
                <a:cs typeface="Times New Roman" pitchFamily="18" charset="0"/>
              </a:rPr>
              <a:t>CAPT Michael Dickey, USCG</a:t>
            </a:r>
          </a:p>
          <a:p>
            <a:pPr lvl="1"/>
            <a:r>
              <a:rPr lang="en-US" sz="2400" dirty="0">
                <a:latin typeface="Times New Roman" pitchFamily="18" charset="0"/>
                <a:cs typeface="Times New Roman" pitchFamily="18" charset="0"/>
              </a:rPr>
              <a:t>Mark </a:t>
            </a:r>
            <a:r>
              <a:rPr lang="en-US" sz="2400" dirty="0" err="1">
                <a:latin typeface="Times New Roman" pitchFamily="18" charset="0"/>
                <a:cs typeface="Times New Roman" pitchFamily="18" charset="0"/>
              </a:rPr>
              <a:t>Dubina</a:t>
            </a:r>
            <a:r>
              <a:rPr lang="en-US" sz="2400" dirty="0">
                <a:latin typeface="Times New Roman" pitchFamily="18" charset="0"/>
                <a:cs typeface="Times New Roman" pitchFamily="18" charset="0"/>
              </a:rPr>
              <a:t>, Port of Tampa Bay</a:t>
            </a:r>
          </a:p>
          <a:p>
            <a:pPr lvl="1"/>
            <a:r>
              <a:rPr lang="en-US" sz="2400" dirty="0">
                <a:latin typeface="Times New Roman" pitchFamily="18" charset="0"/>
                <a:cs typeface="Times New Roman" pitchFamily="18" charset="0"/>
              </a:rPr>
              <a:t>Casey </a:t>
            </a:r>
            <a:r>
              <a:rPr lang="en-US" sz="2400" dirty="0" err="1">
                <a:latin typeface="Times New Roman" pitchFamily="18" charset="0"/>
                <a:cs typeface="Times New Roman" pitchFamily="18" charset="0"/>
              </a:rPr>
              <a:t>Hehr</a:t>
            </a:r>
            <a:r>
              <a:rPr lang="en-US" sz="2400" dirty="0">
                <a:latin typeface="Times New Roman" pitchFamily="18" charset="0"/>
                <a:cs typeface="Times New Roman" pitchFamily="18" charset="0"/>
              </a:rPr>
              <a:t>, Port of Long Beach (USCG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ret)</a:t>
            </a:r>
          </a:p>
          <a:p>
            <a:pPr lvl="1"/>
            <a:r>
              <a:rPr lang="en-US" sz="2400" dirty="0">
                <a:latin typeface="Times New Roman" pitchFamily="18" charset="0"/>
                <a:cs typeface="Times New Roman" pitchFamily="18" charset="0"/>
              </a:rPr>
              <a:t>CAPT David </a:t>
            </a:r>
            <a:r>
              <a:rPr lang="en-US" sz="2400" dirty="0" err="1">
                <a:latin typeface="Times New Roman" pitchFamily="18" charset="0"/>
                <a:cs typeface="Times New Roman" pitchFamily="18" charset="0"/>
              </a:rPr>
              <a:t>Moskoff</a:t>
            </a:r>
            <a:r>
              <a:rPr lang="en-US" sz="2400" dirty="0">
                <a:latin typeface="Times New Roman" pitchFamily="18" charset="0"/>
                <a:cs typeface="Times New Roman" pitchFamily="18" charset="0"/>
              </a:rPr>
              <a:t>, SUNY Maritime</a:t>
            </a:r>
          </a:p>
          <a:p>
            <a:pPr lvl="1"/>
            <a:r>
              <a:rPr lang="en-US" sz="2400" dirty="0">
                <a:latin typeface="Times New Roman" pitchFamily="18" charset="0"/>
                <a:cs typeface="Times New Roman" pitchFamily="18" charset="0"/>
              </a:rPr>
              <a:t>VADM Rob Parker, USCG-ret</a:t>
            </a:r>
          </a:p>
          <a:p>
            <a:pPr lvl="1"/>
            <a:r>
              <a:rPr lang="en-US" sz="2400" dirty="0">
                <a:latin typeface="Times New Roman" pitchFamily="18" charset="0"/>
                <a:cs typeface="Times New Roman" pitchFamily="18" charset="0"/>
              </a:rPr>
              <a:t>Randy Parsons, Port of Long Beach</a:t>
            </a:r>
          </a:p>
          <a:p>
            <a:pPr lvl="1"/>
            <a:r>
              <a:rPr lang="en-US" sz="2400" dirty="0">
                <a:latin typeface="Times New Roman" pitchFamily="18" charset="0"/>
                <a:cs typeface="Times New Roman" pitchFamily="18" charset="0"/>
              </a:rPr>
              <a:t>Daniel </a:t>
            </a:r>
            <a:r>
              <a:rPr lang="en-US" sz="2400" dirty="0" err="1">
                <a:latin typeface="Times New Roman" pitchFamily="18" charset="0"/>
                <a:cs typeface="Times New Roman" pitchFamily="18" charset="0"/>
              </a:rPr>
              <a:t>Searforce</a:t>
            </a:r>
            <a:r>
              <a:rPr lang="en-US" sz="2400" dirty="0">
                <a:latin typeface="Times New Roman" pitchFamily="18" charset="0"/>
                <a:cs typeface="Times New Roman" pitchFamily="18" charset="0"/>
              </a:rPr>
              <a:t>, Pennsylvania Public Utilities Commission</a:t>
            </a:r>
          </a:p>
          <a:p>
            <a:pPr lvl="1"/>
            <a:r>
              <a:rPr lang="en-US" sz="2400" dirty="0">
                <a:latin typeface="Times New Roman" pitchFamily="18" charset="0"/>
                <a:cs typeface="Times New Roman" pitchFamily="18" charset="0"/>
              </a:rPr>
              <a:t>Drew Schneider, Port of Long Beach</a:t>
            </a:r>
          </a:p>
          <a:p>
            <a:pPr lvl="1"/>
            <a:r>
              <a:rPr lang="en-US" sz="2400" dirty="0">
                <a:latin typeface="Times New Roman" pitchFamily="18" charset="0"/>
                <a:cs typeface="Times New Roman" pitchFamily="18" charset="0"/>
              </a:rPr>
              <a:t>CAPT Andrew Tucci, USCG-ret</a:t>
            </a:r>
          </a:p>
          <a:p>
            <a:pPr lvl="1"/>
            <a:r>
              <a:rPr lang="en-US" sz="2400" dirty="0">
                <a:latin typeface="Times New Roman" pitchFamily="18" charset="0"/>
                <a:cs typeface="Times New Roman" pitchFamily="18" charset="0"/>
              </a:rPr>
              <a:t>CDR Nick Wong, USCG</a:t>
            </a:r>
          </a:p>
          <a:p>
            <a:pPr lvl="1"/>
            <a:r>
              <a:rPr lang="en-US" sz="2400" dirty="0">
                <a:latin typeface="Times New Roman" pitchFamily="18" charset="0"/>
                <a:cs typeface="Times New Roman" pitchFamily="18" charset="0"/>
              </a:rPr>
              <a:t>Michael Young, TSA and Secret Service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ret</a:t>
            </a: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Combined Cyber and Physical Attacks</a:t>
            </a:r>
          </a:p>
        </p:txBody>
      </p:sp>
      <p:sp>
        <p:nvSpPr>
          <p:cNvPr id="9" name="Slide Number Placeholder 8"/>
          <p:cNvSpPr txBox="1">
            <a:spLocks/>
          </p:cNvSpPr>
          <p:nvPr/>
        </p:nvSpPr>
        <p:spPr bwMode="auto">
          <a:xfrm>
            <a:off x="3048000" y="64166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69108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a:latin typeface="Times New Roman" pitchFamily="18" charset="0"/>
                <a:cs typeface="Times New Roman" pitchFamily="18" charset="0"/>
              </a:rPr>
              <a:t>Maybe this isn’t so far-fetched.</a:t>
            </a:r>
          </a:p>
          <a:p>
            <a:r>
              <a:rPr lang="en-US" sz="2800" dirty="0">
                <a:latin typeface="Times New Roman" pitchFamily="18" charset="0"/>
                <a:cs typeface="Times New Roman" pitchFamily="18" charset="0"/>
              </a:rPr>
              <a:t>The </a:t>
            </a:r>
            <a:r>
              <a:rPr lang="en-US" sz="2800" dirty="0" err="1">
                <a:latin typeface="Times New Roman" pitchFamily="18" charset="0"/>
                <a:cs typeface="Times New Roman" pitchFamily="18" charset="0"/>
              </a:rPr>
              <a:t>Stuxnet</a:t>
            </a:r>
            <a:r>
              <a:rPr lang="en-US" sz="2800" dirty="0">
                <a:latin typeface="Times New Roman" pitchFamily="18" charset="0"/>
                <a:cs typeface="Times New Roman" pitchFamily="18" charset="0"/>
              </a:rPr>
              <a:t> is a malicious computer worm that targets industrial computer systems.</a:t>
            </a:r>
          </a:p>
          <a:p>
            <a:r>
              <a:rPr lang="en-US" sz="2800" dirty="0">
                <a:latin typeface="Times New Roman" pitchFamily="18" charset="0"/>
                <a:cs typeface="Times New Roman" pitchFamily="18" charset="0"/>
              </a:rPr>
              <a:t>It put a virus into a controller running centrifuges and damaged them </a:t>
            </a:r>
            <a:r>
              <a:rPr lang="mr-IN" sz="2800" dirty="0">
                <a:latin typeface="Times New Roman" pitchFamily="18" charset="0"/>
                <a:cs typeface="Times New Roman" pitchFamily="18" charset="0"/>
              </a:rPr>
              <a:t>–</a:t>
            </a:r>
            <a:r>
              <a:rPr lang="en-US" sz="2800" dirty="0">
                <a:latin typeface="Times New Roman" pitchFamily="18" charset="0"/>
                <a:cs typeface="Times New Roman" pitchFamily="18" charset="0"/>
              </a:rPr>
              <a:t> causing substantial damage to Iran’s nuclear program.</a:t>
            </a:r>
          </a:p>
          <a:p>
            <a:r>
              <a:rPr lang="en-US" sz="2800" dirty="0">
                <a:latin typeface="Times New Roman" pitchFamily="18" charset="0"/>
                <a:cs typeface="Times New Roman" pitchFamily="18" charset="0"/>
              </a:rPr>
              <a:t>Similarly, an adversary could hack into a sensor system, e.g., affecting tank level indicators, pressure sensors, temperature sensors, hazardous gas sensors.</a:t>
            </a:r>
          </a:p>
          <a:p>
            <a:r>
              <a:rPr lang="en-US" sz="2800" dirty="0">
                <a:latin typeface="Times New Roman" pitchFamily="18" charset="0"/>
                <a:cs typeface="Times New Roman" pitchFamily="18" charset="0"/>
              </a:rPr>
              <a:t>A leak or build-up of pressure or a fire might not be detected, thus possibly leading to an explosion.</a:t>
            </a: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Hazardous Materials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30</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424572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fontScale="92500"/>
          </a:bodyPr>
          <a:lstStyle/>
          <a:p>
            <a:r>
              <a:rPr lang="en-US" sz="2800" dirty="0">
                <a:latin typeface="Times New Roman" pitchFamily="18" charset="0"/>
                <a:cs typeface="Times New Roman" pitchFamily="18" charset="0"/>
              </a:rPr>
              <a:t>More on hacking into sensor systems:</a:t>
            </a:r>
          </a:p>
          <a:p>
            <a:pPr lvl="1"/>
            <a:r>
              <a:rPr lang="en-US" sz="2400" dirty="0">
                <a:latin typeface="Times New Roman" pitchFamily="18" charset="0"/>
                <a:cs typeface="Times New Roman" pitchFamily="18" charset="0"/>
              </a:rPr>
              <a:t>Sensor systems other than those used on a vessel could</a:t>
            </a:r>
          </a:p>
          <a:p>
            <a:pPr marL="457200" lvl="1" indent="0">
              <a:buNone/>
            </a:pPr>
            <a:r>
              <a:rPr lang="en-US" sz="2400" dirty="0">
                <a:latin typeface="Times New Roman" pitchFamily="18" charset="0"/>
                <a:cs typeface="Times New Roman" pitchFamily="18" charset="0"/>
              </a:rPr>
              <a:t>     also be hacked.</a:t>
            </a:r>
          </a:p>
          <a:p>
            <a:pPr lvl="1"/>
            <a:r>
              <a:rPr lang="en-US" sz="2400" dirty="0">
                <a:latin typeface="Times New Roman" pitchFamily="18" charset="0"/>
                <a:cs typeface="Times New Roman" pitchFamily="18" charset="0"/>
              </a:rPr>
              <a:t>An explosion or fire started at some other port facility from a hack into a sensor system could serve as a distraction and make it easier to succeed with a physical attack.</a:t>
            </a:r>
          </a:p>
          <a:p>
            <a:pPr lvl="1"/>
            <a:r>
              <a:rPr lang="en-US" sz="2400" dirty="0">
                <a:latin typeface="Times New Roman" pitchFamily="18" charset="0"/>
                <a:cs typeface="Times New Roman" pitchFamily="18" charset="0"/>
              </a:rPr>
              <a:t>A bad actor could also hack into the system to set off a false alarm that could serve as a distraction.  </a:t>
            </a:r>
          </a:p>
          <a:p>
            <a:r>
              <a:rPr lang="en-US" sz="3000" dirty="0">
                <a:latin typeface="Times New Roman" pitchFamily="18" charset="0"/>
                <a:cs typeface="Times New Roman" pitchFamily="18" charset="0"/>
              </a:rPr>
              <a:t>Could an adversary start a cyber attack by first physically starting some hazardous materials on fire or releasing noxious gases, creating a diversion? </a:t>
            </a:r>
          </a:p>
          <a:p>
            <a:r>
              <a:rPr lang="en-US" sz="3000" dirty="0">
                <a:latin typeface="Times New Roman" pitchFamily="18" charset="0"/>
                <a:cs typeface="Times New Roman" pitchFamily="18" charset="0"/>
              </a:rPr>
              <a:t>This might allow them to gain access to a facility and hack into it. </a:t>
            </a:r>
          </a:p>
          <a:p>
            <a:endParaRPr lang="en-US"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Hazardous Materials</a:t>
            </a:r>
          </a:p>
        </p:txBody>
      </p:sp>
      <p:sp>
        <p:nvSpPr>
          <p:cNvPr id="9" name="Slide Number Placeholder 8"/>
          <p:cNvSpPr txBox="1">
            <a:spLocks/>
          </p:cNvSpPr>
          <p:nvPr/>
        </p:nvSpPr>
        <p:spPr bwMode="auto">
          <a:xfrm>
            <a:off x="-838200" y="61722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31</a:t>
            </a:fld>
            <a:endParaRPr lang="en-US" sz="1600" dirty="0">
              <a:solidFill>
                <a:srgbClr val="FF0000"/>
              </a:solidFill>
              <a:latin typeface="Andalus"/>
              <a:ea typeface="Andalus"/>
              <a:cs typeface="Andalus"/>
            </a:endParaRPr>
          </a:p>
        </p:txBody>
      </p:sp>
      <p:pic>
        <p:nvPicPr>
          <p:cNvPr id="5" name="Picture 4" descr="F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76200"/>
            <a:ext cx="1371600" cy="2057405"/>
          </a:xfrm>
          <a:prstGeom prst="rect">
            <a:avLst/>
          </a:prstGeom>
        </p:spPr>
      </p:pic>
      <p:sp>
        <p:nvSpPr>
          <p:cNvPr id="10" name="TextBox 9"/>
          <p:cNvSpPr txBox="1"/>
          <p:nvPr/>
        </p:nvSpPr>
        <p:spPr>
          <a:xfrm>
            <a:off x="3276600" y="6317159"/>
            <a:ext cx="3385036" cy="769441"/>
          </a:xfrm>
          <a:prstGeom prst="rect">
            <a:avLst/>
          </a:prstGeom>
          <a:noFill/>
        </p:spPr>
        <p:txBody>
          <a:bodyPr wrap="none" rtlCol="0">
            <a:spAutoFit/>
          </a:bodyPr>
          <a:lstStyle/>
          <a:p>
            <a:r>
              <a:rPr lang="en-US" sz="2000" dirty="0"/>
              <a:t>Image Credit: </a:t>
            </a:r>
            <a:r>
              <a:rPr lang="en-US" sz="2000" dirty="0" err="1"/>
              <a:t>en.wikipedia.org</a:t>
            </a:r>
            <a:endParaRPr lang="en-US" sz="2000" dirty="0"/>
          </a:p>
          <a:p>
            <a:endParaRPr lang="en-US" dirty="0"/>
          </a:p>
        </p:txBody>
      </p:sp>
    </p:spTree>
    <p:extLst>
      <p:ext uri="{BB962C8B-B14F-4D97-AF65-F5344CB8AC3E}">
        <p14:creationId xmlns:p14="http://schemas.microsoft.com/office/powerpoint/2010/main" val="258552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610600" cy="5334000"/>
          </a:xfrm>
        </p:spPr>
        <p:txBody>
          <a:bodyPr>
            <a:normAutofit/>
          </a:bodyPr>
          <a:lstStyle/>
          <a:p>
            <a:r>
              <a:rPr lang="en-US" sz="2800" dirty="0"/>
              <a:t>Port of Antwerp is one of the world’s biggest.</a:t>
            </a:r>
          </a:p>
          <a:p>
            <a:r>
              <a:rPr lang="en-US" sz="2800" dirty="0"/>
              <a:t>2011-2013: Hackers infiltrated computers connected to the Port of Antwerp, located specific containers, made off with their smuggled drugs and deleted the records. </a:t>
            </a:r>
          </a:p>
          <a:p>
            <a:r>
              <a:rPr lang="en-US" sz="2800" dirty="0"/>
              <a:t>Attackers obtained remote access to the terminal systems; released containers to their own truckers without knowledge of the port or the shipping line. </a:t>
            </a:r>
          </a:p>
          <a:p>
            <a:r>
              <a:rPr lang="en-US" sz="2800" dirty="0"/>
              <a:t>Access to port systems was used to delete information as to the existence of the container after the fact. </a:t>
            </a:r>
            <a:endParaRPr lang="en-US" sz="28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200" dirty="0">
                <a:latin typeface="Times New Roman" charset="0"/>
                <a:ea typeface="MS PGothic" charset="0"/>
                <a:cs typeface="MS PGothic" charset="0"/>
              </a:rPr>
              <a:t>Source: Reuters 4/23/14, </a:t>
            </a:r>
            <a:r>
              <a:rPr lang="en-US" sz="2200" dirty="0" err="1">
                <a:latin typeface="Times New Roman" charset="0"/>
                <a:ea typeface="MS PGothic" charset="0"/>
                <a:cs typeface="MS PGothic" charset="0"/>
              </a:rPr>
              <a:t>CyberKeel</a:t>
            </a: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Cargo</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32</a:t>
            </a:fld>
            <a:endParaRPr lang="en-US" sz="1600" dirty="0">
              <a:solidFill>
                <a:srgbClr val="FF0000"/>
              </a:solidFill>
              <a:latin typeface="Andalus"/>
              <a:ea typeface="Andalus"/>
              <a:cs typeface="Andalus"/>
            </a:endParaRPr>
          </a:p>
        </p:txBody>
      </p:sp>
      <p:pic>
        <p:nvPicPr>
          <p:cNvPr id="2" name="Picture 1" descr="PortOfAntwer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4648200"/>
            <a:ext cx="3135489" cy="2152033"/>
          </a:xfrm>
          <a:prstGeom prst="rect">
            <a:avLst/>
          </a:prstGeom>
        </p:spPr>
      </p:pic>
      <p:sp>
        <p:nvSpPr>
          <p:cNvPr id="4" name="TextBox 3"/>
          <p:cNvSpPr txBox="1"/>
          <p:nvPr/>
        </p:nvSpPr>
        <p:spPr>
          <a:xfrm>
            <a:off x="3131863" y="5867400"/>
            <a:ext cx="2373892" cy="400110"/>
          </a:xfrm>
          <a:prstGeom prst="rect">
            <a:avLst/>
          </a:prstGeom>
          <a:noFill/>
        </p:spPr>
        <p:txBody>
          <a:bodyPr wrap="none" rtlCol="0">
            <a:spAutoFit/>
          </a:bodyPr>
          <a:lstStyle/>
          <a:p>
            <a:r>
              <a:rPr lang="en-US" sz="2000" dirty="0"/>
              <a:t>Credit: </a:t>
            </a:r>
            <a:r>
              <a:rPr lang="en-US" sz="2000" dirty="0" err="1"/>
              <a:t>wikipedia.org</a:t>
            </a:r>
            <a:endParaRPr lang="en-US" sz="2000" dirty="0"/>
          </a:p>
        </p:txBody>
      </p:sp>
    </p:spTree>
    <p:extLst>
      <p:ext uri="{BB962C8B-B14F-4D97-AF65-F5344CB8AC3E}">
        <p14:creationId xmlns:p14="http://schemas.microsoft.com/office/powerpoint/2010/main" val="140623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610600" cy="5715000"/>
          </a:xfrm>
        </p:spPr>
        <p:txBody>
          <a:bodyPr>
            <a:normAutofit fontScale="25000" lnSpcReduction="20000"/>
          </a:bodyPr>
          <a:lstStyle/>
          <a:p>
            <a:pPr>
              <a:lnSpc>
                <a:spcPct val="110000"/>
              </a:lnSpc>
            </a:pPr>
            <a:r>
              <a:rPr lang="en-US" sz="11200" dirty="0"/>
              <a:t>The hackers began by emailing malware to the port authorities and/or shipping companies.</a:t>
            </a:r>
          </a:p>
          <a:p>
            <a:pPr>
              <a:lnSpc>
                <a:spcPct val="110000"/>
              </a:lnSpc>
            </a:pPr>
            <a:r>
              <a:rPr lang="en-US" sz="11200" dirty="0">
                <a:latin typeface="Times New Roman" charset="0"/>
                <a:ea typeface="MS PGothic" charset="0"/>
                <a:cs typeface="MS PGothic" charset="0"/>
              </a:rPr>
              <a:t>After the infection was discovered and a firewall installed to prevent further infections, the criminals broke into the facility housing cargo-handling computers and fitted devices allowing wireless access to keystrokes and screen shots of computer screens.</a:t>
            </a:r>
          </a:p>
          <a:p>
            <a:pPr>
              <a:lnSpc>
                <a:spcPct val="110000"/>
              </a:lnSpc>
            </a:pPr>
            <a:r>
              <a:rPr lang="en-US" sz="11200" dirty="0">
                <a:latin typeface="Times New Roman" charset="0"/>
                <a:ea typeface="MS PGothic" charset="0"/>
                <a:cs typeface="MS PGothic" charset="0"/>
              </a:rPr>
              <a:t>The first part of this was a cyber attack preceding a physical attack (stealing cargo).</a:t>
            </a:r>
          </a:p>
          <a:p>
            <a:pPr>
              <a:lnSpc>
                <a:spcPct val="110000"/>
              </a:lnSpc>
            </a:pPr>
            <a:r>
              <a:rPr lang="en-US" sz="11200" dirty="0">
                <a:latin typeface="Times New Roman" charset="0"/>
                <a:ea typeface="MS PGothic" charset="0"/>
                <a:cs typeface="MS PGothic" charset="0"/>
              </a:rPr>
              <a:t>The second part was a physical attack (breaking in) preceding a cyber attack, which in turn preceded a physical attack (stealing cargo).</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8000" dirty="0">
                <a:latin typeface="Times New Roman" charset="0"/>
                <a:ea typeface="MS PGothic" charset="0"/>
                <a:cs typeface="MS PGothic" charset="0"/>
              </a:rPr>
              <a:t>Source: Bell 2013, </a:t>
            </a:r>
            <a:r>
              <a:rPr lang="en-US" sz="8000" dirty="0" err="1">
                <a:latin typeface="Times New Roman" charset="0"/>
                <a:ea typeface="MS PGothic" charset="0"/>
                <a:cs typeface="MS PGothic" charset="0"/>
              </a:rPr>
              <a:t>Mulrenan</a:t>
            </a:r>
            <a:r>
              <a:rPr lang="en-US" sz="8000" dirty="0">
                <a:latin typeface="Times New Roman" charset="0"/>
                <a:ea typeface="MS PGothic" charset="0"/>
                <a:cs typeface="MS PGothic" charset="0"/>
              </a:rPr>
              <a:t> 2014, Woodland Group</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Cargo</a:t>
            </a:r>
          </a:p>
        </p:txBody>
      </p:sp>
      <p:sp>
        <p:nvSpPr>
          <p:cNvPr id="9" name="Slide Number Placeholder 8"/>
          <p:cNvSpPr txBox="1">
            <a:spLocks/>
          </p:cNvSpPr>
          <p:nvPr/>
        </p:nvSpPr>
        <p:spPr bwMode="auto">
          <a:xfrm>
            <a:off x="52578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33</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91725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229600" cy="5334000"/>
          </a:xfrm>
        </p:spPr>
        <p:txBody>
          <a:bodyPr>
            <a:normAutofit fontScale="92500"/>
          </a:bodyPr>
          <a:lstStyle/>
          <a:p>
            <a:r>
              <a:rPr lang="en-US" sz="2800" dirty="0"/>
              <a:t>In 2012 it was revealed that crime syndicates had penetrated the cargo systems operated by the Australian Customs and Border protection. </a:t>
            </a:r>
          </a:p>
          <a:p>
            <a:r>
              <a:rPr lang="en-US" sz="2800" dirty="0"/>
              <a:t>The penetration of the systems allowed the criminals to check whether their shipping containers were regarded as suspicious by the police or customs authorities.</a:t>
            </a:r>
          </a:p>
          <a:p>
            <a:r>
              <a:rPr lang="en-US" sz="2800" dirty="0"/>
              <a:t>The consequence was that containers with contraband were abandoned whenever such attention was identified by the criminals.</a:t>
            </a:r>
          </a:p>
          <a:p>
            <a:r>
              <a:rPr lang="en-US" sz="2800" dirty="0"/>
              <a:t>Others could be handled without worrying about the police. </a:t>
            </a:r>
          </a:p>
          <a:p>
            <a:pPr marL="0" indent="0">
              <a:buNone/>
            </a:pPr>
            <a:endParaRPr lang="en-US" sz="2000" dirty="0">
              <a:latin typeface="Times New Roman" charset="0"/>
              <a:ea typeface="MS PGothic" charset="0"/>
              <a:cs typeface="MS PGothic" charset="0"/>
            </a:endParaRPr>
          </a:p>
          <a:p>
            <a:pPr marL="0" indent="0">
              <a:buNone/>
            </a:pPr>
            <a:r>
              <a:rPr lang="en-US" sz="2000" dirty="0">
                <a:latin typeface="Times New Roman" charset="0"/>
                <a:ea typeface="MS PGothic" charset="0"/>
                <a:cs typeface="MS PGothic" charset="0"/>
              </a:rPr>
              <a:t>Credit: </a:t>
            </a:r>
            <a:r>
              <a:rPr lang="en-US" sz="2000" dirty="0" err="1">
                <a:latin typeface="Times New Roman" charset="0"/>
                <a:ea typeface="MS PGothic" charset="0"/>
                <a:cs typeface="MS PGothic" charset="0"/>
              </a:rPr>
              <a:t>CyberKeel</a:t>
            </a:r>
            <a:endParaRPr lang="en-US" sz="20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Cargo</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34</a:t>
            </a:fld>
            <a:endParaRPr lang="en-US" sz="1600" dirty="0">
              <a:solidFill>
                <a:srgbClr val="FF0000"/>
              </a:solidFill>
              <a:latin typeface="Andalus"/>
              <a:ea typeface="Andalus"/>
              <a:cs typeface="Andalus"/>
            </a:endParaRPr>
          </a:p>
        </p:txBody>
      </p:sp>
      <p:sp>
        <p:nvSpPr>
          <p:cNvPr id="6" name="TextBox 5"/>
          <p:cNvSpPr txBox="1"/>
          <p:nvPr/>
        </p:nvSpPr>
        <p:spPr>
          <a:xfrm>
            <a:off x="1981200" y="5943600"/>
            <a:ext cx="5257800" cy="707886"/>
          </a:xfrm>
          <a:prstGeom prst="rect">
            <a:avLst/>
          </a:prstGeom>
          <a:noFill/>
        </p:spPr>
        <p:txBody>
          <a:bodyPr wrap="square" rtlCol="0">
            <a:spAutoFit/>
          </a:bodyPr>
          <a:lstStyle/>
          <a:p>
            <a:r>
              <a:rPr lang="en-US" sz="2000" dirty="0"/>
              <a:t>Credit: </a:t>
            </a:r>
            <a:r>
              <a:rPr lang="en-US" sz="2000" dirty="0" err="1"/>
              <a:t>commons.wikimedia.org</a:t>
            </a:r>
            <a:r>
              <a:rPr lang="en-US" sz="2000" dirty="0"/>
              <a:t> and </a:t>
            </a:r>
            <a:r>
              <a:rPr lang="en-US" sz="2000" dirty="0" err="1"/>
              <a:t>en.wikipedia.org</a:t>
            </a:r>
            <a:endParaRPr lang="en-US" sz="2000" dirty="0"/>
          </a:p>
        </p:txBody>
      </p:sp>
      <p:pic>
        <p:nvPicPr>
          <p:cNvPr id="4" name="Picture 3" descr="container por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787438"/>
            <a:ext cx="3111500" cy="2070562"/>
          </a:xfrm>
          <a:prstGeom prst="rect">
            <a:avLst/>
          </a:prstGeom>
        </p:spPr>
      </p:pic>
      <p:pic>
        <p:nvPicPr>
          <p:cNvPr id="5" name="Picture 4" descr="Australian_Customs_Fl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4724400"/>
            <a:ext cx="2286000" cy="1143000"/>
          </a:xfrm>
          <a:prstGeom prst="rect">
            <a:avLst/>
          </a:prstGeom>
        </p:spPr>
      </p:pic>
    </p:spTree>
    <p:extLst>
      <p:ext uri="{BB962C8B-B14F-4D97-AF65-F5344CB8AC3E}">
        <p14:creationId xmlns:p14="http://schemas.microsoft.com/office/powerpoint/2010/main" val="394841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229600" cy="6019800"/>
          </a:xfrm>
        </p:spPr>
        <p:txBody>
          <a:bodyPr>
            <a:normAutofit fontScale="85000" lnSpcReduction="20000"/>
          </a:bodyPr>
          <a:lstStyle/>
          <a:p>
            <a:pPr>
              <a:lnSpc>
                <a:spcPct val="120000"/>
              </a:lnSpc>
            </a:pPr>
            <a:r>
              <a:rPr lang="en-US" sz="3000" dirty="0"/>
              <a:t>The Iranian shipping line IRISL suffered from a successful cyber attack in 2011.</a:t>
            </a:r>
          </a:p>
          <a:p>
            <a:pPr>
              <a:lnSpc>
                <a:spcPct val="120000"/>
              </a:lnSpc>
            </a:pPr>
            <a:r>
              <a:rPr lang="en-US" sz="3000" dirty="0"/>
              <a:t>The attacks damaged all the data related to rates, loading, cargo number, date and place. </a:t>
            </a:r>
          </a:p>
          <a:p>
            <a:pPr>
              <a:lnSpc>
                <a:spcPct val="120000"/>
              </a:lnSpc>
            </a:pPr>
            <a:r>
              <a:rPr lang="en-US" sz="3000" dirty="0"/>
              <a:t>This meant that no one knew where containers were, whether they had been loaded or not, which boxes were onboard the ships or onshore.</a:t>
            </a:r>
          </a:p>
          <a:p>
            <a:pPr>
              <a:lnSpc>
                <a:spcPct val="120000"/>
              </a:lnSpc>
            </a:pPr>
            <a:r>
              <a:rPr lang="en-US" sz="3000" dirty="0"/>
              <a:t>Even though the data was eventually recovered, it led to significant disruptions in operations and resulted in sending cargo to wrong destinations causing severe financial losses.</a:t>
            </a:r>
          </a:p>
          <a:p>
            <a:pPr>
              <a:lnSpc>
                <a:spcPct val="120000"/>
              </a:lnSpc>
            </a:pPr>
            <a:r>
              <a:rPr lang="en-US" sz="3000" dirty="0"/>
              <a:t>Additionally, a considerable amount of </a:t>
            </a:r>
          </a:p>
          <a:p>
            <a:pPr marL="0" indent="0">
              <a:lnSpc>
                <a:spcPct val="120000"/>
              </a:lnSpc>
              <a:buNone/>
            </a:pPr>
            <a:r>
              <a:rPr lang="en-US" sz="3000" dirty="0"/>
              <a:t>     cargo was lost.</a:t>
            </a:r>
          </a:p>
          <a:p>
            <a:pPr marL="0" indent="0">
              <a:buNone/>
            </a:pPr>
            <a:endParaRPr lang="en-US" sz="2800" dirty="0">
              <a:latin typeface="Times New Roman" charset="0"/>
              <a:ea typeface="MS PGothic" charset="0"/>
              <a:cs typeface="MS PGothic" charset="0"/>
            </a:endParaRPr>
          </a:p>
          <a:p>
            <a:pPr marL="0" indent="0">
              <a:buNone/>
            </a:pPr>
            <a:r>
              <a:rPr lang="en-US" sz="1900" dirty="0">
                <a:latin typeface="Times New Roman" charset="0"/>
                <a:ea typeface="MS PGothic" charset="0"/>
                <a:cs typeface="MS PGothic" charset="0"/>
              </a:rPr>
              <a:t>Credit: </a:t>
            </a:r>
            <a:r>
              <a:rPr lang="en-US" sz="1900" dirty="0" err="1">
                <a:latin typeface="Times New Roman" charset="0"/>
                <a:ea typeface="MS PGothic" charset="0"/>
                <a:cs typeface="MS PGothic" charset="0"/>
              </a:rPr>
              <a:t>CyberKeel</a:t>
            </a:r>
            <a:endParaRPr lang="en-US" sz="19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Cargo</a:t>
            </a: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35</a:t>
            </a:fld>
            <a:endParaRPr lang="en-US" sz="1600" dirty="0">
              <a:solidFill>
                <a:srgbClr val="FF0000"/>
              </a:solidFill>
              <a:latin typeface="Andalus"/>
              <a:ea typeface="Andalus"/>
              <a:cs typeface="Andalus"/>
            </a:endParaRPr>
          </a:p>
        </p:txBody>
      </p:sp>
      <p:pic>
        <p:nvPicPr>
          <p:cNvPr id="2" name="Picture 1" descr="IRI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545" y="4912961"/>
            <a:ext cx="2947322" cy="1945039"/>
          </a:xfrm>
          <a:prstGeom prst="rect">
            <a:avLst/>
          </a:prstGeom>
        </p:spPr>
      </p:pic>
      <p:sp>
        <p:nvSpPr>
          <p:cNvPr id="6" name="TextBox 5"/>
          <p:cNvSpPr txBox="1"/>
          <p:nvPr/>
        </p:nvSpPr>
        <p:spPr>
          <a:xfrm>
            <a:off x="2665561" y="6305490"/>
            <a:ext cx="3506639" cy="400110"/>
          </a:xfrm>
          <a:prstGeom prst="rect">
            <a:avLst/>
          </a:prstGeom>
          <a:noFill/>
        </p:spPr>
        <p:txBody>
          <a:bodyPr wrap="none" rtlCol="0">
            <a:spAutoFit/>
          </a:bodyPr>
          <a:lstStyle/>
          <a:p>
            <a:r>
              <a:rPr lang="en-US" sz="2000" dirty="0"/>
              <a:t>Credit: </a:t>
            </a:r>
            <a:r>
              <a:rPr lang="en-US" sz="2000" dirty="0" err="1"/>
              <a:t>commons.wikimedia.org</a:t>
            </a:r>
            <a:endParaRPr lang="en-US" sz="2000" dirty="0"/>
          </a:p>
        </p:txBody>
      </p:sp>
    </p:spTree>
    <p:extLst>
      <p:ext uri="{BB962C8B-B14F-4D97-AF65-F5344CB8AC3E}">
        <p14:creationId xmlns:p14="http://schemas.microsoft.com/office/powerpoint/2010/main" val="380683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458200" cy="5791200"/>
          </a:xfrm>
        </p:spPr>
        <p:txBody>
          <a:bodyPr>
            <a:normAutofit/>
          </a:bodyPr>
          <a:lstStyle/>
          <a:p>
            <a:r>
              <a:rPr lang="en-US" sz="2800" dirty="0">
                <a:latin typeface="Times New Roman" pitchFamily="18" charset="0"/>
                <a:cs typeface="Times New Roman" pitchFamily="18" charset="0"/>
              </a:rPr>
              <a:t>Could an adversary block entry to a port from the water through a cyber attack?</a:t>
            </a:r>
          </a:p>
          <a:p>
            <a:r>
              <a:rPr lang="en-US" sz="2800" dirty="0">
                <a:latin typeface="Times New Roman" pitchFamily="18" charset="0"/>
                <a:cs typeface="Times New Roman" pitchFamily="18" charset="0"/>
              </a:rPr>
              <a:t>The chokepoint for a port is the channel. Blocking it could create a big problem. </a:t>
            </a:r>
          </a:p>
          <a:p>
            <a:r>
              <a:rPr lang="en-US" sz="2800" dirty="0">
                <a:latin typeface="Times New Roman" pitchFamily="18" charset="0"/>
                <a:cs typeface="Times New Roman" pitchFamily="18" charset="0"/>
              </a:rPr>
              <a:t>Consider for example the Kill van Kull in New York </a:t>
            </a:r>
            <a:r>
              <a:rPr lang="mr-IN" sz="2800" dirty="0">
                <a:latin typeface="Times New Roman" pitchFamily="18" charset="0"/>
                <a:cs typeface="Times New Roman" pitchFamily="18" charset="0"/>
              </a:rPr>
              <a:t>–</a:t>
            </a:r>
            <a:r>
              <a:rPr lang="en-US" sz="2800" dirty="0">
                <a:latin typeface="Times New Roman" pitchFamily="18" charset="0"/>
                <a:cs typeface="Times New Roman" pitchFamily="18" charset="0"/>
              </a:rPr>
              <a:t> if an adversary could cause a vessel to run aground there, this would create a huge problem. </a:t>
            </a:r>
          </a:p>
          <a:p>
            <a:r>
              <a:rPr lang="en-US" sz="2800" dirty="0">
                <a:latin typeface="Times New Roman" pitchFamily="18" charset="0"/>
                <a:cs typeface="Times New Roman" pitchFamily="18" charset="0"/>
              </a:rPr>
              <a:t>If an adversary could do this, they could create a great deal of economic damage if the port remained closed for a period of time</a:t>
            </a:r>
            <a:r>
              <a:rPr lang="en-US" sz="3400" dirty="0">
                <a:latin typeface="Times New Roman" pitchFamily="18" charset="0"/>
                <a:cs typeface="Times New Roman" pitchFamily="18" charset="0"/>
              </a:rPr>
              <a:t>. </a:t>
            </a: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Blocking the Port Entryway</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36</a:t>
            </a:fld>
            <a:endParaRPr lang="en-US" sz="1600" dirty="0">
              <a:solidFill>
                <a:srgbClr val="FF0000"/>
              </a:solidFill>
              <a:latin typeface="Andalus"/>
              <a:ea typeface="Andalus"/>
              <a:cs typeface="Andalus"/>
            </a:endParaRPr>
          </a:p>
        </p:txBody>
      </p:sp>
      <p:pic>
        <p:nvPicPr>
          <p:cNvPr id="2" name="Picture 1" descr="Kill van K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2277" y="4724400"/>
            <a:ext cx="2612572" cy="2133600"/>
          </a:xfrm>
          <a:prstGeom prst="rect">
            <a:avLst/>
          </a:prstGeom>
        </p:spPr>
      </p:pic>
      <p:sp>
        <p:nvSpPr>
          <p:cNvPr id="7" name="TextBox 6"/>
          <p:cNvSpPr txBox="1"/>
          <p:nvPr/>
        </p:nvSpPr>
        <p:spPr>
          <a:xfrm>
            <a:off x="1676400" y="5638800"/>
            <a:ext cx="2430548" cy="646331"/>
          </a:xfrm>
          <a:prstGeom prst="rect">
            <a:avLst/>
          </a:prstGeom>
          <a:noFill/>
        </p:spPr>
        <p:txBody>
          <a:bodyPr wrap="none" rtlCol="0">
            <a:spAutoFit/>
          </a:bodyPr>
          <a:lstStyle/>
          <a:p>
            <a:r>
              <a:rPr lang="en-US" sz="1800" dirty="0"/>
              <a:t>Kill van Kull</a:t>
            </a:r>
          </a:p>
          <a:p>
            <a:r>
              <a:rPr lang="en-US" sz="1800" dirty="0"/>
              <a:t>Credit: </a:t>
            </a:r>
            <a:r>
              <a:rPr lang="en-US" sz="1800" dirty="0" err="1"/>
              <a:t>en.wikipedia.org</a:t>
            </a:r>
            <a:endParaRPr lang="en-US" sz="1800" dirty="0"/>
          </a:p>
        </p:txBody>
      </p:sp>
    </p:spTree>
    <p:extLst>
      <p:ext uri="{BB962C8B-B14F-4D97-AF65-F5344CB8AC3E}">
        <p14:creationId xmlns:p14="http://schemas.microsoft.com/office/powerpoint/2010/main" val="47739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458200" cy="5791200"/>
          </a:xfrm>
        </p:spPr>
        <p:txBody>
          <a:bodyPr>
            <a:normAutofit/>
          </a:bodyPr>
          <a:lstStyle/>
          <a:p>
            <a:r>
              <a:rPr lang="en-US" sz="2800" dirty="0">
                <a:latin typeface="Times New Roman" pitchFamily="18" charset="0"/>
                <a:cs typeface="Times New Roman" pitchFamily="18" charset="0"/>
              </a:rPr>
              <a:t>In a bad case, the port could remain closed for a year or more. </a:t>
            </a:r>
          </a:p>
          <a:p>
            <a:pPr lvl="1"/>
            <a:r>
              <a:rPr lang="en-US" sz="2400" dirty="0">
                <a:latin typeface="Times New Roman" pitchFamily="18" charset="0"/>
                <a:cs typeface="Times New Roman" pitchFamily="18" charset="0"/>
              </a:rPr>
              <a:t>Look how much time it took to get the grounded Costa Concordia cruise ship off the rocks.</a:t>
            </a:r>
          </a:p>
          <a:p>
            <a:r>
              <a:rPr lang="en-US" sz="2800" dirty="0">
                <a:latin typeface="Times New Roman" pitchFamily="18" charset="0"/>
                <a:cs typeface="Times New Roman" pitchFamily="18" charset="0"/>
              </a:rPr>
              <a:t>An adversary could also divert port resources to clearing the blockage, and possibly create an opening for a following physical attack e.g., through a bomb in the port.</a:t>
            </a:r>
          </a:p>
          <a:p>
            <a:r>
              <a:rPr lang="en-US" sz="2800" dirty="0">
                <a:latin typeface="Times New Roman" pitchFamily="18" charset="0"/>
                <a:cs typeface="Times New Roman" pitchFamily="18" charset="0"/>
              </a:rPr>
              <a:t>At the least, they might create huge traffic jams, not allowing emergency vehicles to enter to counter that physical attack.</a:t>
            </a: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Blocking the Port Entryway</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37</a:t>
            </a:fld>
            <a:endParaRPr lang="en-US" sz="1600" dirty="0">
              <a:solidFill>
                <a:srgbClr val="FF0000"/>
              </a:solidFill>
              <a:latin typeface="Andalus"/>
              <a:ea typeface="Andalus"/>
              <a:cs typeface="Andalus"/>
            </a:endParaRPr>
          </a:p>
        </p:txBody>
      </p:sp>
      <p:pic>
        <p:nvPicPr>
          <p:cNvPr id="2" name="Picture 1" descr="Costa_Concord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825" y="5181600"/>
            <a:ext cx="3014293" cy="1676399"/>
          </a:xfrm>
          <a:prstGeom prst="rect">
            <a:avLst/>
          </a:prstGeom>
        </p:spPr>
      </p:pic>
      <p:sp>
        <p:nvSpPr>
          <p:cNvPr id="7" name="TextBox 6"/>
          <p:cNvSpPr txBox="1"/>
          <p:nvPr/>
        </p:nvSpPr>
        <p:spPr>
          <a:xfrm>
            <a:off x="3513052" y="5715000"/>
            <a:ext cx="2430548" cy="646331"/>
          </a:xfrm>
          <a:prstGeom prst="rect">
            <a:avLst/>
          </a:prstGeom>
          <a:noFill/>
        </p:spPr>
        <p:txBody>
          <a:bodyPr wrap="none" rtlCol="0">
            <a:spAutoFit/>
          </a:bodyPr>
          <a:lstStyle/>
          <a:p>
            <a:r>
              <a:rPr lang="en-US" sz="1800" dirty="0"/>
              <a:t>Costa Concordia</a:t>
            </a:r>
          </a:p>
          <a:p>
            <a:r>
              <a:rPr lang="en-US" sz="1800" dirty="0"/>
              <a:t>Credit: </a:t>
            </a:r>
            <a:r>
              <a:rPr lang="en-US" sz="1800" dirty="0" err="1"/>
              <a:t>en.wikipedia.org</a:t>
            </a:r>
            <a:endParaRPr lang="en-US" sz="1800" dirty="0"/>
          </a:p>
        </p:txBody>
      </p:sp>
    </p:spTree>
    <p:extLst>
      <p:ext uri="{BB962C8B-B14F-4D97-AF65-F5344CB8AC3E}">
        <p14:creationId xmlns:p14="http://schemas.microsoft.com/office/powerpoint/2010/main" val="289517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91200"/>
          </a:xfrm>
        </p:spPr>
        <p:txBody>
          <a:bodyPr>
            <a:normAutofit/>
          </a:bodyPr>
          <a:lstStyle/>
          <a:p>
            <a:r>
              <a:rPr lang="en-US" sz="2800" dirty="0">
                <a:latin typeface="Times New Roman" pitchFamily="18" charset="0"/>
                <a:cs typeface="Times New Roman" pitchFamily="18" charset="0"/>
              </a:rPr>
              <a:t>Autonomous vessels are coming.</a:t>
            </a:r>
          </a:p>
          <a:p>
            <a:r>
              <a:rPr lang="en-US" sz="2800" dirty="0">
                <a:latin typeface="Times New Roman" pitchFamily="18" charset="0"/>
                <a:cs typeface="Times New Roman" pitchFamily="18" charset="0"/>
              </a:rPr>
              <a:t>Could an adversary hack into such a vessel as it approaches a port and cause it to ram into another vessel or a bridge?</a:t>
            </a:r>
          </a:p>
          <a:p>
            <a:r>
              <a:rPr lang="en-US" sz="2800" dirty="0">
                <a:latin typeface="Times New Roman" pitchFamily="18" charset="0"/>
                <a:cs typeface="Times New Roman" pitchFamily="18" charset="0"/>
              </a:rPr>
              <a:t>Or run it aground, thereby blocking the entryway to a port?</a:t>
            </a:r>
          </a:p>
          <a:p>
            <a:r>
              <a:rPr lang="en-US" sz="2800" dirty="0">
                <a:latin typeface="Times New Roman" pitchFamily="18" charset="0"/>
                <a:cs typeface="Times New Roman" pitchFamily="18" charset="0"/>
              </a:rPr>
              <a:t>Could they choose one loaded with LNG for maximum damage?</a:t>
            </a:r>
          </a:p>
          <a:p>
            <a:pPr marL="0" indent="0">
              <a:buNone/>
            </a:pPr>
            <a:endParaRPr lang="en-US" sz="2600" dirty="0">
              <a:solidFill>
                <a:srgbClr val="000000"/>
              </a:solidFill>
              <a:latin typeface="Times New Roman" pitchFamily="18" charset="0"/>
              <a:cs typeface="Times New Roman" pitchFamily="18" charset="0"/>
            </a:endParaRPr>
          </a:p>
          <a:p>
            <a:pPr marL="914400" lvl="2" indent="0">
              <a:buNone/>
            </a:pPr>
            <a:r>
              <a:rPr lang="en-US" sz="2000" dirty="0">
                <a:solidFill>
                  <a:srgbClr val="000000"/>
                </a:solidFill>
                <a:latin typeface="Times New Roman" pitchFamily="18" charset="0"/>
                <a:cs typeface="Times New Roman" pitchFamily="18" charset="0"/>
              </a:rPr>
              <a:t>	</a:t>
            </a:r>
          </a:p>
          <a:p>
            <a:pPr lvl="1"/>
            <a:endParaRPr lang="en-US" sz="2400" dirty="0">
              <a:solidFill>
                <a:srgbClr val="000000"/>
              </a:solidFill>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Blocking the Port Entryway</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38</a:t>
            </a:fld>
            <a:endParaRPr lang="en-US" sz="1600" dirty="0">
              <a:solidFill>
                <a:srgbClr val="FF0000"/>
              </a:solidFill>
              <a:latin typeface="Andalus"/>
              <a:ea typeface="Andalus"/>
              <a:cs typeface="Andalus"/>
            </a:endParaRPr>
          </a:p>
        </p:txBody>
      </p:sp>
      <p:pic>
        <p:nvPicPr>
          <p:cNvPr id="5" name="Picture 4" descr="Rolls-Royce-autonomous-ship-concept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97400"/>
            <a:ext cx="4381500" cy="1651000"/>
          </a:xfrm>
          <a:prstGeom prst="rect">
            <a:avLst/>
          </a:prstGeom>
        </p:spPr>
      </p:pic>
      <p:sp>
        <p:nvSpPr>
          <p:cNvPr id="10" name="TextBox 9"/>
          <p:cNvSpPr txBox="1"/>
          <p:nvPr/>
        </p:nvSpPr>
        <p:spPr>
          <a:xfrm>
            <a:off x="4876800" y="4397514"/>
            <a:ext cx="4274202" cy="707886"/>
          </a:xfrm>
          <a:prstGeom prst="rect">
            <a:avLst/>
          </a:prstGeom>
          <a:noFill/>
        </p:spPr>
        <p:txBody>
          <a:bodyPr wrap="none" rtlCol="0">
            <a:spAutoFit/>
          </a:bodyPr>
          <a:lstStyle/>
          <a:p>
            <a:r>
              <a:rPr lang="en-US" sz="2000" dirty="0"/>
              <a:t>Rolls Royce Autonomous Ship Concept</a:t>
            </a:r>
          </a:p>
          <a:p>
            <a:r>
              <a:rPr lang="en-US" sz="2000" dirty="0"/>
              <a:t>Credit: Rolls Royce, </a:t>
            </a:r>
            <a:r>
              <a:rPr lang="en-US" sz="2000" dirty="0" err="1"/>
              <a:t>iecetech.org</a:t>
            </a:r>
            <a:endParaRPr lang="en-US" sz="2000" dirty="0"/>
          </a:p>
        </p:txBody>
      </p:sp>
    </p:spTree>
    <p:extLst>
      <p:ext uri="{BB962C8B-B14F-4D97-AF65-F5344CB8AC3E}">
        <p14:creationId xmlns:p14="http://schemas.microsoft.com/office/powerpoint/2010/main" val="263919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91200"/>
          </a:xfrm>
        </p:spPr>
        <p:txBody>
          <a:bodyPr>
            <a:normAutofit/>
          </a:bodyPr>
          <a:lstStyle/>
          <a:p>
            <a:r>
              <a:rPr lang="en-US" sz="2800" dirty="0">
                <a:solidFill>
                  <a:srgbClr val="000000"/>
                </a:solidFill>
                <a:latin typeface="Times New Roman" pitchFamily="18" charset="0"/>
                <a:cs typeface="Times New Roman" pitchFamily="18" charset="0"/>
              </a:rPr>
              <a:t>One SME told us this was not likely:</a:t>
            </a:r>
          </a:p>
          <a:p>
            <a:pPr lvl="1"/>
            <a:r>
              <a:rPr lang="en-US" sz="2400" dirty="0">
                <a:solidFill>
                  <a:srgbClr val="000000"/>
                </a:solidFill>
                <a:latin typeface="Times New Roman" pitchFamily="18" charset="0"/>
                <a:cs typeface="Times New Roman" pitchFamily="18" charset="0"/>
              </a:rPr>
              <a:t>There are alarms and warnings that you would have to bypass.</a:t>
            </a:r>
          </a:p>
          <a:p>
            <a:pPr lvl="1"/>
            <a:r>
              <a:rPr lang="en-US" sz="2400" dirty="0">
                <a:solidFill>
                  <a:srgbClr val="000000"/>
                </a:solidFill>
                <a:latin typeface="Times New Roman" pitchFamily="18" charset="0"/>
                <a:cs typeface="Times New Roman" pitchFamily="18" charset="0"/>
              </a:rPr>
              <a:t>Would port authorities overcome mistrust of automated systems to allow an autonomous vessel to operate in congested or treacherous waterways? </a:t>
            </a:r>
          </a:p>
          <a:p>
            <a:pPr lvl="2"/>
            <a:r>
              <a:rPr lang="en-US" sz="2000" dirty="0">
                <a:solidFill>
                  <a:srgbClr val="000000"/>
                </a:solidFill>
                <a:latin typeface="Times New Roman" pitchFamily="18" charset="0"/>
                <a:cs typeface="Times New Roman" pitchFamily="18" charset="0"/>
              </a:rPr>
              <a:t>In San Francisco, the eddy current can make your bow veer towards a bridge abutment and there is not much tolerance for variance from the intended path.</a:t>
            </a:r>
          </a:p>
          <a:p>
            <a:pPr lvl="1"/>
            <a:r>
              <a:rPr lang="en-US" sz="2600" dirty="0">
                <a:solidFill>
                  <a:srgbClr val="000000"/>
                </a:solidFill>
                <a:latin typeface="Times New Roman" pitchFamily="18" charset="0"/>
                <a:cs typeface="Times New Roman" pitchFamily="18" charset="0"/>
              </a:rPr>
              <a:t>Would the pilots union allow the vessel to enter the port without a pilot?</a:t>
            </a:r>
          </a:p>
          <a:p>
            <a:pPr marL="914400" lvl="2" indent="0">
              <a:buNone/>
            </a:pPr>
            <a:r>
              <a:rPr lang="en-US" sz="2000" dirty="0">
                <a:solidFill>
                  <a:srgbClr val="000000"/>
                </a:solidFill>
                <a:latin typeface="Times New Roman" pitchFamily="18" charset="0"/>
                <a:cs typeface="Times New Roman" pitchFamily="18" charset="0"/>
              </a:rPr>
              <a:t>	</a:t>
            </a:r>
          </a:p>
          <a:p>
            <a:pPr lvl="1"/>
            <a:endParaRPr lang="en-US" sz="2400" dirty="0">
              <a:solidFill>
                <a:srgbClr val="000000"/>
              </a:solidFill>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Blocking the Port Entryway</a:t>
            </a:r>
          </a:p>
        </p:txBody>
      </p:sp>
      <p:sp>
        <p:nvSpPr>
          <p:cNvPr id="9" name="Slide Number Placeholder 8"/>
          <p:cNvSpPr txBox="1">
            <a:spLocks/>
          </p:cNvSpPr>
          <p:nvPr/>
        </p:nvSpPr>
        <p:spPr bwMode="auto">
          <a:xfrm>
            <a:off x="37338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39</a:t>
            </a:fld>
            <a:endParaRPr lang="en-US" sz="1600" dirty="0">
              <a:solidFill>
                <a:srgbClr val="FF0000"/>
              </a:solidFill>
              <a:latin typeface="Andalus"/>
              <a:ea typeface="Andalus"/>
              <a:cs typeface="Andalus"/>
            </a:endParaRPr>
          </a:p>
        </p:txBody>
      </p:sp>
      <p:pic>
        <p:nvPicPr>
          <p:cNvPr id="2" name="Picture 1" descr="Pilot Bo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101605"/>
            <a:ext cx="2469330" cy="1756395"/>
          </a:xfrm>
          <a:prstGeom prst="rect">
            <a:avLst/>
          </a:prstGeom>
        </p:spPr>
      </p:pic>
      <p:sp>
        <p:nvSpPr>
          <p:cNvPr id="6" name="TextBox 5"/>
          <p:cNvSpPr txBox="1"/>
          <p:nvPr/>
        </p:nvSpPr>
        <p:spPr>
          <a:xfrm>
            <a:off x="2969179" y="5867400"/>
            <a:ext cx="2669621" cy="707886"/>
          </a:xfrm>
          <a:prstGeom prst="rect">
            <a:avLst/>
          </a:prstGeom>
          <a:noFill/>
        </p:spPr>
        <p:txBody>
          <a:bodyPr wrap="none" rtlCol="0">
            <a:spAutoFit/>
          </a:bodyPr>
          <a:lstStyle/>
          <a:p>
            <a:r>
              <a:rPr lang="en-US" sz="2000" dirty="0"/>
              <a:t>Credit: Both: commons.</a:t>
            </a:r>
          </a:p>
          <a:p>
            <a:r>
              <a:rPr lang="en-US" sz="2000" dirty="0" err="1"/>
              <a:t>wikipedia.org</a:t>
            </a:r>
            <a:endParaRPr lang="en-US" sz="2000" dirty="0"/>
          </a:p>
        </p:txBody>
      </p:sp>
      <p:pic>
        <p:nvPicPr>
          <p:cNvPr id="4" name="Picture 3" descr="Vessel Under Golden Gate B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618329"/>
            <a:ext cx="3352800" cy="2239671"/>
          </a:xfrm>
          <a:prstGeom prst="rect">
            <a:avLst/>
          </a:prstGeom>
        </p:spPr>
      </p:pic>
    </p:spTree>
    <p:extLst>
      <p:ext uri="{BB962C8B-B14F-4D97-AF65-F5344CB8AC3E}">
        <p14:creationId xmlns:p14="http://schemas.microsoft.com/office/powerpoint/2010/main" val="24787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Fake news could be spread via social media.</a:t>
            </a:r>
          </a:p>
          <a:p>
            <a:r>
              <a:rPr lang="en-US" sz="2800" dirty="0">
                <a:latin typeface="Times New Roman" pitchFamily="18" charset="0"/>
                <a:cs typeface="Times New Roman" pitchFamily="18" charset="0"/>
              </a:rPr>
              <a:t>Something is happening at Pier F in the port.</a:t>
            </a:r>
          </a:p>
          <a:p>
            <a:r>
              <a:rPr lang="en-US" sz="2800" dirty="0">
                <a:latin typeface="Times New Roman" pitchFamily="18" charset="0"/>
                <a:cs typeface="Times New Roman" pitchFamily="18" charset="0"/>
              </a:rPr>
              <a:t>Draws first responders to Pier F.</a:t>
            </a:r>
          </a:p>
          <a:p>
            <a:pPr lvl="1"/>
            <a:r>
              <a:rPr lang="en-US" sz="2400" dirty="0">
                <a:latin typeface="Times New Roman" pitchFamily="18" charset="0"/>
                <a:cs typeface="Times New Roman" pitchFamily="18" charset="0"/>
              </a:rPr>
              <a:t>“Everyone runs to the soccer ball”</a:t>
            </a:r>
          </a:p>
          <a:p>
            <a:r>
              <a:rPr lang="en-US" sz="2800" dirty="0">
                <a:latin typeface="Times New Roman" pitchFamily="18" charset="0"/>
                <a:cs typeface="Times New Roman" pitchFamily="18" charset="0"/>
              </a:rPr>
              <a:t>Actual intent is to attack Pier L, which now may have less protection. </a:t>
            </a:r>
          </a:p>
          <a:p>
            <a:r>
              <a:rPr lang="en-US" sz="2800" dirty="0">
                <a:latin typeface="Times New Roman" pitchFamily="18" charset="0"/>
                <a:cs typeface="Times New Roman" pitchFamily="18" charset="0"/>
              </a:rPr>
              <a:t>Another version: hack into a company’s or agency’s email system and generate an official-looking report about Pier F.</a:t>
            </a: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 Simple Example: Fake News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a:t>
            </a:fld>
            <a:endParaRPr lang="en-US" sz="1600" dirty="0">
              <a:solidFill>
                <a:srgbClr val="FF0000"/>
              </a:solidFill>
              <a:latin typeface="Andalus"/>
              <a:ea typeface="Andalus"/>
              <a:cs typeface="Andalus"/>
            </a:endParaRPr>
          </a:p>
        </p:txBody>
      </p:sp>
      <p:sp>
        <p:nvSpPr>
          <p:cNvPr id="2" name="TextBox 1"/>
          <p:cNvSpPr txBox="1"/>
          <p:nvPr/>
        </p:nvSpPr>
        <p:spPr>
          <a:xfrm>
            <a:off x="3585672" y="4800600"/>
            <a:ext cx="3500928" cy="1569660"/>
          </a:xfrm>
          <a:prstGeom prst="rect">
            <a:avLst/>
          </a:prstGeom>
          <a:noFill/>
        </p:spPr>
        <p:txBody>
          <a:bodyPr wrap="none" rtlCol="0">
            <a:spAutoFit/>
          </a:bodyPr>
          <a:lstStyle/>
          <a:p>
            <a:r>
              <a:rPr lang="en-US" dirty="0">
                <a:solidFill>
                  <a:srgbClr val="FF0000"/>
                </a:solidFill>
              </a:rPr>
              <a:t>John Smith</a:t>
            </a:r>
          </a:p>
          <a:p>
            <a:r>
              <a:rPr lang="en-US" dirty="0">
                <a:solidFill>
                  <a:srgbClr val="FF0000"/>
                </a:solidFill>
              </a:rPr>
              <a:t>@</a:t>
            </a:r>
            <a:r>
              <a:rPr lang="en-US" dirty="0" err="1">
                <a:solidFill>
                  <a:srgbClr val="FF0000"/>
                </a:solidFill>
              </a:rPr>
              <a:t>johnsmith</a:t>
            </a:r>
            <a:endParaRPr lang="en-US" dirty="0">
              <a:solidFill>
                <a:srgbClr val="FF0000"/>
              </a:solidFill>
            </a:endParaRPr>
          </a:p>
          <a:p>
            <a:r>
              <a:rPr lang="en-US" dirty="0">
                <a:solidFill>
                  <a:srgbClr val="FF0000"/>
                </a:solidFill>
              </a:rPr>
              <a:t>There is a shooter at Pier F</a:t>
            </a:r>
          </a:p>
          <a:p>
            <a:r>
              <a:rPr lang="en-US" dirty="0">
                <a:solidFill>
                  <a:srgbClr val="FF0000"/>
                </a:solidFill>
              </a:rPr>
              <a:t>2:23 PM  6 Dec 2017</a:t>
            </a:r>
          </a:p>
        </p:txBody>
      </p:sp>
      <p:sp>
        <p:nvSpPr>
          <p:cNvPr id="7" name="TextBox 6"/>
          <p:cNvSpPr txBox="1"/>
          <p:nvPr/>
        </p:nvSpPr>
        <p:spPr>
          <a:xfrm>
            <a:off x="80472" y="5105400"/>
            <a:ext cx="2826315" cy="1569660"/>
          </a:xfrm>
          <a:prstGeom prst="rect">
            <a:avLst/>
          </a:prstGeom>
          <a:noFill/>
        </p:spPr>
        <p:txBody>
          <a:bodyPr wrap="none" rtlCol="0">
            <a:spAutoFit/>
          </a:bodyPr>
          <a:lstStyle/>
          <a:p>
            <a:r>
              <a:rPr lang="en-US" dirty="0">
                <a:solidFill>
                  <a:srgbClr val="000099"/>
                </a:solidFill>
              </a:rPr>
              <a:t>Tina Jones</a:t>
            </a:r>
          </a:p>
          <a:p>
            <a:r>
              <a:rPr lang="en-US" dirty="0">
                <a:solidFill>
                  <a:srgbClr val="000099"/>
                </a:solidFill>
              </a:rPr>
              <a:t>@</a:t>
            </a:r>
            <a:r>
              <a:rPr lang="en-US" dirty="0" err="1">
                <a:solidFill>
                  <a:srgbClr val="000099"/>
                </a:solidFill>
              </a:rPr>
              <a:t>tinajones</a:t>
            </a:r>
            <a:endParaRPr lang="en-US" dirty="0">
              <a:solidFill>
                <a:srgbClr val="000099"/>
              </a:solidFill>
            </a:endParaRPr>
          </a:p>
          <a:p>
            <a:r>
              <a:rPr lang="en-US" dirty="0">
                <a:solidFill>
                  <a:srgbClr val="000099"/>
                </a:solidFill>
              </a:rPr>
              <a:t>People shot at Pier F</a:t>
            </a:r>
          </a:p>
          <a:p>
            <a:r>
              <a:rPr lang="en-US" dirty="0">
                <a:solidFill>
                  <a:srgbClr val="000099"/>
                </a:solidFill>
              </a:rPr>
              <a:t>2:22 PM  6 Dec 2017</a:t>
            </a:r>
          </a:p>
        </p:txBody>
      </p:sp>
    </p:spTree>
    <p:extLst>
      <p:ext uri="{BB962C8B-B14F-4D97-AF65-F5344CB8AC3E}">
        <p14:creationId xmlns:p14="http://schemas.microsoft.com/office/powerpoint/2010/main" val="399510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lnSpcReduction="10000"/>
          </a:bodyPr>
          <a:lstStyle/>
          <a:p>
            <a:r>
              <a:rPr lang="en-US" sz="2800" dirty="0">
                <a:latin typeface="Times New Roman" pitchFamily="18" charset="0"/>
                <a:cs typeface="Times New Roman" pitchFamily="18" charset="0"/>
              </a:rPr>
              <a:t>Another SME thought this was feasible.</a:t>
            </a:r>
          </a:p>
          <a:p>
            <a:r>
              <a:rPr lang="en-US" sz="2800" dirty="0">
                <a:solidFill>
                  <a:srgbClr val="000000"/>
                </a:solidFill>
                <a:latin typeface="Times New Roman" pitchFamily="18" charset="0"/>
                <a:cs typeface="Times New Roman" pitchFamily="18" charset="0"/>
              </a:rPr>
              <a:t>One complex attack would be to spoof a ship’s Automatic Identification System (AIS) to arrange it so awareness systems are not transmitting a problem.</a:t>
            </a:r>
          </a:p>
          <a:p>
            <a:r>
              <a:rPr lang="en-US" sz="2800" dirty="0">
                <a:solidFill>
                  <a:srgbClr val="000000"/>
                </a:solidFill>
                <a:latin typeface="Times New Roman" pitchFamily="18" charset="0"/>
                <a:cs typeface="Times New Roman" pitchFamily="18" charset="0"/>
              </a:rPr>
              <a:t>This could allow a “bad guy” to take over an autonomous vessel and run it hard aground. </a:t>
            </a:r>
          </a:p>
          <a:p>
            <a:r>
              <a:rPr lang="en-US" sz="2800" dirty="0">
                <a:solidFill>
                  <a:srgbClr val="000000"/>
                </a:solidFill>
                <a:latin typeface="Times New Roman" pitchFamily="18" charset="0"/>
                <a:cs typeface="Times New Roman" pitchFamily="18" charset="0"/>
              </a:rPr>
              <a:t>It is unlikely defenders could mitigate the impact of such an event if they saw it happening.</a:t>
            </a:r>
          </a:p>
          <a:p>
            <a:pPr lvl="1"/>
            <a:r>
              <a:rPr lang="en-US" sz="2400" dirty="0">
                <a:solidFill>
                  <a:srgbClr val="000000"/>
                </a:solidFill>
                <a:latin typeface="Times New Roman" pitchFamily="18" charset="0"/>
                <a:cs typeface="Times New Roman" pitchFamily="18" charset="0"/>
              </a:rPr>
              <a:t>You can</a:t>
            </a:r>
            <a:r>
              <a:rPr lang="mr-IN" sz="2400" dirty="0">
                <a:solidFill>
                  <a:srgbClr val="000000"/>
                </a:solidFill>
                <a:latin typeface="Times New Roman" pitchFamily="18" charset="0"/>
                <a:cs typeface="Times New Roman" pitchFamily="18" charset="0"/>
              </a:rPr>
              <a:t>’</a:t>
            </a:r>
            <a:r>
              <a:rPr lang="en-US" sz="2400" dirty="0">
                <a:solidFill>
                  <a:srgbClr val="000000"/>
                </a:solidFill>
                <a:latin typeface="Times New Roman" pitchFamily="18" charset="0"/>
                <a:cs typeface="Times New Roman" pitchFamily="18" charset="0"/>
              </a:rPr>
              <a:t>t interdict very well on the water.</a:t>
            </a:r>
          </a:p>
          <a:p>
            <a:pPr lvl="1"/>
            <a:r>
              <a:rPr lang="en-US" sz="2400" dirty="0">
                <a:solidFill>
                  <a:srgbClr val="000000"/>
                </a:solidFill>
                <a:latin typeface="Times New Roman" pitchFamily="18" charset="0"/>
                <a:cs typeface="Times New Roman" pitchFamily="18" charset="0"/>
              </a:rPr>
              <a:t>There are few options except to ram the vessel running out of control </a:t>
            </a:r>
            <a:r>
              <a:rPr lang="mr-IN" sz="2400" dirty="0">
                <a:solidFill>
                  <a:srgbClr val="000000"/>
                </a:solidFill>
                <a:latin typeface="Times New Roman" pitchFamily="18" charset="0"/>
                <a:cs typeface="Times New Roman" pitchFamily="18" charset="0"/>
              </a:rPr>
              <a:t>–</a:t>
            </a:r>
            <a:r>
              <a:rPr lang="en-US" sz="2400" dirty="0">
                <a:solidFill>
                  <a:srgbClr val="000000"/>
                </a:solidFill>
                <a:latin typeface="Times New Roman" pitchFamily="18" charset="0"/>
                <a:cs typeface="Times New Roman" pitchFamily="18" charset="0"/>
              </a:rPr>
              <a:t> which could also cause an</a:t>
            </a:r>
          </a:p>
          <a:p>
            <a:pPr marL="457200" lvl="1" indent="0">
              <a:buNone/>
            </a:pPr>
            <a:r>
              <a:rPr lang="en-US" sz="2400" dirty="0">
                <a:solidFill>
                  <a:srgbClr val="000000"/>
                </a:solidFill>
                <a:latin typeface="Times New Roman" pitchFamily="18" charset="0"/>
                <a:cs typeface="Times New Roman" pitchFamily="18" charset="0"/>
              </a:rPr>
              <a:t>    explosion.</a:t>
            </a:r>
          </a:p>
          <a:p>
            <a:pPr marL="914400" lvl="2" indent="0">
              <a:buNone/>
            </a:pPr>
            <a:r>
              <a:rPr lang="en-US" sz="2000" dirty="0">
                <a:solidFill>
                  <a:srgbClr val="000000"/>
                </a:solidFill>
                <a:latin typeface="Times New Roman" pitchFamily="18" charset="0"/>
                <a:cs typeface="Times New Roman" pitchFamily="18" charset="0"/>
              </a:rPr>
              <a:t>	</a:t>
            </a:r>
          </a:p>
          <a:p>
            <a:pPr lvl="1"/>
            <a:endParaRPr lang="en-US" sz="2400" dirty="0">
              <a:solidFill>
                <a:srgbClr val="000000"/>
              </a:solidFill>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Blocking the Port Entryway</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40</a:t>
            </a:fld>
            <a:endParaRPr lang="en-US" sz="1600" dirty="0">
              <a:solidFill>
                <a:srgbClr val="FF0000"/>
              </a:solidFill>
              <a:latin typeface="Andalus"/>
              <a:ea typeface="Andalus"/>
              <a:cs typeface="Andalus"/>
            </a:endParaRPr>
          </a:p>
        </p:txBody>
      </p:sp>
      <p:pic>
        <p:nvPicPr>
          <p:cNvPr id="6" name="Picture 5" descr="A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475" y="5029200"/>
            <a:ext cx="2881125" cy="1828799"/>
          </a:xfrm>
          <a:prstGeom prst="rect">
            <a:avLst/>
          </a:prstGeom>
        </p:spPr>
      </p:pic>
      <p:sp>
        <p:nvSpPr>
          <p:cNvPr id="7" name="TextBox 6"/>
          <p:cNvSpPr txBox="1"/>
          <p:nvPr/>
        </p:nvSpPr>
        <p:spPr>
          <a:xfrm>
            <a:off x="3505200" y="5791200"/>
            <a:ext cx="2373892" cy="400110"/>
          </a:xfrm>
          <a:prstGeom prst="rect">
            <a:avLst/>
          </a:prstGeom>
          <a:noFill/>
        </p:spPr>
        <p:txBody>
          <a:bodyPr wrap="none" rtlCol="0">
            <a:spAutoFit/>
          </a:bodyPr>
          <a:lstStyle/>
          <a:p>
            <a:r>
              <a:rPr lang="en-US" sz="2000" dirty="0"/>
              <a:t>Credit: </a:t>
            </a:r>
            <a:r>
              <a:rPr lang="en-US" sz="2000" dirty="0" err="1"/>
              <a:t>wikipedia.org</a:t>
            </a:r>
            <a:endParaRPr lang="en-US" sz="2000" dirty="0"/>
          </a:p>
        </p:txBody>
      </p:sp>
    </p:spTree>
    <p:extLst>
      <p:ext uri="{BB962C8B-B14F-4D97-AF65-F5344CB8AC3E}">
        <p14:creationId xmlns:p14="http://schemas.microsoft.com/office/powerpoint/2010/main" val="22651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562600"/>
          </a:xfrm>
        </p:spPr>
        <p:txBody>
          <a:bodyPr>
            <a:normAutofit fontScale="92500" lnSpcReduction="10000"/>
          </a:bodyPr>
          <a:lstStyle/>
          <a:p>
            <a:r>
              <a:rPr lang="en-US" sz="2800" dirty="0">
                <a:latin typeface="Times New Roman" pitchFamily="18" charset="0"/>
                <a:cs typeface="Times New Roman" pitchFamily="18" charset="0"/>
              </a:rPr>
              <a:t>However, an adversary might be able to block the port entryway without attacking a particular vessel.</a:t>
            </a:r>
          </a:p>
          <a:p>
            <a:r>
              <a:rPr lang="en-US" sz="2800" dirty="0">
                <a:latin typeface="Times New Roman" pitchFamily="18" charset="0"/>
                <a:cs typeface="Times New Roman" pitchFamily="18" charset="0"/>
              </a:rPr>
              <a:t>All ports operate at full capacity.</a:t>
            </a:r>
          </a:p>
          <a:p>
            <a:r>
              <a:rPr lang="en-US" sz="2800" dirty="0">
                <a:latin typeface="Times New Roman" pitchFamily="18" charset="0"/>
                <a:cs typeface="Times New Roman" pitchFamily="18" charset="0"/>
              </a:rPr>
              <a:t>Due to amount of incoming vessel traffic, only way to schedule arrivals at a modern port is by computer.</a:t>
            </a:r>
          </a:p>
          <a:p>
            <a:r>
              <a:rPr lang="en-US" sz="2800" dirty="0">
                <a:latin typeface="Times New Roman" pitchFamily="18" charset="0"/>
                <a:cs typeface="Times New Roman" pitchFamily="18" charset="0"/>
              </a:rPr>
              <a:t>An adversary could attack the port traffic management system or the AIS on many of the incoming vessels. </a:t>
            </a:r>
          </a:p>
          <a:p>
            <a:pPr lvl="1"/>
            <a:r>
              <a:rPr lang="en-US" sz="2400" dirty="0">
                <a:latin typeface="Times New Roman" pitchFamily="18" charset="0"/>
                <a:cs typeface="Times New Roman" pitchFamily="18" charset="0"/>
              </a:rPr>
              <a:t>A few $500 portable devices placed in a few areas around the port could jam the AIS of incoming ships. </a:t>
            </a:r>
          </a:p>
          <a:p>
            <a:pPr lvl="1"/>
            <a:r>
              <a:rPr lang="en-US" sz="2400" dirty="0">
                <a:latin typeface="Times New Roman" pitchFamily="18" charset="0"/>
                <a:cs typeface="Times New Roman" pitchFamily="18" charset="0"/>
              </a:rPr>
              <a:t>Ships would anchor in place.</a:t>
            </a:r>
          </a:p>
          <a:p>
            <a:pPr lvl="1"/>
            <a:r>
              <a:rPr lang="en-US" sz="2400" dirty="0">
                <a:latin typeface="Times New Roman" pitchFamily="18" charset="0"/>
                <a:cs typeface="Times New Roman" pitchFamily="18" charset="0"/>
              </a:rPr>
              <a:t>Even if the authorities identified the jamming signal, it could be repeated the next day.</a:t>
            </a:r>
          </a:p>
          <a:p>
            <a:pPr lvl="1"/>
            <a:r>
              <a:rPr lang="en-US" sz="2400" dirty="0">
                <a:latin typeface="Times New Roman" pitchFamily="18" charset="0"/>
                <a:cs typeface="Times New Roman" pitchFamily="18" charset="0"/>
              </a:rPr>
              <a:t>The port would be closed.</a:t>
            </a:r>
          </a:p>
          <a:p>
            <a:pPr lvl="1"/>
            <a:r>
              <a:rPr lang="en-US" sz="2400" dirty="0">
                <a:latin typeface="Times New Roman" pitchFamily="18" charset="0"/>
                <a:cs typeface="Times New Roman" pitchFamily="18" charset="0"/>
              </a:rPr>
              <a:t>The adversary might even follow up by physically</a:t>
            </a:r>
          </a:p>
          <a:p>
            <a:pPr marL="457200" lvl="1" indent="0">
              <a:buNone/>
            </a:pPr>
            <a:r>
              <a:rPr lang="en-US" sz="2400" dirty="0">
                <a:latin typeface="Times New Roman" pitchFamily="18" charset="0"/>
                <a:cs typeface="Times New Roman" pitchFamily="18" charset="0"/>
              </a:rPr>
              <a:t>     attacking one of the ships at anchor.</a:t>
            </a: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Blocking the Port Entryway</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41</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60152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334000"/>
          </a:xfrm>
        </p:spPr>
        <p:txBody>
          <a:bodyPr>
            <a:normAutofit fontScale="92500"/>
          </a:bodyPr>
          <a:lstStyle/>
          <a:p>
            <a:r>
              <a:rPr lang="en-US" sz="2800" dirty="0">
                <a:latin typeface="Times New Roman" pitchFamily="18" charset="0"/>
                <a:cs typeface="Times New Roman" pitchFamily="18" charset="0"/>
              </a:rPr>
              <a:t>Not everyone agrees that the taking out of the AIS scenario would be a big problem</a:t>
            </a:r>
          </a:p>
          <a:p>
            <a:pPr lvl="1"/>
            <a:r>
              <a:rPr lang="en-US" sz="2400" dirty="0">
                <a:latin typeface="Times New Roman" pitchFamily="18" charset="0"/>
                <a:cs typeface="Times New Roman" pitchFamily="18" charset="0"/>
              </a:rPr>
              <a:t>There are tertiary systems to replace AIS, e.g., radar. </a:t>
            </a:r>
          </a:p>
          <a:p>
            <a:pPr lvl="1"/>
            <a:r>
              <a:rPr lang="en-US" sz="2400" dirty="0">
                <a:latin typeface="Times New Roman" pitchFamily="18" charset="0"/>
                <a:cs typeface="Times New Roman" pitchFamily="18" charset="0"/>
              </a:rPr>
              <a:t>And especially in a port where the weather is usually good, even line of sight would allow vessels to operate and enter the port.</a:t>
            </a:r>
          </a:p>
          <a:p>
            <a:r>
              <a:rPr lang="en-US" sz="2800" dirty="0">
                <a:latin typeface="Times New Roman" pitchFamily="18" charset="0"/>
                <a:cs typeface="Times New Roman" pitchFamily="18" charset="0"/>
              </a:rPr>
              <a:t>An adversary might also stop traffic by setting a terminal on fire, or setting a moored ship on fire or causing an explosion at a berthed ship. </a:t>
            </a:r>
          </a:p>
          <a:p>
            <a:r>
              <a:rPr lang="en-US" sz="2800" dirty="0">
                <a:latin typeface="Times New Roman" pitchFamily="18" charset="0"/>
                <a:cs typeface="Times New Roman" pitchFamily="18" charset="0"/>
              </a:rPr>
              <a:t>Could an adversary accomplish this by hacking into the fire control system?</a:t>
            </a:r>
          </a:p>
          <a:p>
            <a:r>
              <a:rPr lang="en-US" sz="2800" dirty="0">
                <a:latin typeface="Times New Roman" pitchFamily="18" charset="0"/>
                <a:cs typeface="Times New Roman" pitchFamily="18" charset="0"/>
              </a:rPr>
              <a:t>Could they accomplish this by initiating</a:t>
            </a:r>
          </a:p>
          <a:p>
            <a:pPr marL="0" indent="0">
              <a:buNone/>
            </a:pPr>
            <a:r>
              <a:rPr lang="en-US" sz="2800" dirty="0">
                <a:latin typeface="Times New Roman" pitchFamily="18" charset="0"/>
                <a:cs typeface="Times New Roman" pitchFamily="18" charset="0"/>
              </a:rPr>
              <a:t>    the fire by taking over a drone and fitting</a:t>
            </a:r>
          </a:p>
          <a:p>
            <a:pPr marL="0" indent="0">
              <a:buNone/>
            </a:pPr>
            <a:r>
              <a:rPr lang="en-US" sz="2800" dirty="0">
                <a:latin typeface="Times New Roman" pitchFamily="18" charset="0"/>
                <a:cs typeface="Times New Roman" pitchFamily="18" charset="0"/>
              </a:rPr>
              <a:t>    it with a </a:t>
            </a:r>
            <a:r>
              <a:rPr lang="en-US" sz="2800" dirty="0" err="1">
                <a:latin typeface="Times New Roman" pitchFamily="18" charset="0"/>
                <a:cs typeface="Times New Roman" pitchFamily="18" charset="0"/>
              </a:rPr>
              <a:t>taser</a:t>
            </a:r>
            <a:r>
              <a:rPr lang="en-US" sz="28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Blocking the Port Entryway</a:t>
            </a: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42</a:t>
            </a:fld>
            <a:endParaRPr lang="en-US" sz="1600" dirty="0">
              <a:solidFill>
                <a:srgbClr val="FF0000"/>
              </a:solidFill>
              <a:latin typeface="Andalus"/>
              <a:ea typeface="Andalus"/>
              <a:cs typeface="Andalus"/>
            </a:endParaRPr>
          </a:p>
        </p:txBody>
      </p:sp>
      <p:pic>
        <p:nvPicPr>
          <p:cNvPr id="2" name="Picture 1" descr="SS_Sansinena_Explosion_Port_of_Los_Angel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0104" y="4876800"/>
            <a:ext cx="2803896" cy="1905000"/>
          </a:xfrm>
          <a:prstGeom prst="rect">
            <a:avLst/>
          </a:prstGeom>
        </p:spPr>
      </p:pic>
      <p:sp>
        <p:nvSpPr>
          <p:cNvPr id="7" name="TextBox 6"/>
          <p:cNvSpPr txBox="1"/>
          <p:nvPr/>
        </p:nvSpPr>
        <p:spPr>
          <a:xfrm>
            <a:off x="3429000" y="5486401"/>
            <a:ext cx="3200400" cy="1323439"/>
          </a:xfrm>
          <a:prstGeom prst="rect">
            <a:avLst/>
          </a:prstGeom>
          <a:noFill/>
        </p:spPr>
        <p:txBody>
          <a:bodyPr wrap="square" rtlCol="0">
            <a:spAutoFit/>
          </a:bodyPr>
          <a:lstStyle/>
          <a:p>
            <a:r>
              <a:rPr lang="en-US" sz="2000" dirty="0"/>
              <a:t>Credit: commons. </a:t>
            </a:r>
            <a:r>
              <a:rPr lang="en-US" sz="2000" dirty="0" err="1"/>
              <a:t>wikimedia.org</a:t>
            </a:r>
            <a:endParaRPr lang="en-US" sz="2000" dirty="0"/>
          </a:p>
          <a:p>
            <a:r>
              <a:rPr lang="en-US" sz="2000" dirty="0"/>
              <a:t>S.S. </a:t>
            </a:r>
            <a:r>
              <a:rPr lang="en-US" sz="2000" dirty="0" err="1"/>
              <a:t>Sansinena</a:t>
            </a:r>
            <a:r>
              <a:rPr lang="en-US" sz="2000" dirty="0"/>
              <a:t> explosion </a:t>
            </a:r>
            <a:r>
              <a:rPr lang="mr-IN" sz="2000" dirty="0"/>
              <a:t>–</a:t>
            </a:r>
            <a:r>
              <a:rPr lang="en-US" sz="2000" dirty="0"/>
              <a:t> Port of LA</a:t>
            </a:r>
          </a:p>
        </p:txBody>
      </p:sp>
    </p:spTree>
    <p:extLst>
      <p:ext uri="{BB962C8B-B14F-4D97-AF65-F5344CB8AC3E}">
        <p14:creationId xmlns:p14="http://schemas.microsoft.com/office/powerpoint/2010/main" val="388214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867400"/>
          </a:xfrm>
        </p:spPr>
        <p:txBody>
          <a:bodyPr>
            <a:normAutofit/>
          </a:bodyPr>
          <a:lstStyle/>
          <a:p>
            <a:r>
              <a:rPr lang="en-US" sz="2800" dirty="0">
                <a:latin typeface="Times New Roman" pitchFamily="18" charset="0"/>
                <a:cs typeface="Times New Roman" pitchFamily="18" charset="0"/>
              </a:rPr>
              <a:t>Today’s vessels are highly dependent on cyber-physical systems. </a:t>
            </a:r>
          </a:p>
          <a:p>
            <a:r>
              <a:rPr lang="en-US" sz="2800" dirty="0">
                <a:latin typeface="Times New Roman" pitchFamily="18" charset="0"/>
                <a:cs typeface="Times New Roman" pitchFamily="18" charset="0"/>
              </a:rPr>
              <a:t>Vessels are less tightly regulated than facilities. </a:t>
            </a:r>
          </a:p>
          <a:p>
            <a:r>
              <a:rPr lang="en-US" sz="2800" dirty="0">
                <a:latin typeface="Times New Roman" pitchFamily="18" charset="0"/>
                <a:cs typeface="Times New Roman" pitchFamily="18" charset="0"/>
              </a:rPr>
              <a:t>On a vessel, just the number of control systems make it difficult to defend against an attack. </a:t>
            </a:r>
          </a:p>
          <a:p>
            <a: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dirty="0">
                <a:solidFill>
                  <a:srgbClr val="000000"/>
                </a:solidFill>
                <a:latin typeface="Times New Roman" charset="0"/>
                <a:ea typeface="MS PGothic" charset="0"/>
              </a:rPr>
              <a:t>In cyber security awareness, navigation systems and control systems and their vulnerabilities are gaining increasing attention.</a:t>
            </a: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What about Vessels?</a:t>
            </a:r>
          </a:p>
        </p:txBody>
      </p:sp>
      <p:sp>
        <p:nvSpPr>
          <p:cNvPr id="9" name="Slide Number Placeholder 8"/>
          <p:cNvSpPr txBox="1">
            <a:spLocks/>
          </p:cNvSpPr>
          <p:nvPr/>
        </p:nvSpPr>
        <p:spPr bwMode="auto">
          <a:xfrm>
            <a:off x="5791200" y="646018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43</a:t>
            </a:fld>
            <a:endParaRPr lang="en-US" sz="1600" dirty="0">
              <a:solidFill>
                <a:srgbClr val="FF0000"/>
              </a:solidFill>
              <a:latin typeface="Andalus"/>
              <a:ea typeface="Andalus"/>
              <a:cs typeface="Andalus"/>
            </a:endParaRPr>
          </a:p>
        </p:txBody>
      </p:sp>
      <p:pic>
        <p:nvPicPr>
          <p:cNvPr id="5" name="Picture 4" descr="Queen Mary 2 Commun Navig E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118502"/>
            <a:ext cx="3886200" cy="2587098"/>
          </a:xfrm>
          <a:prstGeom prst="rect">
            <a:avLst/>
          </a:prstGeom>
        </p:spPr>
      </p:pic>
      <p:sp>
        <p:nvSpPr>
          <p:cNvPr id="10" name="TextBox 9"/>
          <p:cNvSpPr txBox="1"/>
          <p:nvPr/>
        </p:nvSpPr>
        <p:spPr>
          <a:xfrm>
            <a:off x="4343400" y="4572000"/>
            <a:ext cx="3830170" cy="1015663"/>
          </a:xfrm>
          <a:prstGeom prst="rect">
            <a:avLst/>
          </a:prstGeom>
          <a:noFill/>
        </p:spPr>
        <p:txBody>
          <a:bodyPr wrap="none" rtlCol="0">
            <a:spAutoFit/>
          </a:bodyPr>
          <a:lstStyle/>
          <a:p>
            <a:r>
              <a:rPr lang="en-US" sz="2000" dirty="0"/>
              <a:t>Queen Mary 2 Communication and </a:t>
            </a:r>
          </a:p>
          <a:p>
            <a:r>
              <a:rPr lang="en-US" sz="2000" dirty="0"/>
              <a:t>Navigation Equipment</a:t>
            </a:r>
          </a:p>
          <a:p>
            <a:r>
              <a:rPr lang="en-US" sz="2000" dirty="0"/>
              <a:t>Credit: Cunard, </a:t>
            </a:r>
            <a:r>
              <a:rPr lang="en-US" sz="2000" dirty="0" err="1"/>
              <a:t>iecetech.org</a:t>
            </a:r>
            <a:endParaRPr lang="en-US" sz="2000" dirty="0"/>
          </a:p>
        </p:txBody>
      </p:sp>
    </p:spTree>
    <p:extLst>
      <p:ext uri="{BB962C8B-B14F-4D97-AF65-F5344CB8AC3E}">
        <p14:creationId xmlns:p14="http://schemas.microsoft.com/office/powerpoint/2010/main" val="76859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dirty="0">
                <a:latin typeface="Times New Roman" charset="0"/>
                <a:cs typeface="MS PGothic" charset="0"/>
              </a:rPr>
              <a:t>For modern ships: dependence on a proliferation of sophisticated technology – that is subject to cyber attack:</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ECDIS (Electronic Chart Display and Information System)</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AIS (Automatic Identification System)</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Radar/ARPA (Radio Direction and Ranging) (Automatic Radar Plotting Aid)</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Compass (Gyro, Fluxgate, GPS and others)</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Steering (Computerized Automatic Steering System)</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VDR (Voyage Data Recorder –”Black Box”)</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GMDSS (Global Maritime Distress and Safety </a:t>
            </a:r>
          </a:p>
          <a:p>
            <a:pPr marL="457200" lvl="1" inden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    System)</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Numerous other advanced units and systems</a:t>
            </a: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What about Vessels?</a:t>
            </a: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44</a:t>
            </a:fld>
            <a:endParaRPr lang="en-US" sz="1600" dirty="0">
              <a:solidFill>
                <a:srgbClr val="FF0000"/>
              </a:solidFill>
              <a:latin typeface="Andalus"/>
              <a:ea typeface="Andalus"/>
              <a:cs typeface="Andalus"/>
            </a:endParaRPr>
          </a:p>
        </p:txBody>
      </p:sp>
      <p:pic>
        <p:nvPicPr>
          <p:cNvPr id="5" name="Picture 4" descr="Engine Control Room - Supply 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4953000"/>
            <a:ext cx="2540000" cy="1905000"/>
          </a:xfrm>
          <a:prstGeom prst="rect">
            <a:avLst/>
          </a:prstGeom>
        </p:spPr>
      </p:pic>
      <p:sp>
        <p:nvSpPr>
          <p:cNvPr id="10" name="TextBox 9"/>
          <p:cNvSpPr txBox="1"/>
          <p:nvPr/>
        </p:nvSpPr>
        <p:spPr>
          <a:xfrm>
            <a:off x="3041620" y="6153090"/>
            <a:ext cx="3435380" cy="707886"/>
          </a:xfrm>
          <a:prstGeom prst="rect">
            <a:avLst/>
          </a:prstGeom>
          <a:noFill/>
        </p:spPr>
        <p:txBody>
          <a:bodyPr wrap="none" rtlCol="0">
            <a:spAutoFit/>
          </a:bodyPr>
          <a:lstStyle/>
          <a:p>
            <a:r>
              <a:rPr lang="en-US" sz="2000" dirty="0"/>
              <a:t>Engine Control Room</a:t>
            </a:r>
          </a:p>
          <a:p>
            <a:r>
              <a:rPr lang="en-US" sz="2000" dirty="0"/>
              <a:t>Credit: </a:t>
            </a:r>
            <a:r>
              <a:rPr lang="en-US" sz="2000" dirty="0" err="1"/>
              <a:t>commons.wikipedia.org</a:t>
            </a:r>
            <a:endParaRPr lang="en-US" sz="2000" dirty="0"/>
          </a:p>
        </p:txBody>
      </p:sp>
    </p:spTree>
    <p:extLst>
      <p:ext uri="{BB962C8B-B14F-4D97-AF65-F5344CB8AC3E}">
        <p14:creationId xmlns:p14="http://schemas.microsoft.com/office/powerpoint/2010/main" val="249031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For example, ECDIS flaws might allow an attacker to access and modify files and charts on board or on shore.</a:t>
            </a:r>
          </a:p>
          <a:p>
            <a:r>
              <a:rPr lang="en-US" sz="2800" dirty="0"/>
              <a:t>Once such unauthorized access is obtained, attackers could be able to interact with the shipboard network and everything to which it is connected.</a:t>
            </a:r>
          </a:p>
          <a:p>
            <a:r>
              <a:rPr lang="en-US" sz="2800" dirty="0"/>
              <a:t>Attack could be made through something as basic as insertion of USB key or download from Internet.</a:t>
            </a:r>
          </a:p>
          <a:p>
            <a:r>
              <a:rPr lang="en-US" sz="2800" dirty="0"/>
              <a:t>An adversary doesn’t need physical access to cause damage; they can get in via cellphones or satellite. </a:t>
            </a:r>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What about Vessels?</a:t>
            </a:r>
          </a:p>
        </p:txBody>
      </p:sp>
      <p:sp>
        <p:nvSpPr>
          <p:cNvPr id="9" name="Slide Number Placeholder 8"/>
          <p:cNvSpPr txBox="1">
            <a:spLocks/>
          </p:cNvSpPr>
          <p:nvPr/>
        </p:nvSpPr>
        <p:spPr bwMode="auto">
          <a:xfrm>
            <a:off x="56388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45</a:t>
            </a:fld>
            <a:endParaRPr lang="en-US" sz="1600" dirty="0">
              <a:solidFill>
                <a:srgbClr val="FF0000"/>
              </a:solidFill>
              <a:latin typeface="Andalus"/>
              <a:ea typeface="Andalus"/>
              <a:cs typeface="Andalus"/>
            </a:endParaRPr>
          </a:p>
        </p:txBody>
      </p:sp>
      <p:pic>
        <p:nvPicPr>
          <p:cNvPr id="2" name="Picture 1" descr="Electronic_Chart_Disp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997450"/>
            <a:ext cx="3145162" cy="1860550"/>
          </a:xfrm>
          <a:prstGeom prst="rect">
            <a:avLst/>
          </a:prstGeom>
        </p:spPr>
      </p:pic>
      <p:sp>
        <p:nvSpPr>
          <p:cNvPr id="10" name="TextBox 9"/>
          <p:cNvSpPr txBox="1"/>
          <p:nvPr/>
        </p:nvSpPr>
        <p:spPr>
          <a:xfrm>
            <a:off x="3505200" y="5791200"/>
            <a:ext cx="3506639" cy="400110"/>
          </a:xfrm>
          <a:prstGeom prst="rect">
            <a:avLst/>
          </a:prstGeom>
          <a:noFill/>
        </p:spPr>
        <p:txBody>
          <a:bodyPr wrap="none" rtlCol="0">
            <a:spAutoFit/>
          </a:bodyPr>
          <a:lstStyle/>
          <a:p>
            <a:r>
              <a:rPr lang="en-US" sz="2000" dirty="0"/>
              <a:t>Credit: </a:t>
            </a:r>
            <a:r>
              <a:rPr lang="en-US" sz="2000" dirty="0" err="1"/>
              <a:t>commons.wikimedia.org</a:t>
            </a:r>
            <a:endParaRPr lang="en-US" sz="2000" dirty="0"/>
          </a:p>
        </p:txBody>
      </p:sp>
    </p:spTree>
    <p:extLst>
      <p:ext uri="{BB962C8B-B14F-4D97-AF65-F5344CB8AC3E}">
        <p14:creationId xmlns:p14="http://schemas.microsoft.com/office/powerpoint/2010/main" val="284284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fontScale="77500" lnSpcReduction="2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300" dirty="0">
                <a:ea typeface="ＭＳ Ｐゴシック" pitchFamily="34" charset="-128"/>
                <a:cs typeface="ＭＳ Ｐゴシック" charset="0"/>
              </a:rPr>
              <a:t>Recent demonstration by Naval Dome (Israeli company) showed what could be accomplished by an attack on ECDIS.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300" dirty="0"/>
              <a:t>Designed an attack to change the vessel’s position during a “night-time passage through a narrow canal.”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300" dirty="0"/>
              <a:t>Attack left ECDIS display looking completely normal.</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300" dirty="0"/>
              <a:t>If fully implemented, would have sent the vessel aground.</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300" dirty="0"/>
              <a:t>The position, heading, depth and speed all looked different from what they really were.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3300" dirty="0"/>
              <a:t>Attack took place through the captain’s computer, which was regularly connected to the internet through a satellite link, which is used for chart updates and regular logistic updates. </a:t>
            </a:r>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What about Vessels?</a:t>
            </a:r>
          </a:p>
        </p:txBody>
      </p:sp>
      <p:sp>
        <p:nvSpPr>
          <p:cNvPr id="9" name="Slide Number Placeholder 8"/>
          <p:cNvSpPr txBox="1">
            <a:spLocks/>
          </p:cNvSpPr>
          <p:nvPr/>
        </p:nvSpPr>
        <p:spPr bwMode="auto">
          <a:xfrm>
            <a:off x="56388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46</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32651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a:bodyPr>
          <a:lstStyle/>
          <a:p>
            <a:r>
              <a:rPr lang="en-US" sz="2800" dirty="0"/>
              <a:t>Earlier cyber attack on the ECDIS system of a ship in an Asian port. </a:t>
            </a:r>
          </a:p>
          <a:p>
            <a:r>
              <a:rPr lang="en-US" sz="2800" dirty="0"/>
              <a:t>Malware was introduced into the computers of a large 80,000 ton tanker when a crew member used a USB stick to print some paperwork. </a:t>
            </a:r>
          </a:p>
          <a:p>
            <a:r>
              <a:rPr lang="en-US" sz="2800" dirty="0"/>
              <a:t>Later, a second crew member used a USB stick to update the ship’s charts, and the ECDIS was infected.</a:t>
            </a:r>
          </a:p>
          <a:p>
            <a:r>
              <a:rPr lang="en-US" sz="2800" dirty="0"/>
              <a:t>Luckily, this was caught and the main damage was delayed departure. </a:t>
            </a:r>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What about Vessels?</a:t>
            </a:r>
          </a:p>
        </p:txBody>
      </p:sp>
      <p:sp>
        <p:nvSpPr>
          <p:cNvPr id="9" name="Slide Number Placeholder 8"/>
          <p:cNvSpPr txBox="1">
            <a:spLocks/>
          </p:cNvSpPr>
          <p:nvPr/>
        </p:nvSpPr>
        <p:spPr bwMode="auto">
          <a:xfrm>
            <a:off x="56388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47</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407541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28600"/>
            <a:ext cx="9144000" cy="1371600"/>
          </a:xfrm>
        </p:spPr>
        <p:txBody>
          <a:bodyPr/>
          <a:lstStyle/>
          <a:p>
            <a:pPr>
              <a:defRPr/>
            </a:pPr>
            <a:r>
              <a:rPr lang="en-US" altLang="en-US" dirty="0">
                <a:solidFill>
                  <a:srgbClr val="008000"/>
                </a:solidFill>
                <a:ea typeface="ＭＳ Ｐゴシック" pitchFamily="34" charset="-128"/>
              </a:rPr>
              <a:t>Automatic Identification System</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152400" y="762000"/>
            <a:ext cx="86868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In Oct. 2013 Trend Micro demonstrated how easy it is to penetrate a ship’s AIS.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A recent Coast Guard Academy team used commercially available software to hack into AIS and turn it off.</a:t>
            </a:r>
          </a:p>
          <a:p>
            <a:r>
              <a:rPr lang="en-US" sz="2800" dirty="0"/>
              <a:t>Per </a:t>
            </a:r>
            <a:r>
              <a:rPr lang="en-US" sz="2800" dirty="0" err="1"/>
              <a:t>Cyberkeel</a:t>
            </a:r>
            <a:r>
              <a:rPr lang="en-US" sz="2800" dirty="0"/>
              <a:t>, 2014, such a hack could allow an attacker to impersonate marine authorities to trick the vessel crew into disabling their AIS transmitter.</a:t>
            </a:r>
          </a:p>
          <a:p>
            <a:r>
              <a:rPr lang="en-US" sz="2800" dirty="0"/>
              <a:t>This would render the vessel invisible to anyone but the attackers themselves.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48</a:t>
            </a:fld>
            <a:endParaRPr lang="en-US" sz="1400">
              <a:solidFill>
                <a:srgbClr val="FF0000"/>
              </a:solidFill>
            </a:endParaRPr>
          </a:p>
        </p:txBody>
      </p:sp>
      <p:pic>
        <p:nvPicPr>
          <p:cNvPr id="2" name="Picture 1"/>
          <p:cNvPicPr>
            <a:picLocks noChangeAspect="1"/>
          </p:cNvPicPr>
          <p:nvPr/>
        </p:nvPicPr>
        <p:blipFill>
          <a:blip r:embed="rId2"/>
          <a:stretch>
            <a:fillRect/>
          </a:stretch>
        </p:blipFill>
        <p:spPr>
          <a:xfrm>
            <a:off x="5715000" y="4186403"/>
            <a:ext cx="3352800" cy="2619903"/>
          </a:xfrm>
          <a:prstGeom prst="rect">
            <a:avLst/>
          </a:prstGeom>
        </p:spPr>
      </p:pic>
      <p:sp>
        <p:nvSpPr>
          <p:cNvPr id="3" name="TextBox 2"/>
          <p:cNvSpPr txBox="1"/>
          <p:nvPr/>
        </p:nvSpPr>
        <p:spPr>
          <a:xfrm>
            <a:off x="609600" y="5410200"/>
            <a:ext cx="3846025" cy="1015663"/>
          </a:xfrm>
          <a:prstGeom prst="rect">
            <a:avLst/>
          </a:prstGeom>
          <a:noFill/>
        </p:spPr>
        <p:txBody>
          <a:bodyPr wrap="none" rtlCol="0">
            <a:spAutoFit/>
          </a:bodyPr>
          <a:lstStyle/>
          <a:p>
            <a:r>
              <a:rPr lang="en-US" sz="2000" dirty="0"/>
              <a:t>Dr. Marco </a:t>
            </a:r>
            <a:r>
              <a:rPr lang="en-US" sz="2000" dirty="0" err="1"/>
              <a:t>Balduzzi</a:t>
            </a:r>
            <a:r>
              <a:rPr lang="en-US" sz="2000" dirty="0"/>
              <a:t> of Trend Micro </a:t>
            </a:r>
          </a:p>
          <a:p>
            <a:r>
              <a:rPr lang="en-US" sz="2000" dirty="0"/>
              <a:t>discussing potential scenario</a:t>
            </a:r>
          </a:p>
          <a:p>
            <a:r>
              <a:rPr lang="en-US" sz="2000" dirty="0"/>
              <a:t>Credit: Help Net Security</a:t>
            </a:r>
          </a:p>
        </p:txBody>
      </p:sp>
    </p:spTree>
    <p:extLst>
      <p:ext uri="{BB962C8B-B14F-4D97-AF65-F5344CB8AC3E}">
        <p14:creationId xmlns:p14="http://schemas.microsoft.com/office/powerpoint/2010/main" val="4264499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28600"/>
            <a:ext cx="9144000" cy="1371600"/>
          </a:xfrm>
        </p:spPr>
        <p:txBody>
          <a:bodyPr/>
          <a:lstStyle/>
          <a:p>
            <a:pPr>
              <a:defRPr/>
            </a:pPr>
            <a:r>
              <a:rPr lang="en-US" altLang="en-US" dirty="0">
                <a:solidFill>
                  <a:srgbClr val="008000"/>
                </a:solidFill>
                <a:ea typeface="ＭＳ Ｐゴシック" pitchFamily="34" charset="-128"/>
              </a:rPr>
              <a:t>Automatic Identification System</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152400" y="762000"/>
            <a:ext cx="86868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There were suspected cases of mass-spoofing of AIS in the Black Sea in June 2017, with more than 20 ships affected.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The GPS were giving false locations, some inland and some at airports. </a:t>
            </a:r>
            <a:endParaRPr lang="en-US" sz="28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49</a:t>
            </a:fld>
            <a:endParaRPr lang="en-US" sz="1400">
              <a:solidFill>
                <a:srgbClr val="FF0000"/>
              </a:solidFill>
            </a:endParaRPr>
          </a:p>
        </p:txBody>
      </p:sp>
      <p:sp>
        <p:nvSpPr>
          <p:cNvPr id="7" name="TextBox 6"/>
          <p:cNvSpPr txBox="1"/>
          <p:nvPr/>
        </p:nvSpPr>
        <p:spPr>
          <a:xfrm>
            <a:off x="4572000" y="5029200"/>
            <a:ext cx="2881844" cy="400110"/>
          </a:xfrm>
          <a:prstGeom prst="rect">
            <a:avLst/>
          </a:prstGeom>
          <a:noFill/>
        </p:spPr>
        <p:txBody>
          <a:bodyPr wrap="none" rtlCol="0">
            <a:spAutoFit/>
          </a:bodyPr>
          <a:lstStyle/>
          <a:p>
            <a:r>
              <a:rPr lang="en-US" sz="2000" dirty="0"/>
              <a:t>Source: </a:t>
            </a:r>
            <a:r>
              <a:rPr lang="en-US" sz="2000" dirty="0" err="1"/>
              <a:t>Fairplay</a:t>
            </a:r>
            <a:r>
              <a:rPr lang="en-US" sz="2000" dirty="0"/>
              <a:t> 11-22-17</a:t>
            </a:r>
          </a:p>
        </p:txBody>
      </p:sp>
      <p:pic>
        <p:nvPicPr>
          <p:cNvPr id="4" name="Picture 3" descr="Black Se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124200"/>
            <a:ext cx="3263900" cy="2489200"/>
          </a:xfrm>
          <a:prstGeom prst="rect">
            <a:avLst/>
          </a:prstGeom>
        </p:spPr>
      </p:pic>
      <p:sp>
        <p:nvSpPr>
          <p:cNvPr id="9" name="TextBox 8"/>
          <p:cNvSpPr txBox="1"/>
          <p:nvPr/>
        </p:nvSpPr>
        <p:spPr>
          <a:xfrm>
            <a:off x="990600" y="5791200"/>
            <a:ext cx="3610959" cy="400110"/>
          </a:xfrm>
          <a:prstGeom prst="rect">
            <a:avLst/>
          </a:prstGeom>
          <a:noFill/>
        </p:spPr>
        <p:txBody>
          <a:bodyPr wrap="none" rtlCol="0">
            <a:spAutoFit/>
          </a:bodyPr>
          <a:lstStyle/>
          <a:p>
            <a:r>
              <a:rPr lang="en-US" sz="2000" dirty="0"/>
              <a:t>Credit: </a:t>
            </a:r>
            <a:r>
              <a:rPr lang="en-US" sz="2000" dirty="0" err="1"/>
              <a:t>commons.wikimedia.com</a:t>
            </a:r>
            <a:endParaRPr lang="en-US" sz="2000" dirty="0"/>
          </a:p>
        </p:txBody>
      </p:sp>
    </p:spTree>
    <p:extLst>
      <p:ext uri="{BB962C8B-B14F-4D97-AF65-F5344CB8AC3E}">
        <p14:creationId xmlns:p14="http://schemas.microsoft.com/office/powerpoint/2010/main" val="1666866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Another version: Spread news that a celebrity is at Pier F; draw a crowd; then attack the crowd.</a:t>
            </a:r>
          </a:p>
          <a:p>
            <a:pPr lvl="1"/>
            <a:r>
              <a:rPr lang="en-US" dirty="0">
                <a:latin typeface="Times New Roman" pitchFamily="18" charset="0"/>
                <a:cs typeface="Times New Roman" pitchFamily="18" charset="0"/>
              </a:rPr>
              <a:t>“Justin </a:t>
            </a:r>
            <a:r>
              <a:rPr lang="en-US" dirty="0" err="1">
                <a:latin typeface="Times New Roman" pitchFamily="18" charset="0"/>
                <a:cs typeface="Times New Roman" pitchFamily="18" charset="0"/>
              </a:rPr>
              <a:t>Bieber</a:t>
            </a:r>
            <a:r>
              <a:rPr lang="en-US" dirty="0">
                <a:latin typeface="Times New Roman" pitchFamily="18" charset="0"/>
                <a:cs typeface="Times New Roman" pitchFamily="18" charset="0"/>
              </a:rPr>
              <a:t> is at Pier F”</a:t>
            </a: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 Simple Example: Fake News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a:t>
            </a:fld>
            <a:endParaRPr lang="en-US" sz="1600" dirty="0">
              <a:solidFill>
                <a:srgbClr val="FF0000"/>
              </a:solidFill>
              <a:latin typeface="Andalus"/>
              <a:ea typeface="Andalus"/>
              <a:cs typeface="Andalus"/>
            </a:endParaRPr>
          </a:p>
        </p:txBody>
      </p:sp>
      <p:pic>
        <p:nvPicPr>
          <p:cNvPr id="2" name="Picture 1" descr="Justin Biebe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743200"/>
            <a:ext cx="4079823" cy="2705100"/>
          </a:xfrm>
          <a:prstGeom prst="rect">
            <a:avLst/>
          </a:prstGeom>
        </p:spPr>
      </p:pic>
      <p:sp>
        <p:nvSpPr>
          <p:cNvPr id="7" name="TextBox 6"/>
          <p:cNvSpPr txBox="1"/>
          <p:nvPr/>
        </p:nvSpPr>
        <p:spPr>
          <a:xfrm>
            <a:off x="1066800" y="5638800"/>
            <a:ext cx="3429000" cy="400110"/>
          </a:xfrm>
          <a:prstGeom prst="rect">
            <a:avLst/>
          </a:prstGeom>
          <a:noFill/>
        </p:spPr>
        <p:txBody>
          <a:bodyPr wrap="square" rtlCol="0">
            <a:spAutoFit/>
          </a:bodyPr>
          <a:lstStyle/>
          <a:p>
            <a:r>
              <a:rPr lang="en-US" sz="2000" dirty="0"/>
              <a:t>Source: </a:t>
            </a:r>
            <a:r>
              <a:rPr lang="en-US" sz="2000" dirty="0" err="1"/>
              <a:t>wikimedia</a:t>
            </a:r>
            <a:r>
              <a:rPr lang="en-US" sz="2000" dirty="0"/>
              <a:t> commons</a:t>
            </a:r>
          </a:p>
        </p:txBody>
      </p:sp>
    </p:spTree>
    <p:extLst>
      <p:ext uri="{BB962C8B-B14F-4D97-AF65-F5344CB8AC3E}">
        <p14:creationId xmlns:p14="http://schemas.microsoft.com/office/powerpoint/2010/main" val="140105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382000" cy="5334000"/>
          </a:xfrm>
        </p:spPr>
        <p:txBody>
          <a:bodyPr>
            <a:normAutofit lnSpcReduction="10000"/>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There is increasing interest in being able to monitor the behavior of shipboard systems from elsewhere, e.g., company HQ.</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Now, engine manufacturers can monitor their engines for reliability, but also to make sure they are not being abused - which would void a warranty.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ea typeface="ＭＳ Ｐゴシック" pitchFamily="34" charset="-128"/>
                <a:cs typeface="ＭＳ Ｐゴシック" charset="0"/>
              </a:rPr>
              <a:t>They might be watching sensors that give advance notice that something isn’t working right.</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ea typeface="ＭＳ Ｐゴシック" pitchFamily="34" charset="-128"/>
                <a:cs typeface="ＭＳ Ｐゴシック" charset="0"/>
              </a:rPr>
              <a:t>E.g., you might detect vibrations before a bearing goes bad.</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Bottom line: many outsiders have access to vessel systems.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A bad actor could hack into your system from outside, especially if your shipboard systems are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ea typeface="ＭＳ Ｐゴシック" pitchFamily="34" charset="-128"/>
                <a:cs typeface="ＭＳ Ｐゴシック" charset="0"/>
              </a:rPr>
              <a:t>    networked. </a:t>
            </a:r>
            <a:endParaRPr lang="en-US" sz="2700" dirty="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What about Vessels?</a:t>
            </a:r>
          </a:p>
        </p:txBody>
      </p:sp>
      <p:sp>
        <p:nvSpPr>
          <p:cNvPr id="9" name="Slide Number Placeholder 8"/>
          <p:cNvSpPr txBox="1">
            <a:spLocks/>
          </p:cNvSpPr>
          <p:nvPr/>
        </p:nvSpPr>
        <p:spPr bwMode="auto">
          <a:xfrm>
            <a:off x="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50</a:t>
            </a:fld>
            <a:endParaRPr lang="en-US" sz="1600" dirty="0">
              <a:solidFill>
                <a:srgbClr val="FF0000"/>
              </a:solidFill>
              <a:latin typeface="Andalus"/>
              <a:ea typeface="Andalus"/>
              <a:cs typeface="Andalus"/>
            </a:endParaRPr>
          </a:p>
        </p:txBody>
      </p:sp>
      <p:pic>
        <p:nvPicPr>
          <p:cNvPr id="2" name="Picture 1" descr="Bea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5010150"/>
            <a:ext cx="2590800" cy="1943100"/>
          </a:xfrm>
          <a:prstGeom prst="rect">
            <a:avLst/>
          </a:prstGeom>
        </p:spPr>
      </p:pic>
      <p:sp>
        <p:nvSpPr>
          <p:cNvPr id="7" name="TextBox 6"/>
          <p:cNvSpPr txBox="1"/>
          <p:nvPr/>
        </p:nvSpPr>
        <p:spPr>
          <a:xfrm>
            <a:off x="2001479" y="5943600"/>
            <a:ext cx="2722921" cy="707886"/>
          </a:xfrm>
          <a:prstGeom prst="rect">
            <a:avLst/>
          </a:prstGeom>
          <a:noFill/>
        </p:spPr>
        <p:txBody>
          <a:bodyPr wrap="none" rtlCol="0">
            <a:spAutoFit/>
          </a:bodyPr>
          <a:lstStyle/>
          <a:p>
            <a:r>
              <a:rPr lang="en-US" sz="2000" dirty="0"/>
              <a:t>Credit: </a:t>
            </a:r>
            <a:r>
              <a:rPr lang="en-US" sz="2000" dirty="0" err="1"/>
              <a:t>En.wikipedia.org</a:t>
            </a:r>
            <a:endParaRPr lang="en-US" sz="2000" dirty="0"/>
          </a:p>
          <a:p>
            <a:r>
              <a:rPr lang="en-US" sz="2000" dirty="0"/>
              <a:t>Corroded bearing</a:t>
            </a:r>
          </a:p>
        </p:txBody>
      </p:sp>
    </p:spTree>
    <p:extLst>
      <p:ext uri="{BB962C8B-B14F-4D97-AF65-F5344CB8AC3E}">
        <p14:creationId xmlns:p14="http://schemas.microsoft.com/office/powerpoint/2010/main" val="27490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82000" cy="58674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For HQ or engine manufacturer to monitor your vessel systems, you might send telemetry from the ship.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As soon as you create the network connection, there could be a problem.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ea typeface="ＭＳ Ｐゴシック" pitchFamily="34" charset="-128"/>
                <a:cs typeface="ＭＳ Ｐゴシック" charset="0"/>
              </a:rPr>
              <a:t>You could try to completely separate a sensor network.</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ea typeface="ＭＳ Ｐゴシック" pitchFamily="34" charset="-128"/>
                <a:cs typeface="ＭＳ Ｐゴシック" charset="0"/>
              </a:rPr>
              <a:t>But it is easier to put everything on the same network </a:t>
            </a:r>
            <a:r>
              <a:rPr lang="mr-IN" sz="2400" dirty="0">
                <a:ea typeface="ＭＳ Ｐゴシック" pitchFamily="34" charset="-128"/>
                <a:cs typeface="ＭＳ Ｐゴシック" charset="0"/>
              </a:rPr>
              <a:t>–</a:t>
            </a:r>
            <a:r>
              <a:rPr lang="en-US" sz="2400" dirty="0">
                <a:ea typeface="ＭＳ Ｐゴシック" pitchFamily="34" charset="-128"/>
                <a:cs typeface="ＭＳ Ｐゴシック" charset="0"/>
              </a:rPr>
              <a:t> thus causing potential problems.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This opens you up to </a:t>
            </a:r>
            <a:r>
              <a:rPr lang="en-US" sz="2800" dirty="0" err="1">
                <a:ea typeface="ＭＳ Ｐゴシック" pitchFamily="34" charset="-128"/>
                <a:cs typeface="ＭＳ Ｐゴシック" charset="0"/>
              </a:rPr>
              <a:t>ransomware</a:t>
            </a:r>
            <a:r>
              <a:rPr lang="en-US" sz="2800" dirty="0">
                <a:ea typeface="ＭＳ Ｐゴシック" pitchFamily="34" charset="-128"/>
                <a:cs typeface="ＭＳ Ｐゴシック" charset="0"/>
              </a:rPr>
              <a:t> attacks </a:t>
            </a:r>
            <a:r>
              <a:rPr lang="mr-IN" sz="2800" dirty="0">
                <a:ea typeface="ＭＳ Ｐゴシック" pitchFamily="34" charset="-128"/>
                <a:cs typeface="ＭＳ Ｐゴシック" charset="0"/>
              </a:rPr>
              <a:t>–</a:t>
            </a:r>
            <a:r>
              <a:rPr lang="en-US" sz="2800" dirty="0">
                <a:ea typeface="ＭＳ Ｐゴシック" pitchFamily="34" charset="-128"/>
                <a:cs typeface="ＭＳ Ｐゴシック" charset="0"/>
              </a:rPr>
              <a:t> pay ransom to get some shipboard system working again.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Monitoring from elsewhere also leads to a different combined attack scenario: Start with a physical attack on the remote monitoring facility that allows the adversary to take over the facility and send</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    malicious code to your vessel</a:t>
            </a:r>
            <a:r>
              <a:rPr lang="en-US" sz="2400" dirty="0">
                <a:ea typeface="ＭＳ Ｐゴシック" pitchFamily="34" charset="-128"/>
                <a:cs typeface="ＭＳ Ｐゴシック" charset="0"/>
              </a:rPr>
              <a:t>.</a:t>
            </a:r>
            <a:endParaRPr lang="en-US" sz="2400" dirty="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What about Vessels?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51</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3104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5344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Could you inject </a:t>
            </a:r>
            <a:r>
              <a:rPr lang="en-US" sz="2800" dirty="0" err="1">
                <a:ea typeface="ＭＳ Ｐゴシック" pitchFamily="34" charset="-128"/>
                <a:cs typeface="ＭＳ Ｐゴシック" charset="0"/>
              </a:rPr>
              <a:t>ransomware</a:t>
            </a:r>
            <a:r>
              <a:rPr lang="en-US" sz="2800" dirty="0">
                <a:ea typeface="ＭＳ Ｐゴシック" pitchFamily="34" charset="-128"/>
                <a:cs typeface="ＭＳ Ｐゴシック" charset="0"/>
              </a:rPr>
              <a:t> and actually stop a vessel?</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Something like this actually happened to a commercial freight operator.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They had their administrative system separate from their machine control system; the attack impacted the former.</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Economic effect (the ransom) was the desired outcome.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But what if the desired outcome was physical: stop the vessel in its tracks, making it easier to board it with a physical attack? </a:t>
            </a:r>
            <a:endParaRPr lang="en-US" sz="2800" dirty="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What about Vessels?</a:t>
            </a:r>
          </a:p>
        </p:txBody>
      </p:sp>
      <p:sp>
        <p:nvSpPr>
          <p:cNvPr id="9" name="Slide Number Placeholder 8"/>
          <p:cNvSpPr txBox="1">
            <a:spLocks/>
          </p:cNvSpPr>
          <p:nvPr/>
        </p:nvSpPr>
        <p:spPr bwMode="auto">
          <a:xfrm>
            <a:off x="-914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52</a:t>
            </a:fld>
            <a:endParaRPr lang="en-US" sz="1600" dirty="0">
              <a:solidFill>
                <a:srgbClr val="FF0000"/>
              </a:solidFill>
              <a:latin typeface="Andalus"/>
              <a:ea typeface="Andalus"/>
              <a:cs typeface="Andalus"/>
            </a:endParaRPr>
          </a:p>
        </p:txBody>
      </p:sp>
      <p:pic>
        <p:nvPicPr>
          <p:cNvPr id="2" name="Picture 1" descr="ransomewar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181600"/>
            <a:ext cx="2194740" cy="1460500"/>
          </a:xfrm>
          <a:prstGeom prst="rect">
            <a:avLst/>
          </a:prstGeom>
        </p:spPr>
      </p:pic>
      <p:sp>
        <p:nvSpPr>
          <p:cNvPr id="7" name="TextBox 6"/>
          <p:cNvSpPr txBox="1"/>
          <p:nvPr/>
        </p:nvSpPr>
        <p:spPr>
          <a:xfrm>
            <a:off x="2895600" y="6248400"/>
            <a:ext cx="3506639" cy="400110"/>
          </a:xfrm>
          <a:prstGeom prst="rect">
            <a:avLst/>
          </a:prstGeom>
          <a:noFill/>
        </p:spPr>
        <p:txBody>
          <a:bodyPr wrap="none" rtlCol="0">
            <a:spAutoFit/>
          </a:bodyPr>
          <a:lstStyle/>
          <a:p>
            <a:r>
              <a:rPr lang="en-US" sz="2000" dirty="0"/>
              <a:t>Credit: </a:t>
            </a:r>
            <a:r>
              <a:rPr lang="en-US" sz="2000" dirty="0" err="1"/>
              <a:t>commons.wikimedia.org</a:t>
            </a:r>
            <a:endParaRPr lang="en-US" sz="2000" dirty="0"/>
          </a:p>
        </p:txBody>
      </p:sp>
    </p:spTree>
    <p:extLst>
      <p:ext uri="{BB962C8B-B14F-4D97-AF65-F5344CB8AC3E}">
        <p14:creationId xmlns:p14="http://schemas.microsoft.com/office/powerpoint/2010/main" val="390650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5800"/>
            <a:ext cx="87630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June 2017 cyber attack on Maersk with </a:t>
            </a:r>
            <a:r>
              <a:rPr lang="en-US" sz="2800" dirty="0" err="1">
                <a:ea typeface="ＭＳ Ｐゴシック" pitchFamily="34" charset="-128"/>
                <a:cs typeface="ＭＳ Ｐゴシック" charset="0"/>
              </a:rPr>
              <a:t>NotPetya</a:t>
            </a:r>
            <a:r>
              <a:rPr lang="en-US" sz="2800" dirty="0">
                <a:ea typeface="ＭＳ Ｐゴシック" pitchFamily="34" charset="-128"/>
                <a:cs typeface="ＭＳ Ｐゴシック" charset="0"/>
              </a:rPr>
              <a:t> virus gives small indication of economic impact of ransomware.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rPr>
              <a:t>Affected operations at Maersk terminals in 4 countries, for weeks.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rPr>
              <a:t>Cost of delays/disruptions estimated at $200M to $300M.</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rPr>
              <a:t>July 2018 cyber attack on Costco Shipping Lines caused network failures in 8 countries.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rPr>
              <a:t>Not as successful as Maersk attack presumably because Costco learned from Maersk and isolated its internal networks.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Aside: Ransomware</a:t>
            </a:r>
          </a:p>
        </p:txBody>
      </p:sp>
      <p:sp>
        <p:nvSpPr>
          <p:cNvPr id="9" name="Slide Number Placeholder 8"/>
          <p:cNvSpPr txBox="1">
            <a:spLocks/>
          </p:cNvSpPr>
          <p:nvPr/>
        </p:nvSpPr>
        <p:spPr bwMode="auto">
          <a:xfrm>
            <a:off x="-914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53</a:t>
            </a:fld>
            <a:endParaRPr lang="en-US" sz="1600" dirty="0">
              <a:solidFill>
                <a:srgbClr val="FF0000"/>
              </a:solidFill>
              <a:latin typeface="Andalus"/>
              <a:ea typeface="Andalus"/>
              <a:cs typeface="Andalus"/>
            </a:endParaRPr>
          </a:p>
        </p:txBody>
      </p:sp>
      <p:pic>
        <p:nvPicPr>
          <p:cNvPr id="2" name="Picture 1" descr="ransomewar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181600"/>
            <a:ext cx="2194740" cy="1460500"/>
          </a:xfrm>
          <a:prstGeom prst="rect">
            <a:avLst/>
          </a:prstGeom>
        </p:spPr>
      </p:pic>
      <p:sp>
        <p:nvSpPr>
          <p:cNvPr id="7" name="TextBox 6"/>
          <p:cNvSpPr txBox="1"/>
          <p:nvPr/>
        </p:nvSpPr>
        <p:spPr>
          <a:xfrm>
            <a:off x="2895600" y="6248400"/>
            <a:ext cx="3506639" cy="400110"/>
          </a:xfrm>
          <a:prstGeom prst="rect">
            <a:avLst/>
          </a:prstGeom>
          <a:noFill/>
        </p:spPr>
        <p:txBody>
          <a:bodyPr wrap="none" rtlCol="0">
            <a:spAutoFit/>
          </a:bodyPr>
          <a:lstStyle/>
          <a:p>
            <a:r>
              <a:rPr lang="en-US" sz="2000" dirty="0"/>
              <a:t>Credit: </a:t>
            </a:r>
            <a:r>
              <a:rPr lang="en-US" sz="2000" dirty="0" err="1"/>
              <a:t>commons.wikimedia.org</a:t>
            </a:r>
            <a:endParaRPr lang="en-US" sz="2000" dirty="0"/>
          </a:p>
        </p:txBody>
      </p:sp>
    </p:spTree>
    <p:extLst>
      <p:ext uri="{BB962C8B-B14F-4D97-AF65-F5344CB8AC3E}">
        <p14:creationId xmlns:p14="http://schemas.microsoft.com/office/powerpoint/2010/main" val="281139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15000"/>
          </a:xfrm>
        </p:spPr>
        <p:txBody>
          <a:bodyPr>
            <a:normAutofit fontScale="92500" lnSpcReduction="2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Today’s cruise ship passengers want communication and entertainment systems.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Cruise ship operators are increasingly aware of the interplay between these systems and the critical IT systems on the vessel.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There is a “tug of war” between reliability (which passengers demand of their systems) and vulnerability.</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A knowledgeable actor could take advantage of the vulnerabilities in the former to attack the latter.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Today’s cruise ship operators are fire-walling the servers for the passengers and those for the ship’s operation, control, and hotel functions.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There could be several hundred </a:t>
            </a:r>
          </a:p>
          <a:p>
            <a:pPr marL="0" indent="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     of the latter.</a:t>
            </a:r>
            <a:endParaRPr lang="en-US" sz="2800" dirty="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Cruise Ships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54</a:t>
            </a:fld>
            <a:endParaRPr lang="en-US" sz="1600" dirty="0">
              <a:solidFill>
                <a:srgbClr val="FF0000"/>
              </a:solidFill>
              <a:latin typeface="Andalus"/>
              <a:ea typeface="Andalus"/>
              <a:cs typeface="Andalus"/>
            </a:endParaRPr>
          </a:p>
        </p:txBody>
      </p:sp>
      <p:pic>
        <p:nvPicPr>
          <p:cNvPr id="6" name="Picture 5" descr="AllureOfTheSeasCruise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300" y="5029200"/>
            <a:ext cx="3822700" cy="1736886"/>
          </a:xfrm>
          <a:prstGeom prst="rect">
            <a:avLst/>
          </a:prstGeom>
        </p:spPr>
      </p:pic>
      <p:sp>
        <p:nvSpPr>
          <p:cNvPr id="7" name="TextBox 6"/>
          <p:cNvSpPr txBox="1"/>
          <p:nvPr/>
        </p:nvSpPr>
        <p:spPr>
          <a:xfrm>
            <a:off x="533400" y="6324600"/>
            <a:ext cx="3070071" cy="400110"/>
          </a:xfrm>
          <a:prstGeom prst="rect">
            <a:avLst/>
          </a:prstGeom>
          <a:noFill/>
        </p:spPr>
        <p:txBody>
          <a:bodyPr wrap="none" rtlCol="0">
            <a:spAutoFit/>
          </a:bodyPr>
          <a:lstStyle/>
          <a:p>
            <a:r>
              <a:rPr lang="en-US" sz="2000" dirty="0"/>
              <a:t>Credit: </a:t>
            </a:r>
            <a:r>
              <a:rPr lang="en-US" sz="2000" dirty="0" err="1"/>
              <a:t>royalcaribbean.com</a:t>
            </a:r>
            <a:r>
              <a:rPr lang="en-US" sz="2000" dirty="0"/>
              <a:t>/</a:t>
            </a:r>
          </a:p>
        </p:txBody>
      </p:sp>
    </p:spTree>
    <p:extLst>
      <p:ext uri="{BB962C8B-B14F-4D97-AF65-F5344CB8AC3E}">
        <p14:creationId xmlns:p14="http://schemas.microsoft.com/office/powerpoint/2010/main" val="22043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15000"/>
          </a:xfrm>
        </p:spPr>
        <p:txBody>
          <a:bodyPr>
            <a:normAutofit fontScale="92500" lnSpcReduction="1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Disrupting hotel services (water, power, AC) could make life unacceptable for passengers </a:t>
            </a:r>
            <a:r>
              <a:rPr lang="mr-IN" sz="2800" dirty="0">
                <a:ea typeface="ＭＳ Ｐゴシック" pitchFamily="34" charset="-128"/>
                <a:cs typeface="ＭＳ Ｐゴシック" charset="0"/>
              </a:rPr>
              <a:t>–</a:t>
            </a:r>
            <a:r>
              <a:rPr lang="en-US" sz="2800" dirty="0">
                <a:ea typeface="ＭＳ Ｐゴシック" pitchFamily="34" charset="-128"/>
                <a:cs typeface="ＭＳ Ｐゴシック" charset="0"/>
              </a:rPr>
              <a:t> a physical attack of sorts on passengers and a definite economic attack on the cruise ship industry.</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The industry thinks it understands how a “bad guy” might do this.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Of most concern was that an attack like this could come through the passenger email system.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But that has been largely dismissed because firewalls have been set up.</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There remains a vulnerability through authorized services that handle things remotely, e.g., </a:t>
            </a:r>
            <a:r>
              <a:rPr lang="en-US" sz="2800" dirty="0" err="1">
                <a:ea typeface="ＭＳ Ｐゴシック" pitchFamily="34" charset="-128"/>
                <a:cs typeface="ＭＳ Ｐゴシック" charset="0"/>
              </a:rPr>
              <a:t>desalinators</a:t>
            </a:r>
            <a:r>
              <a:rPr lang="en-US" sz="2800" dirty="0">
                <a:ea typeface="ＭＳ Ｐゴシック" pitchFamily="34" charset="-128"/>
                <a:cs typeface="ＭＳ Ｐゴシック" charset="0"/>
              </a:rPr>
              <a:t> and other </a:t>
            </a:r>
          </a:p>
          <a:p>
            <a:pPr marL="0" indent="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    equipment with lots of computer controls.</a:t>
            </a:r>
            <a:endParaRPr lang="en-US" sz="2800" dirty="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Cruise Ships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55</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86507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A 2012 demonstration by a UT Austin team showed how a potential adversary could remotely take control of a vessel by manipulating its GPS.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The yacht “White Rose of </a:t>
            </a:r>
            <a:r>
              <a:rPr lang="en-US" sz="2600" dirty="0" err="1">
                <a:latin typeface="Times New Roman" charset="0"/>
                <a:ea typeface="MS PGothic" charset="0"/>
                <a:cs typeface="MS PGothic" charset="0"/>
              </a:rPr>
              <a:t>Drax</a:t>
            </a:r>
            <a:r>
              <a:rPr lang="en-US" sz="2600" dirty="0">
                <a:latin typeface="Times New Roman" charset="0"/>
                <a:ea typeface="MS PGothic" charset="0"/>
                <a:cs typeface="MS PGothic" charset="0"/>
              </a:rPr>
              <a:t>” was successfully spoofed while sailing on the Mediterranean.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t>The team’s counterfeit signals slowly overpowered the authentic GPS signals until they ultimately obtained control of the ship’s navigation system.</a:t>
            </a:r>
            <a:r>
              <a:rPr lang="en-US" sz="2600" dirty="0">
                <a:latin typeface="Times New Roman" charset="0"/>
                <a:ea typeface="MS PGothic" charset="0"/>
                <a:cs typeface="MS PGothic" charset="0"/>
              </a:rPr>
              <a:t>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t>“The ship actually turned and we could all feel it, but the chart display and the crew saw only a straight line.”</a:t>
            </a:r>
            <a:endParaRPr lang="en-US" sz="26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Hacking into a Cruise Ship’s Navigation System</a:t>
            </a: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56</a:t>
            </a:fld>
            <a:endParaRPr lang="en-US" sz="1600" dirty="0">
              <a:solidFill>
                <a:srgbClr val="FF0000"/>
              </a:solidFill>
              <a:latin typeface="Andalus"/>
              <a:ea typeface="Andalus"/>
              <a:cs typeface="Andalus"/>
            </a:endParaRPr>
          </a:p>
        </p:txBody>
      </p:sp>
      <p:pic>
        <p:nvPicPr>
          <p:cNvPr id="2" name="Picture 1" descr="SpoofedYacht-Humpghrey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5112077"/>
            <a:ext cx="2502797" cy="1669723"/>
          </a:xfrm>
          <a:prstGeom prst="rect">
            <a:avLst/>
          </a:prstGeom>
        </p:spPr>
      </p:pic>
      <p:sp>
        <p:nvSpPr>
          <p:cNvPr id="5" name="TextBox 4"/>
          <p:cNvSpPr txBox="1"/>
          <p:nvPr/>
        </p:nvSpPr>
        <p:spPr>
          <a:xfrm>
            <a:off x="5029200" y="5029200"/>
            <a:ext cx="3022232" cy="400110"/>
          </a:xfrm>
          <a:prstGeom prst="rect">
            <a:avLst/>
          </a:prstGeom>
          <a:noFill/>
        </p:spPr>
        <p:txBody>
          <a:bodyPr wrap="none" rtlCol="0">
            <a:spAutoFit/>
          </a:bodyPr>
          <a:lstStyle/>
          <a:p>
            <a:r>
              <a:rPr lang="en-US" sz="2000" dirty="0"/>
              <a:t>Source: UT Austin “Know”</a:t>
            </a:r>
          </a:p>
        </p:txBody>
      </p:sp>
    </p:spTree>
    <p:extLst>
      <p:ext uri="{BB962C8B-B14F-4D97-AF65-F5344CB8AC3E}">
        <p14:creationId xmlns:p14="http://schemas.microsoft.com/office/powerpoint/2010/main" val="365203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February 2017: hackers reportedly took control of the navigation systems of a container vessel en route from Cyprus to Djibouti for 10 hours.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“Suddenly the captain could not </a:t>
            </a:r>
            <a:r>
              <a:rPr lang="en-US" sz="2800" dirty="0" err="1"/>
              <a:t>manoeuvre</a:t>
            </a:r>
            <a:r>
              <a:rPr lang="en-US" sz="2800" dirty="0"/>
              <a:t>. </a:t>
            </a:r>
            <a:r>
              <a:rPr lang="mr-IN" sz="2800" dirty="0"/>
              <a:t>…</a:t>
            </a:r>
            <a:r>
              <a:rPr lang="en-US" sz="2800" dirty="0"/>
              <a:t> The IT system of the vessel was completely hacked.”</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Attack was carried out by “pirates” who gained full control of the vessel’s navigation system intending to steer it to an area where they could board and take over. </a:t>
            </a:r>
            <a:endParaRPr lang="en-US" sz="2800"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Hacking into a Cruise Ship’s Navigation System</a:t>
            </a: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57</a:t>
            </a:fld>
            <a:endParaRPr lang="en-US" sz="1600" dirty="0">
              <a:solidFill>
                <a:srgbClr val="FF0000"/>
              </a:solidFill>
              <a:latin typeface="Andalus"/>
              <a:ea typeface="Andalus"/>
              <a:cs typeface="Andalus"/>
            </a:endParaRPr>
          </a:p>
        </p:txBody>
      </p:sp>
      <p:sp>
        <p:nvSpPr>
          <p:cNvPr id="5" name="TextBox 4"/>
          <p:cNvSpPr txBox="1"/>
          <p:nvPr/>
        </p:nvSpPr>
        <p:spPr>
          <a:xfrm>
            <a:off x="5029200" y="5029200"/>
            <a:ext cx="2881844" cy="400110"/>
          </a:xfrm>
          <a:prstGeom prst="rect">
            <a:avLst/>
          </a:prstGeom>
          <a:noFill/>
        </p:spPr>
        <p:txBody>
          <a:bodyPr wrap="none" rtlCol="0">
            <a:spAutoFit/>
          </a:bodyPr>
          <a:lstStyle/>
          <a:p>
            <a:r>
              <a:rPr lang="en-US" sz="2000" dirty="0"/>
              <a:t>Source: </a:t>
            </a:r>
            <a:r>
              <a:rPr lang="en-US" sz="2000" dirty="0" err="1"/>
              <a:t>Fairplay</a:t>
            </a:r>
            <a:r>
              <a:rPr lang="en-US" sz="2000" dirty="0"/>
              <a:t> 11-22-17</a:t>
            </a:r>
          </a:p>
        </p:txBody>
      </p:sp>
      <p:pic>
        <p:nvPicPr>
          <p:cNvPr id="6" name="Picture 5" descr="container ship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724400"/>
            <a:ext cx="2682711" cy="1734820"/>
          </a:xfrm>
          <a:prstGeom prst="rect">
            <a:avLst/>
          </a:prstGeom>
        </p:spPr>
      </p:pic>
      <p:sp>
        <p:nvSpPr>
          <p:cNvPr id="10" name="TextBox 9"/>
          <p:cNvSpPr txBox="1"/>
          <p:nvPr/>
        </p:nvSpPr>
        <p:spPr>
          <a:xfrm>
            <a:off x="1066800" y="6443985"/>
            <a:ext cx="3610959" cy="400110"/>
          </a:xfrm>
          <a:prstGeom prst="rect">
            <a:avLst/>
          </a:prstGeom>
          <a:noFill/>
        </p:spPr>
        <p:txBody>
          <a:bodyPr wrap="none" rtlCol="0">
            <a:spAutoFit/>
          </a:bodyPr>
          <a:lstStyle/>
          <a:p>
            <a:r>
              <a:rPr lang="en-US" sz="2000" dirty="0"/>
              <a:t>Credit: </a:t>
            </a:r>
            <a:r>
              <a:rPr lang="en-US" sz="2000"/>
              <a:t>commons.wikimedia.com</a:t>
            </a:r>
            <a:endParaRPr lang="en-US" sz="2000" dirty="0"/>
          </a:p>
        </p:txBody>
      </p:sp>
    </p:spTree>
    <p:extLst>
      <p:ext uri="{BB962C8B-B14F-4D97-AF65-F5344CB8AC3E}">
        <p14:creationId xmlns:p14="http://schemas.microsoft.com/office/powerpoint/2010/main" val="419241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A bad actor could hack into the navigation system on a cruise ship and cause it to change direction imperceptibly, eventually running it aground.</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This could be the precursor for a physical attack on the ship.</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Is this scenario feasible?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Several of our SMEs described a failed GPS off of Cape Cod leading to the grounding of the Royal Majesty, heading from Bermuda to Boston in mid 1990s.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It resulted from failing to reconnect the</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    navigation system to the GPS after maintenance.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Jamming a ship’s navigation system takes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    almost no sophistication.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Spoofing it takes more.</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Hacking into a Cruise Ship’s Navigation System</a:t>
            </a:r>
          </a:p>
        </p:txBody>
      </p:sp>
      <p:sp>
        <p:nvSpPr>
          <p:cNvPr id="9" name="Slide Number Placeholder 8"/>
          <p:cNvSpPr txBox="1">
            <a:spLocks/>
          </p:cNvSpPr>
          <p:nvPr/>
        </p:nvSpPr>
        <p:spPr bwMode="auto">
          <a:xfrm>
            <a:off x="-6858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58</a:t>
            </a:fld>
            <a:endParaRPr lang="en-US" sz="1600" dirty="0">
              <a:solidFill>
                <a:srgbClr val="FF0000"/>
              </a:solidFill>
              <a:latin typeface="Andalus"/>
              <a:ea typeface="Andalus"/>
              <a:cs typeface="Andalus"/>
            </a:endParaRPr>
          </a:p>
        </p:txBody>
      </p:sp>
      <p:pic>
        <p:nvPicPr>
          <p:cNvPr id="11" name="Picture 10" descr="Grounded Ship Re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4114800"/>
            <a:ext cx="2057400" cy="2743200"/>
          </a:xfrm>
          <a:prstGeom prst="rect">
            <a:avLst/>
          </a:prstGeom>
        </p:spPr>
      </p:pic>
      <p:sp>
        <p:nvSpPr>
          <p:cNvPr id="12" name="TextBox 11"/>
          <p:cNvSpPr txBox="1"/>
          <p:nvPr/>
        </p:nvSpPr>
        <p:spPr>
          <a:xfrm>
            <a:off x="3657600" y="6150114"/>
            <a:ext cx="3506639" cy="707886"/>
          </a:xfrm>
          <a:prstGeom prst="rect">
            <a:avLst/>
          </a:prstGeom>
          <a:noFill/>
        </p:spPr>
        <p:txBody>
          <a:bodyPr wrap="none" rtlCol="0">
            <a:spAutoFit/>
          </a:bodyPr>
          <a:lstStyle/>
          <a:p>
            <a:r>
              <a:rPr lang="en-US" sz="2000" dirty="0"/>
              <a:t>Credit: </a:t>
            </a:r>
            <a:r>
              <a:rPr lang="en-US" sz="2000" dirty="0" err="1"/>
              <a:t>commons.wikimedia.org</a:t>
            </a:r>
            <a:endParaRPr lang="en-US" sz="2000" dirty="0"/>
          </a:p>
          <a:p>
            <a:r>
              <a:rPr lang="en-US" sz="2000" dirty="0"/>
              <a:t>Grounded Ship Rena - NZ</a:t>
            </a:r>
          </a:p>
        </p:txBody>
      </p:sp>
    </p:spTree>
    <p:extLst>
      <p:ext uri="{BB962C8B-B14F-4D97-AF65-F5344CB8AC3E}">
        <p14:creationId xmlns:p14="http://schemas.microsoft.com/office/powerpoint/2010/main" val="100177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5486400"/>
          </a:xfrm>
        </p:spPr>
        <p:txBody>
          <a:bodyPr>
            <a:normAutofit fontScale="85000" lnSpcReduction="2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latin typeface="Times New Roman" charset="0"/>
                <a:ea typeface="MS PGothic" charset="0"/>
                <a:cs typeface="MS PGothic" charset="0"/>
              </a:rPr>
              <a:t>One SME pointed out that if a bad actor spoofed a ship’s GPS so that there are small changes in course, it is possible the crew would not notice.</a:t>
            </a:r>
          </a:p>
          <a:p>
            <a:pPr lvl="1">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300" dirty="0">
                <a:latin typeface="Times New Roman" charset="0"/>
                <a:ea typeface="MS PGothic" charset="0"/>
                <a:cs typeface="MS PGothic" charset="0"/>
              </a:rPr>
              <a:t>Especially at night if there were no visual cues.</a:t>
            </a:r>
          </a:p>
          <a:p>
            <a:pPr lvl="1">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300" dirty="0">
                <a:latin typeface="Times New Roman" charset="0"/>
                <a:ea typeface="MS PGothic" charset="0"/>
                <a:cs typeface="MS PGothic" charset="0"/>
              </a:rPr>
              <a:t>(There were such cues for the Royal Majesty.)</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latin typeface="Times New Roman" charset="0"/>
                <a:ea typeface="MS PGothic" charset="0"/>
                <a:cs typeface="MS PGothic" charset="0"/>
              </a:rPr>
              <a:t>They would need intimate knowledge of where the vessel is and reasonably close access.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latin typeface="Times New Roman" charset="0"/>
                <a:ea typeface="MS PGothic" charset="0"/>
                <a:cs typeface="MS PGothic" charset="0"/>
              </a:rPr>
              <a:t>They would need to transmit false data.</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latin typeface="Times New Roman" charset="0"/>
                <a:ea typeface="MS PGothic" charset="0"/>
                <a:cs typeface="MS PGothic" charset="0"/>
              </a:rPr>
              <a:t>Each time they told it it was off course to the left (though not true), it would compensate by moving to the right.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latin typeface="Times New Roman" charset="0"/>
                <a:ea typeface="MS PGothic" charset="0"/>
                <a:cs typeface="MS PGothic" charset="0"/>
              </a:rPr>
              <a:t>However, another SME pointed out that with modern ECDIS, the radar overlay would show your GPS is off.</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latin typeface="Times New Roman" charset="0"/>
                <a:ea typeface="MS PGothic" charset="0"/>
                <a:cs typeface="MS PGothic" charset="0"/>
              </a:rPr>
              <a:t>One SME said that a physical attack is unlikely to be very successful since first responders would be there</a:t>
            </a:r>
          </a:p>
          <a:p>
            <a:pPr marL="0" indent="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a:latin typeface="Times New Roman" charset="0"/>
                <a:ea typeface="MS PGothic" charset="0"/>
                <a:cs typeface="MS PGothic" charset="0"/>
              </a:rPr>
              <a:t>    quickly.</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Hacking into a Cruise Ship’s Navigation System</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59</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46700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A port facility protection plan should prevent leaving one area unguarded.</a:t>
            </a:r>
          </a:p>
          <a:p>
            <a:r>
              <a:rPr lang="en-US" sz="2800" dirty="0">
                <a:latin typeface="Times New Roman" pitchFamily="18" charset="0"/>
                <a:cs typeface="Times New Roman" pitchFamily="18" charset="0"/>
              </a:rPr>
              <a:t>How can defenders mitigate a tsunami of false reports? Can they plan for ways to get out their own messages?</a:t>
            </a:r>
          </a:p>
          <a:p>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 Simple Example: Fake News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a:t>
            </a:fld>
            <a:endParaRPr lang="en-US" sz="1600" dirty="0">
              <a:solidFill>
                <a:srgbClr val="FF0000"/>
              </a:solidFill>
              <a:latin typeface="Andalus"/>
              <a:ea typeface="Andalus"/>
              <a:cs typeface="Andalus"/>
            </a:endParaRPr>
          </a:p>
        </p:txBody>
      </p:sp>
      <p:pic>
        <p:nvPicPr>
          <p:cNvPr id="6" name="Picture 13" descr="http://www.edpsc.org/UserFiles/edpsc/Images/port.jpg"/>
          <p:cNvPicPr>
            <a:picLocks noChangeAspect="1" noChangeArrowheads="1"/>
          </p:cNvPicPr>
          <p:nvPr/>
        </p:nvPicPr>
        <p:blipFill>
          <a:blip r:embed="rId2"/>
          <a:srcRect/>
          <a:stretch>
            <a:fillRect/>
          </a:stretch>
        </p:blipFill>
        <p:spPr bwMode="auto">
          <a:xfrm>
            <a:off x="609600" y="3973513"/>
            <a:ext cx="3126489" cy="2503487"/>
          </a:xfrm>
          <a:prstGeom prst="rect">
            <a:avLst/>
          </a:prstGeom>
          <a:noFill/>
          <a:ln w="9525">
            <a:solidFill>
              <a:schemeClr val="tx2">
                <a:lumMod val="75000"/>
              </a:schemeClr>
            </a:solidFill>
            <a:miter lim="800000"/>
            <a:headEnd/>
            <a:tailEnd/>
          </a:ln>
        </p:spPr>
      </p:pic>
      <p:sp>
        <p:nvSpPr>
          <p:cNvPr id="7" name="TextBox 6"/>
          <p:cNvSpPr txBox="1"/>
          <p:nvPr/>
        </p:nvSpPr>
        <p:spPr>
          <a:xfrm>
            <a:off x="3962400" y="4343400"/>
            <a:ext cx="3069821" cy="400110"/>
          </a:xfrm>
          <a:prstGeom prst="rect">
            <a:avLst/>
          </a:prstGeom>
          <a:noFill/>
        </p:spPr>
        <p:txBody>
          <a:bodyPr wrap="none" rtlCol="0">
            <a:spAutoFit/>
          </a:bodyPr>
          <a:lstStyle/>
          <a:p>
            <a:r>
              <a:rPr lang="en-US" sz="2000" dirty="0"/>
              <a:t>Credit: ADM Chuck Michel</a:t>
            </a:r>
          </a:p>
        </p:txBody>
      </p:sp>
    </p:spTree>
    <p:extLst>
      <p:ext uri="{BB962C8B-B14F-4D97-AF65-F5344CB8AC3E}">
        <p14:creationId xmlns:p14="http://schemas.microsoft.com/office/powerpoint/2010/main" val="78662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Another SME pointed out that it would be a challenge for the bad actor to predict where the vessel would hit and therefore prepare for a physical attack.</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However, they could move the vessel to go into a shipping lane they want it to go into - perhaps making the physical attack easier.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Another SME pointed out that an attacker could alter charts, hiding what shoal waters exist, leading to grounding of the vessel in a desired area.</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Just being able to run a cruise ship aground would have a major psychological impact.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The result could be a major economic blow</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     to the cruise ship industry.</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Hacking into a Cruise Ship’s Navigation System</a:t>
            </a:r>
          </a:p>
        </p:txBody>
      </p:sp>
      <p:sp>
        <p:nvSpPr>
          <p:cNvPr id="9" name="Slide Number Placeholder 8"/>
          <p:cNvSpPr txBox="1">
            <a:spLocks/>
          </p:cNvSpPr>
          <p:nvPr/>
        </p:nvSpPr>
        <p:spPr bwMode="auto">
          <a:xfrm>
            <a:off x="-609600" y="646018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60</a:t>
            </a:fld>
            <a:endParaRPr lang="en-US" sz="1600" dirty="0">
              <a:solidFill>
                <a:srgbClr val="FF0000"/>
              </a:solidFill>
              <a:latin typeface="Andalus"/>
              <a:ea typeface="Andalus"/>
              <a:cs typeface="Andalus"/>
            </a:endParaRPr>
          </a:p>
        </p:txBody>
      </p:sp>
      <p:pic>
        <p:nvPicPr>
          <p:cNvPr id="5" name="Picture 4" descr="navigation sys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4958327"/>
            <a:ext cx="2499366" cy="1874525"/>
          </a:xfrm>
          <a:prstGeom prst="rect">
            <a:avLst/>
          </a:prstGeom>
        </p:spPr>
      </p:pic>
      <p:sp>
        <p:nvSpPr>
          <p:cNvPr id="6" name="TextBox 5"/>
          <p:cNvSpPr txBox="1"/>
          <p:nvPr/>
        </p:nvSpPr>
        <p:spPr>
          <a:xfrm>
            <a:off x="3124200" y="6324600"/>
            <a:ext cx="3435380" cy="400110"/>
          </a:xfrm>
          <a:prstGeom prst="rect">
            <a:avLst/>
          </a:prstGeom>
          <a:noFill/>
        </p:spPr>
        <p:txBody>
          <a:bodyPr wrap="none" rtlCol="0">
            <a:spAutoFit/>
          </a:bodyPr>
          <a:lstStyle/>
          <a:p>
            <a:r>
              <a:rPr lang="en-US" sz="2000" dirty="0"/>
              <a:t>Credit: </a:t>
            </a:r>
            <a:r>
              <a:rPr lang="en-US" sz="2000" dirty="0" err="1"/>
              <a:t>commons.wikipedia.org</a:t>
            </a:r>
            <a:endParaRPr lang="en-US" sz="2000" dirty="0"/>
          </a:p>
        </p:txBody>
      </p:sp>
    </p:spTree>
    <p:extLst>
      <p:ext uri="{BB962C8B-B14F-4D97-AF65-F5344CB8AC3E}">
        <p14:creationId xmlns:p14="http://schemas.microsoft.com/office/powerpoint/2010/main" val="302258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229600" cy="5334000"/>
          </a:xfrm>
        </p:spPr>
        <p:txBody>
          <a:bodyPr>
            <a:normAutofit fontScale="85000" lnSpcReduction="2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Could a “bad guy” hack into the fire alarm system on a cruise ship, leading passengers to gather at mustering boat stations as a prelude to a physical attack there?</a:t>
            </a:r>
          </a:p>
          <a:p>
            <a:pPr lvl="1">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Through a planted explosive or attack by group arriving by boat or a suicide bomber on board cruise ship.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Is this a plausible scenario?</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It seems feasible to hack into a fire alarm system on a ship, at least in some cases.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But wouldn’t it be easier to let an inside actor attack a large group of passengers already in one place </a:t>
            </a:r>
            <a:r>
              <a:rPr lang="mr-IN" sz="2800" dirty="0">
                <a:latin typeface="Times New Roman" charset="0"/>
                <a:ea typeface="MS PGothic" charset="0"/>
                <a:cs typeface="MS PGothic" charset="0"/>
              </a:rPr>
              <a:t>–</a:t>
            </a:r>
            <a:r>
              <a:rPr lang="en-US" sz="2800" dirty="0">
                <a:latin typeface="Times New Roman" charset="0"/>
                <a:ea typeface="MS PGothic" charset="0"/>
                <a:cs typeface="MS PGothic" charset="0"/>
              </a:rPr>
              <a:t> e.g., dining room?</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Or easier for a group of attackers to come alongside by boat and just start shooting at miscellaneous passengers?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One SME doubted this kind of combined attack would work because security on cruise ships is so good.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Combined Attack on a Cruise Ship</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61</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52769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382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Side comment: To maximize impact, an attacker would not have to follow the fake fire alarm with a physical attack.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Simply fake a fire alarm, announce they were responsible and say they could do it again.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This could create psychological impact and potential economic damage to the cruise industry.</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Doing it multiple times would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    create an even bigger impact.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Combined Attack on a Cruise Ship</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62</a:t>
            </a:fld>
            <a:endParaRPr lang="en-US" sz="1600" dirty="0">
              <a:solidFill>
                <a:srgbClr val="FF0000"/>
              </a:solidFill>
              <a:latin typeface="Andalus"/>
              <a:ea typeface="Andalus"/>
              <a:cs typeface="Andalus"/>
            </a:endParaRPr>
          </a:p>
        </p:txBody>
      </p:sp>
      <p:pic>
        <p:nvPicPr>
          <p:cNvPr id="2" name="Picture 1" descr="fire alarm sys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90" y="3721100"/>
            <a:ext cx="3048000" cy="3136900"/>
          </a:xfrm>
          <a:prstGeom prst="rect">
            <a:avLst/>
          </a:prstGeom>
        </p:spPr>
      </p:pic>
      <p:sp>
        <p:nvSpPr>
          <p:cNvPr id="6" name="TextBox 5"/>
          <p:cNvSpPr txBox="1"/>
          <p:nvPr/>
        </p:nvSpPr>
        <p:spPr>
          <a:xfrm>
            <a:off x="3200400" y="5562600"/>
            <a:ext cx="2680091" cy="400110"/>
          </a:xfrm>
          <a:prstGeom prst="rect">
            <a:avLst/>
          </a:prstGeom>
          <a:noFill/>
        </p:spPr>
        <p:txBody>
          <a:bodyPr wrap="none" rtlCol="0">
            <a:spAutoFit/>
          </a:bodyPr>
          <a:lstStyle/>
          <a:p>
            <a:r>
              <a:rPr lang="en-US" sz="2000" dirty="0"/>
              <a:t>Credit: </a:t>
            </a:r>
            <a:r>
              <a:rPr lang="en-US" sz="2000" dirty="0" err="1"/>
              <a:t>en.wikipedia.org</a:t>
            </a:r>
            <a:endParaRPr lang="en-US" sz="2000" dirty="0"/>
          </a:p>
        </p:txBody>
      </p:sp>
    </p:spTree>
    <p:extLst>
      <p:ext uri="{BB962C8B-B14F-4D97-AF65-F5344CB8AC3E}">
        <p14:creationId xmlns:p14="http://schemas.microsoft.com/office/powerpoint/2010/main" val="401365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5715000"/>
          </a:xfrm>
        </p:spPr>
        <p:txBody>
          <a:bodyPr>
            <a:normAutofit fontScale="85000" lnSpcReduction="2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An attacker could also avoid the challenge of hacking into the fire alarm system on the vessel by starting a real fire to activate the fire alarm.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However, this would require physical presence, whereas the precipitating cyber attack to set off the fire alarm could be done from a distance.</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Could a fire alarm arising from a hack or a physical act be just a distraction for a cyber attack </a:t>
            </a:r>
            <a:r>
              <a:rPr lang="mr-IN" sz="2800" dirty="0">
                <a:latin typeface="Times New Roman" charset="0"/>
                <a:ea typeface="MS PGothic" charset="0"/>
                <a:cs typeface="MS PGothic" charset="0"/>
              </a:rPr>
              <a:t>–</a:t>
            </a:r>
            <a:r>
              <a:rPr lang="en-US" sz="2800" dirty="0">
                <a:latin typeface="Times New Roman" charset="0"/>
                <a:ea typeface="MS PGothic" charset="0"/>
                <a:cs typeface="MS PGothic" charset="0"/>
              </a:rPr>
              <a:t> loading something on a server to use later?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Conceivably, according to an SME, but not likely because servers would be locked down and because fire drills don’t take very long.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However, another SME felt that attackers could move crew where they want them and away from the location of a desired cyber attack, which could be to any of a number </a:t>
            </a:r>
          </a:p>
          <a:p>
            <a:pPr marL="0" indent="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     of control systems on the vessel.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Combined Attack on a Cruise Ship</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63</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412768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Many of the cyber attacks described for cruise ships are also relevant for ferries.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The combined attacks we have described might have another component, since passenger screening on ferries is less stringent than on cruise ships and vehicle screening is inconsistent.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This allows for the possibility of a cyber attack followed by a physical attack through a passenger or a vehicle.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Ferries</a:t>
            </a:r>
          </a:p>
        </p:txBody>
      </p:sp>
      <p:sp>
        <p:nvSpPr>
          <p:cNvPr id="9" name="Slide Number Placeholder 8"/>
          <p:cNvSpPr txBox="1">
            <a:spLocks/>
          </p:cNvSpPr>
          <p:nvPr/>
        </p:nvSpPr>
        <p:spPr bwMode="auto">
          <a:xfrm>
            <a:off x="5715000" y="646018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64</a:t>
            </a:fld>
            <a:endParaRPr lang="en-US" sz="1600" dirty="0">
              <a:solidFill>
                <a:srgbClr val="FF0000"/>
              </a:solidFill>
              <a:latin typeface="Andalus"/>
              <a:ea typeface="Andalus"/>
              <a:cs typeface="Andalus"/>
            </a:endParaRPr>
          </a:p>
        </p:txBody>
      </p:sp>
      <p:pic>
        <p:nvPicPr>
          <p:cNvPr id="2" name="Picture 1" descr="Fe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0" y="4550702"/>
            <a:ext cx="3795690" cy="2166074"/>
          </a:xfrm>
          <a:prstGeom prst="rect">
            <a:avLst/>
          </a:prstGeom>
        </p:spPr>
      </p:pic>
      <p:sp>
        <p:nvSpPr>
          <p:cNvPr id="6" name="TextBox 5"/>
          <p:cNvSpPr txBox="1"/>
          <p:nvPr/>
        </p:nvSpPr>
        <p:spPr>
          <a:xfrm>
            <a:off x="4114800" y="5181600"/>
            <a:ext cx="3506639" cy="400110"/>
          </a:xfrm>
          <a:prstGeom prst="rect">
            <a:avLst/>
          </a:prstGeom>
          <a:noFill/>
        </p:spPr>
        <p:txBody>
          <a:bodyPr wrap="none" rtlCol="0">
            <a:spAutoFit/>
          </a:bodyPr>
          <a:lstStyle/>
          <a:p>
            <a:r>
              <a:rPr lang="en-US" sz="2000" dirty="0"/>
              <a:t>Credit: </a:t>
            </a:r>
            <a:r>
              <a:rPr lang="en-US" sz="2000" dirty="0" err="1"/>
              <a:t>commons.wikimedia.org</a:t>
            </a:r>
            <a:endParaRPr lang="en-US" sz="2000" dirty="0"/>
          </a:p>
        </p:txBody>
      </p:sp>
    </p:spTree>
    <p:extLst>
      <p:ext uri="{BB962C8B-B14F-4D97-AF65-F5344CB8AC3E}">
        <p14:creationId xmlns:p14="http://schemas.microsoft.com/office/powerpoint/2010/main" val="112563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Pirates and Cargo</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858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Pirates have been reported to have hacked into a cargo management system and identified where on a vessel valuable cargo is located.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This enabled them to make a very fast and efficient raid on a vessel, going right to the container of interest.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Is this feasible?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One of our SMEs felt that it was feasible to hack into the cargo system and identify containers of interest and their location, but wondered how this would help the pirates since it is only the topmost containers they could access.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65</a:t>
            </a:fld>
            <a:endParaRPr lang="en-US" sz="1400">
              <a:solidFill>
                <a:srgbClr val="FF0000"/>
              </a:solidFill>
            </a:endParaRPr>
          </a:p>
        </p:txBody>
      </p:sp>
      <p:pic>
        <p:nvPicPr>
          <p:cNvPr id="5" name="Picture 4" descr="SomaliPira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5010856"/>
            <a:ext cx="2667000" cy="1847144"/>
          </a:xfrm>
          <a:prstGeom prst="rect">
            <a:avLst/>
          </a:prstGeom>
        </p:spPr>
      </p:pic>
      <p:sp>
        <p:nvSpPr>
          <p:cNvPr id="6" name="TextBox 5"/>
          <p:cNvSpPr txBox="1"/>
          <p:nvPr/>
        </p:nvSpPr>
        <p:spPr>
          <a:xfrm>
            <a:off x="3657600" y="5715000"/>
            <a:ext cx="2373892" cy="400110"/>
          </a:xfrm>
          <a:prstGeom prst="rect">
            <a:avLst/>
          </a:prstGeom>
          <a:noFill/>
        </p:spPr>
        <p:txBody>
          <a:bodyPr wrap="none" rtlCol="0">
            <a:spAutoFit/>
          </a:bodyPr>
          <a:lstStyle/>
          <a:p>
            <a:r>
              <a:rPr lang="en-US" sz="2000" dirty="0"/>
              <a:t>Credit: </a:t>
            </a:r>
            <a:r>
              <a:rPr lang="en-US" sz="2000" dirty="0" err="1"/>
              <a:t>wikipedia.org</a:t>
            </a:r>
            <a:endParaRPr lang="en-US" sz="2000" dirty="0"/>
          </a:p>
        </p:txBody>
      </p:sp>
    </p:spTree>
    <p:extLst>
      <p:ext uri="{BB962C8B-B14F-4D97-AF65-F5344CB8AC3E}">
        <p14:creationId xmlns:p14="http://schemas.microsoft.com/office/powerpoint/2010/main" val="31863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Pirates and Cargo</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096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Another of our SMEs pointed out that the USCG had gotten quite good at getting into containers upon boarding a ship.</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Still another SME pointed out that the adversary could influence the loading of containers so that those of interest were placed to be accessible.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685800" y="6462380"/>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66</a:t>
            </a:fld>
            <a:endParaRPr lang="en-US" sz="1400" dirty="0">
              <a:solidFill>
                <a:srgbClr val="FF0000"/>
              </a:solidFill>
            </a:endParaRPr>
          </a:p>
        </p:txBody>
      </p:sp>
      <p:pic>
        <p:nvPicPr>
          <p:cNvPr id="2" name="Picture 1" descr="container ship 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10000"/>
            <a:ext cx="3594100" cy="2260600"/>
          </a:xfrm>
          <a:prstGeom prst="rect">
            <a:avLst/>
          </a:prstGeom>
        </p:spPr>
      </p:pic>
      <p:sp>
        <p:nvSpPr>
          <p:cNvPr id="6" name="TextBox 5"/>
          <p:cNvSpPr txBox="1"/>
          <p:nvPr/>
        </p:nvSpPr>
        <p:spPr>
          <a:xfrm>
            <a:off x="1143000" y="6426978"/>
            <a:ext cx="4888603" cy="400110"/>
          </a:xfrm>
          <a:prstGeom prst="rect">
            <a:avLst/>
          </a:prstGeom>
          <a:noFill/>
        </p:spPr>
        <p:txBody>
          <a:bodyPr wrap="none" rtlCol="0">
            <a:spAutoFit/>
          </a:bodyPr>
          <a:lstStyle/>
          <a:p>
            <a:r>
              <a:rPr lang="en-US" sz="2000" dirty="0"/>
              <a:t>Credit both images: </a:t>
            </a:r>
            <a:r>
              <a:rPr lang="en-US" sz="2000" dirty="0" err="1"/>
              <a:t>commons.wikimedia.org</a:t>
            </a:r>
            <a:endParaRPr lang="en-US" sz="2000" dirty="0"/>
          </a:p>
        </p:txBody>
      </p:sp>
      <p:pic>
        <p:nvPicPr>
          <p:cNvPr id="3" name="Picture 2" descr="pira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418114"/>
            <a:ext cx="2895600" cy="2068286"/>
          </a:xfrm>
          <a:prstGeom prst="rect">
            <a:avLst/>
          </a:prstGeom>
        </p:spPr>
      </p:pic>
    </p:spTree>
    <p:extLst>
      <p:ext uri="{BB962C8B-B14F-4D97-AF65-F5344CB8AC3E}">
        <p14:creationId xmlns:p14="http://schemas.microsoft.com/office/powerpoint/2010/main" val="1911764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Autonomous Vessels</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096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Our SMEs all felt that autonomous vessels were coming, soon.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Such vessels: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Will be programmed to decide where to go.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Will be tracked and monitored using diagnostics from HQ.</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Will put out a problem message if unable to solve a problem, resulting in HQ sending instructions on where to go for repair.</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Do we trust the technological solutions so such vessels can go alone on the seas?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Could a hacker take over the HQ computer and instruct the vessel to go to a place where it could be boarded by attackers?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67</a:t>
            </a:fld>
            <a:endParaRPr lang="en-US" sz="1400" dirty="0">
              <a:solidFill>
                <a:srgbClr val="FF0000"/>
              </a:solidFill>
            </a:endParaRPr>
          </a:p>
        </p:txBody>
      </p:sp>
      <p:pic>
        <p:nvPicPr>
          <p:cNvPr id="2" name="Picture 1" descr="autonomous-ship-rolls-roy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323" y="5334000"/>
            <a:ext cx="2711159" cy="1523999"/>
          </a:xfrm>
          <a:prstGeom prst="rect">
            <a:avLst/>
          </a:prstGeom>
        </p:spPr>
      </p:pic>
      <p:sp>
        <p:nvSpPr>
          <p:cNvPr id="6" name="TextBox 5"/>
          <p:cNvSpPr txBox="1"/>
          <p:nvPr/>
        </p:nvSpPr>
        <p:spPr>
          <a:xfrm>
            <a:off x="4114800" y="5867400"/>
            <a:ext cx="2223686" cy="400110"/>
          </a:xfrm>
          <a:prstGeom prst="rect">
            <a:avLst/>
          </a:prstGeom>
          <a:noFill/>
        </p:spPr>
        <p:txBody>
          <a:bodyPr wrap="none" rtlCol="0">
            <a:spAutoFit/>
          </a:bodyPr>
          <a:lstStyle/>
          <a:p>
            <a:r>
              <a:rPr lang="en-US" sz="2000" dirty="0"/>
              <a:t>Credit: Rolls Royce</a:t>
            </a:r>
          </a:p>
        </p:txBody>
      </p:sp>
    </p:spTree>
    <p:extLst>
      <p:ext uri="{BB962C8B-B14F-4D97-AF65-F5344CB8AC3E}">
        <p14:creationId xmlns:p14="http://schemas.microsoft.com/office/powerpoint/2010/main" val="3982151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Autonomous Vessels</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09600"/>
            <a:ext cx="83820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You are saving on crew costs but accepting some risk.</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One SME told us that shipboard systems &amp; shipboard industrial control systems are much harder to patch or have their software updated than many other systems.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These systems might not be updated in real time, and hence become vulnerable to </a:t>
            </a:r>
            <a:r>
              <a:rPr lang="en-US" sz="2800" dirty="0" err="1"/>
              <a:t>ransomware</a:t>
            </a:r>
            <a:r>
              <a:rPr lang="en-US" sz="2800" dirty="0"/>
              <a:t>.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68</a:t>
            </a:fld>
            <a:endParaRPr lang="en-US" sz="1400" dirty="0">
              <a:solidFill>
                <a:srgbClr val="FF0000"/>
              </a:solidFill>
            </a:endParaRPr>
          </a:p>
        </p:txBody>
      </p:sp>
      <p:pic>
        <p:nvPicPr>
          <p:cNvPr id="2" name="Picture 1" descr="WannaCry ransom 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8485"/>
            <a:ext cx="4953000" cy="3739515"/>
          </a:xfrm>
          <a:prstGeom prst="rect">
            <a:avLst/>
          </a:prstGeom>
        </p:spPr>
      </p:pic>
      <p:sp>
        <p:nvSpPr>
          <p:cNvPr id="6" name="TextBox 5"/>
          <p:cNvSpPr txBox="1"/>
          <p:nvPr/>
        </p:nvSpPr>
        <p:spPr>
          <a:xfrm>
            <a:off x="5029200" y="4495800"/>
            <a:ext cx="2722921" cy="707886"/>
          </a:xfrm>
          <a:prstGeom prst="rect">
            <a:avLst/>
          </a:prstGeom>
          <a:noFill/>
        </p:spPr>
        <p:txBody>
          <a:bodyPr wrap="none" rtlCol="0">
            <a:spAutoFit/>
          </a:bodyPr>
          <a:lstStyle/>
          <a:p>
            <a:r>
              <a:rPr lang="en-US" sz="2000" dirty="0" err="1"/>
              <a:t>WannaCry</a:t>
            </a:r>
            <a:r>
              <a:rPr lang="en-US" sz="2000" dirty="0"/>
              <a:t> </a:t>
            </a:r>
            <a:r>
              <a:rPr lang="en-US" sz="2000" dirty="0" err="1"/>
              <a:t>Ransomware</a:t>
            </a:r>
            <a:endParaRPr lang="en-US" sz="2000" dirty="0"/>
          </a:p>
          <a:p>
            <a:r>
              <a:rPr lang="en-US" sz="2000" dirty="0"/>
              <a:t>Credit: </a:t>
            </a:r>
            <a:r>
              <a:rPr lang="en-US" sz="2000" dirty="0" err="1"/>
              <a:t>En.wikipedia.org</a:t>
            </a:r>
            <a:endParaRPr lang="en-US" sz="2000" dirty="0"/>
          </a:p>
        </p:txBody>
      </p:sp>
    </p:spTree>
    <p:extLst>
      <p:ext uri="{BB962C8B-B14F-4D97-AF65-F5344CB8AC3E}">
        <p14:creationId xmlns:p14="http://schemas.microsoft.com/office/powerpoint/2010/main" val="1808307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Autonomous Vessels</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An attacker could jam or spoof the GPS or do a more sophisticated attack on the control system of the internal diagnostics of such a vessel.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Could this affect heat or pressure or gas sensors, leading to an explosion?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This could cause economic damage.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And possibly loss of life as well.</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If the goal of the attacker is psychological impact, they wouldn’t do it in the middle of the ocean, where there is no media to film things.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But near a port, the vessel might not be entirely autonomous.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69</a:t>
            </a:fld>
            <a:endParaRPr lang="en-US" sz="1400" dirty="0">
              <a:solidFill>
                <a:srgbClr val="FF0000"/>
              </a:solidFill>
            </a:endParaRPr>
          </a:p>
        </p:txBody>
      </p:sp>
    </p:spTree>
    <p:extLst>
      <p:ext uri="{BB962C8B-B14F-4D97-AF65-F5344CB8AC3E}">
        <p14:creationId xmlns:p14="http://schemas.microsoft.com/office/powerpoint/2010/main" val="2779377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a:latin typeface="Times New Roman" pitchFamily="18" charset="0"/>
                <a:cs typeface="Times New Roman" pitchFamily="18" charset="0"/>
              </a:rPr>
              <a:t>There are physical versions of this idea of using cyber methods to create a distraction.</a:t>
            </a:r>
          </a:p>
          <a:p>
            <a:r>
              <a:rPr lang="en-US" sz="2800" dirty="0">
                <a:latin typeface="Times New Roman" pitchFamily="18" charset="0"/>
                <a:cs typeface="Times New Roman" pitchFamily="18" charset="0"/>
              </a:rPr>
              <a:t>Hezbollah attacked first responders in Israel</a:t>
            </a:r>
          </a:p>
          <a:p>
            <a:pPr lvl="1"/>
            <a:r>
              <a:rPr lang="en-US" sz="2400" dirty="0">
                <a:latin typeface="Times New Roman" pitchFamily="18" charset="0"/>
                <a:cs typeface="Times New Roman" pitchFamily="18" charset="0"/>
              </a:rPr>
              <a:t>Set off an IED in a car.</a:t>
            </a:r>
          </a:p>
          <a:p>
            <a:pPr lvl="1"/>
            <a:r>
              <a:rPr lang="en-US" sz="2400" dirty="0">
                <a:latin typeface="Times New Roman" pitchFamily="18" charset="0"/>
                <a:cs typeface="Times New Roman" pitchFamily="18" charset="0"/>
              </a:rPr>
              <a:t>Draws first responders to a muster point.</a:t>
            </a:r>
          </a:p>
          <a:p>
            <a:pPr lvl="1"/>
            <a:r>
              <a:rPr lang="en-US" sz="2400" dirty="0">
                <a:latin typeface="Times New Roman" pitchFamily="18" charset="0"/>
                <a:cs typeface="Times New Roman" pitchFamily="18" charset="0"/>
              </a:rPr>
              <a:t>Attacked the muster point with a bigger bomb.</a:t>
            </a:r>
          </a:p>
          <a:p>
            <a:r>
              <a:rPr lang="en-US" sz="2800" dirty="0">
                <a:latin typeface="Times New Roman" pitchFamily="18" charset="0"/>
                <a:cs typeface="Times New Roman" pitchFamily="18" charset="0"/>
              </a:rPr>
              <a:t>An adversary could create a distraction in the water, drawing police boats and USCG vessels to the area, leaving another part of the port unprotected. </a:t>
            </a:r>
          </a:p>
          <a:p>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 Simple Example: Fake News</a:t>
            </a:r>
          </a:p>
        </p:txBody>
      </p:sp>
      <p:sp>
        <p:nvSpPr>
          <p:cNvPr id="9" name="Slide Number Placeholder 8"/>
          <p:cNvSpPr txBox="1">
            <a:spLocks/>
          </p:cNvSpPr>
          <p:nvPr/>
        </p:nvSpPr>
        <p:spPr bwMode="auto">
          <a:xfrm>
            <a:off x="5638800" y="64166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7</a:t>
            </a:fld>
            <a:endParaRPr lang="en-US" sz="1600" dirty="0">
              <a:solidFill>
                <a:srgbClr val="FF0000"/>
              </a:solidFill>
              <a:latin typeface="Andalus"/>
              <a:ea typeface="Andalus"/>
              <a:cs typeface="Andalus"/>
            </a:endParaRPr>
          </a:p>
        </p:txBody>
      </p:sp>
      <p:pic>
        <p:nvPicPr>
          <p:cNvPr id="2" name="Picture 1" descr="Police Bo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800600"/>
            <a:ext cx="2438400" cy="1772417"/>
          </a:xfrm>
          <a:prstGeom prst="rect">
            <a:avLst/>
          </a:prstGeom>
        </p:spPr>
      </p:pic>
      <p:sp>
        <p:nvSpPr>
          <p:cNvPr id="7" name="TextBox 6"/>
          <p:cNvSpPr txBox="1"/>
          <p:nvPr/>
        </p:nvSpPr>
        <p:spPr>
          <a:xfrm>
            <a:off x="0" y="6488668"/>
            <a:ext cx="3174442" cy="369332"/>
          </a:xfrm>
          <a:prstGeom prst="rect">
            <a:avLst/>
          </a:prstGeom>
          <a:noFill/>
        </p:spPr>
        <p:txBody>
          <a:bodyPr wrap="none" rtlCol="0">
            <a:spAutoFit/>
          </a:bodyPr>
          <a:lstStyle/>
          <a:p>
            <a:r>
              <a:rPr lang="en-US" sz="1800" dirty="0"/>
              <a:t>Credit: </a:t>
            </a:r>
            <a:r>
              <a:rPr lang="en-US" sz="1800" dirty="0" err="1"/>
              <a:t>commons.wikimedia.org</a:t>
            </a:r>
            <a:endParaRPr lang="en-US" sz="1800" dirty="0"/>
          </a:p>
        </p:txBody>
      </p:sp>
      <p:pic>
        <p:nvPicPr>
          <p:cNvPr id="10" name="Picture 2" descr="http://www.prlog.org/11758744-coast-guard-cutter-be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861226"/>
            <a:ext cx="2990404" cy="199360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8100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Closing Comments</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Ultimately, the weak link in defense against combined cyber-physical attacks is still the human being.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A successful attacker tries to influence behavior, leading to bad decisions.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Introduce doubt.</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E.g. through false aids to navigation showing up on an electronic chart. Spoofing a vessel track that may not correlate with radar.</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Creating a chain of things initiated by influencing the thinking of the bridge operator.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70</a:t>
            </a:fld>
            <a:endParaRPr lang="en-US" sz="1400" dirty="0">
              <a:solidFill>
                <a:srgbClr val="FF0000"/>
              </a:solidFill>
            </a:endParaRPr>
          </a:p>
        </p:txBody>
      </p:sp>
    </p:spTree>
    <p:extLst>
      <p:ext uri="{BB962C8B-B14F-4D97-AF65-F5344CB8AC3E}">
        <p14:creationId xmlns:p14="http://schemas.microsoft.com/office/powerpoint/2010/main" val="3815591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Closing Comments</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Our discussion has been limited to a single pair of events, one cyber, one physical. But there could be multiple, cascading events.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More work is needed to develop scenarios for those.</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Example: An adversary could attack a cruise ship in a port and announce their intention to attack other cruise ships in other ports.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What would the Coast Guard do?</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ea typeface="ＭＳ Ｐゴシック" pitchFamily="34" charset="-128"/>
                <a:cs typeface="ＭＳ Ｐゴシック" charset="0"/>
              </a:rPr>
              <a:t>Would it close down those other ports, creating a vulnerability with large crowds waiting to embark?</a:t>
            </a: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71</a:t>
            </a:fld>
            <a:endParaRPr lang="en-US" sz="1400" dirty="0">
              <a:solidFill>
                <a:srgbClr val="FF0000"/>
              </a:solidFill>
            </a:endParaRPr>
          </a:p>
        </p:txBody>
      </p:sp>
    </p:spTree>
    <p:extLst>
      <p:ext uri="{BB962C8B-B14F-4D97-AF65-F5344CB8AC3E}">
        <p14:creationId xmlns:p14="http://schemas.microsoft.com/office/powerpoint/2010/main" val="17395781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Closing Comments</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Examples of other areas to discuss include combined attacks on:</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a:t>Locks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a:t>Drawbridges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a:t>Barges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a:t>Oil rigs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a:t>Inter-modal landside connections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72</a:t>
            </a:fld>
            <a:endParaRPr lang="en-US" sz="1400" dirty="0">
              <a:solidFill>
                <a:srgbClr val="FF0000"/>
              </a:solidFill>
            </a:endParaRPr>
          </a:p>
        </p:txBody>
      </p:sp>
      <p:pic>
        <p:nvPicPr>
          <p:cNvPr id="2" name="Picture 1" descr="drawbridg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4267200"/>
            <a:ext cx="3289300" cy="2463800"/>
          </a:xfrm>
          <a:prstGeom prst="rect">
            <a:avLst/>
          </a:prstGeom>
        </p:spPr>
      </p:pic>
      <p:sp>
        <p:nvSpPr>
          <p:cNvPr id="3" name="TextBox 2"/>
          <p:cNvSpPr txBox="1"/>
          <p:nvPr/>
        </p:nvSpPr>
        <p:spPr>
          <a:xfrm>
            <a:off x="3352800" y="5029200"/>
            <a:ext cx="2590800" cy="707886"/>
          </a:xfrm>
          <a:prstGeom prst="rect">
            <a:avLst/>
          </a:prstGeom>
          <a:noFill/>
        </p:spPr>
        <p:txBody>
          <a:bodyPr wrap="square" rtlCol="0">
            <a:spAutoFit/>
          </a:bodyPr>
          <a:lstStyle/>
          <a:p>
            <a:r>
              <a:rPr lang="en-US" sz="2000" dirty="0"/>
              <a:t>Source for both: </a:t>
            </a:r>
            <a:r>
              <a:rPr lang="en-US" sz="2000" dirty="0" err="1"/>
              <a:t>wikimedia</a:t>
            </a:r>
            <a:r>
              <a:rPr lang="en-US" sz="2000" dirty="0"/>
              <a:t> commons</a:t>
            </a:r>
          </a:p>
        </p:txBody>
      </p:sp>
      <p:pic>
        <p:nvPicPr>
          <p:cNvPr id="4" name="Picture 3" descr="lock in cana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114800"/>
            <a:ext cx="2746735" cy="2057400"/>
          </a:xfrm>
          <a:prstGeom prst="rect">
            <a:avLst/>
          </a:prstGeom>
        </p:spPr>
      </p:pic>
    </p:spTree>
    <p:extLst>
      <p:ext uri="{BB962C8B-B14F-4D97-AF65-F5344CB8AC3E}">
        <p14:creationId xmlns:p14="http://schemas.microsoft.com/office/powerpoint/2010/main" val="3057451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Closing Comments</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Fundamentally, there is nothing special you would do to prevent a cyber attack intended as a precursor to a physical attack that you wouldn’t do to prevent any cyber attack.</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73</a:t>
            </a:fld>
            <a:endParaRPr lang="en-US" sz="1400" dirty="0">
              <a:solidFill>
                <a:srgbClr val="FF0000"/>
              </a:solidFill>
            </a:endParaRPr>
          </a:p>
        </p:txBody>
      </p:sp>
      <p:pic>
        <p:nvPicPr>
          <p:cNvPr id="5" name="Picture 4" descr="cyber att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743200"/>
            <a:ext cx="4114800" cy="3505200"/>
          </a:xfrm>
          <a:prstGeom prst="rect">
            <a:avLst/>
          </a:prstGeom>
        </p:spPr>
      </p:pic>
      <p:sp>
        <p:nvSpPr>
          <p:cNvPr id="10" name="TextBox 9"/>
          <p:cNvSpPr txBox="1"/>
          <p:nvPr/>
        </p:nvSpPr>
        <p:spPr>
          <a:xfrm>
            <a:off x="3657600" y="5715000"/>
            <a:ext cx="3506639" cy="400110"/>
          </a:xfrm>
          <a:prstGeom prst="rect">
            <a:avLst/>
          </a:prstGeom>
          <a:noFill/>
        </p:spPr>
        <p:txBody>
          <a:bodyPr wrap="none" rtlCol="0">
            <a:spAutoFit/>
          </a:bodyPr>
          <a:lstStyle/>
          <a:p>
            <a:r>
              <a:rPr lang="en-US" sz="2000" dirty="0"/>
              <a:t>Credit: </a:t>
            </a:r>
            <a:r>
              <a:rPr lang="en-US" sz="2000" dirty="0" err="1"/>
              <a:t>commons.wikimedia.org</a:t>
            </a:r>
            <a:endParaRPr lang="en-US" sz="2000" dirty="0"/>
          </a:p>
        </p:txBody>
      </p:sp>
    </p:spTree>
    <p:extLst>
      <p:ext uri="{BB962C8B-B14F-4D97-AF65-F5344CB8AC3E}">
        <p14:creationId xmlns:p14="http://schemas.microsoft.com/office/powerpoint/2010/main" val="367138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229600" cy="5334000"/>
          </a:xfrm>
        </p:spPr>
        <p:txBody>
          <a:bodyPr>
            <a:normAutofit/>
          </a:bodyPr>
          <a:lstStyle/>
          <a:p>
            <a:pPr marL="0" lvl="1" indent="0" algn="ctr">
              <a:spcBef>
                <a:spcPts val="163"/>
              </a:spcBef>
              <a:buNone/>
            </a:pPr>
            <a:r>
              <a:rPr lang="en-US" sz="3200" b="1" i="1" dirty="0">
                <a:solidFill>
                  <a:srgbClr val="000000"/>
                </a:solidFill>
              </a:rPr>
              <a:t>Dr. Dennis Egan</a:t>
            </a:r>
          </a:p>
          <a:p>
            <a:pPr marL="0" lvl="1" indent="0" algn="ctr">
              <a:spcBef>
                <a:spcPts val="163"/>
              </a:spcBef>
              <a:buNone/>
            </a:pPr>
            <a:r>
              <a:rPr lang="en-US" sz="3200" b="1" i="1" dirty="0">
                <a:solidFill>
                  <a:srgbClr val="000000"/>
                </a:solidFill>
              </a:rPr>
              <a:t>Dr. Christie Nelson</a:t>
            </a:r>
          </a:p>
          <a:p>
            <a:pPr marL="0" lvl="1" indent="0" algn="ctr">
              <a:spcBef>
                <a:spcPts val="163"/>
              </a:spcBef>
              <a:buNone/>
            </a:pPr>
            <a:r>
              <a:rPr lang="en-US" sz="3200" b="1" i="1" dirty="0">
                <a:solidFill>
                  <a:srgbClr val="000000"/>
                </a:solidFill>
              </a:rPr>
              <a:t>Mr. Ryan </a:t>
            </a:r>
            <a:r>
              <a:rPr lang="en-US" sz="3200" b="1" i="1" dirty="0" err="1">
                <a:solidFill>
                  <a:srgbClr val="000000"/>
                </a:solidFill>
              </a:rPr>
              <a:t>Whytlaw</a:t>
            </a:r>
            <a:endParaRPr lang="en-US" sz="3200" b="1" i="1" dirty="0">
              <a:solidFill>
                <a:srgbClr val="000000"/>
              </a:solidFill>
            </a:endParaRPr>
          </a:p>
          <a:p>
            <a:pPr marL="0" lvl="1" indent="0" algn="ctr">
              <a:spcBef>
                <a:spcPts val="163"/>
              </a:spcBef>
              <a:buNone/>
            </a:pPr>
            <a:endParaRPr lang="en-US" sz="3200" dirty="0">
              <a:solidFill>
                <a:srgbClr val="000000"/>
              </a:solidFill>
            </a:endParaRPr>
          </a:p>
          <a:p>
            <a:pPr marL="0" lvl="1" indent="0" algn="ctr">
              <a:spcBef>
                <a:spcPts val="163"/>
              </a:spcBef>
              <a:buNone/>
            </a:pPr>
            <a:endParaRPr lang="en-US" sz="3200" dirty="0">
              <a:solidFill>
                <a:srgbClr val="000000"/>
              </a:solidFill>
            </a:endParaRPr>
          </a:p>
          <a:p>
            <a:pPr marL="342900" lvl="1" indent="-342900">
              <a:spcBef>
                <a:spcPts val="163"/>
              </a:spcBef>
              <a:buFontTx/>
              <a:buChar char="•"/>
            </a:pPr>
            <a:endParaRPr lang="en-US" sz="3200" dirty="0">
              <a:solidFill>
                <a:srgbClr val="000000"/>
              </a:solidFill>
              <a:latin typeface="Times New Roman" pitchFamily="18" charset="0"/>
              <a:cs typeface="Times New Roman" pitchFamily="18" charset="0"/>
            </a:endParaRPr>
          </a:p>
          <a:p>
            <a:pPr marL="342900" lvl="1" indent="-342900">
              <a:spcBef>
                <a:spcPts val="163"/>
              </a:spcBef>
              <a:buFontTx/>
              <a:buChar char="•"/>
            </a:pP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8" name="Title 1"/>
          <p:cNvSpPr txBox="1">
            <a:spLocks/>
          </p:cNvSpPr>
          <p:nvPr/>
        </p:nvSpPr>
        <p:spPr>
          <a:xfrm>
            <a:off x="-76200" y="2286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dirty="0">
                <a:solidFill>
                  <a:schemeClr val="accent1">
                    <a:lumMod val="50000"/>
                  </a:schemeClr>
                </a:solidFill>
                <a:ea typeface="ＭＳ Ｐゴシック"/>
                <a:cs typeface="Arial" charset="0"/>
              </a:rPr>
              <a:t>Thanks to my Collaborators from CCICADA</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74</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5612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133600"/>
            <a:ext cx="8229600" cy="5334000"/>
          </a:xfrm>
        </p:spPr>
        <p:txBody>
          <a:bodyPr>
            <a:normAutofit/>
          </a:bodyPr>
          <a:lstStyle/>
          <a:p>
            <a:pPr marL="0" lvl="1" indent="0" algn="ctr">
              <a:spcBef>
                <a:spcPts val="163"/>
              </a:spcBef>
              <a:buNone/>
            </a:pPr>
            <a:r>
              <a:rPr lang="en-US" sz="3200" b="1" i="1" dirty="0">
                <a:solidFill>
                  <a:srgbClr val="000000"/>
                </a:solidFill>
              </a:rPr>
              <a:t>For More Information:</a:t>
            </a:r>
          </a:p>
          <a:p>
            <a:pPr marL="0" lvl="1" indent="0" algn="ctr">
              <a:spcBef>
                <a:spcPts val="163"/>
              </a:spcBef>
              <a:buNone/>
            </a:pPr>
            <a:endParaRPr lang="en-US" sz="3200" dirty="0">
              <a:solidFill>
                <a:srgbClr val="000000"/>
              </a:solidFill>
            </a:endParaRPr>
          </a:p>
          <a:p>
            <a:pPr marL="0" lvl="1" indent="0" algn="ctr">
              <a:spcBef>
                <a:spcPts val="163"/>
              </a:spcBef>
              <a:buNone/>
            </a:pPr>
            <a:r>
              <a:rPr lang="en-US" sz="3200" dirty="0">
                <a:solidFill>
                  <a:srgbClr val="000000"/>
                </a:solidFill>
              </a:rPr>
              <a:t>Dr. Fred Roberts</a:t>
            </a:r>
          </a:p>
          <a:p>
            <a:pPr marL="0" lvl="1" indent="0" algn="ctr">
              <a:spcBef>
                <a:spcPts val="163"/>
              </a:spcBef>
              <a:buNone/>
            </a:pPr>
            <a:r>
              <a:rPr lang="en-US" sz="3200" dirty="0">
                <a:solidFill>
                  <a:srgbClr val="000000"/>
                </a:solidFill>
              </a:rPr>
              <a:t>froberts@dimacs.rutgers.edu</a:t>
            </a:r>
          </a:p>
          <a:p>
            <a:pPr marL="0" lvl="1" indent="0" algn="ctr">
              <a:spcBef>
                <a:spcPts val="163"/>
              </a:spcBef>
              <a:buNone/>
            </a:pPr>
            <a:endParaRPr lang="en-US" sz="3200" dirty="0">
              <a:solidFill>
                <a:srgbClr val="000000"/>
              </a:solidFill>
            </a:endParaRPr>
          </a:p>
          <a:p>
            <a:pPr marL="0" lvl="1" indent="0" algn="ctr">
              <a:spcBef>
                <a:spcPts val="163"/>
              </a:spcBef>
              <a:buNone/>
            </a:pPr>
            <a:r>
              <a:rPr lang="en-US" sz="3200" dirty="0">
                <a:solidFill>
                  <a:srgbClr val="000000"/>
                </a:solidFill>
              </a:rPr>
              <a:t>CCICADA Center </a:t>
            </a:r>
          </a:p>
          <a:p>
            <a:pPr marL="0" lvl="1" indent="0" algn="ctr">
              <a:spcBef>
                <a:spcPts val="163"/>
              </a:spcBef>
              <a:buNone/>
            </a:pPr>
            <a:r>
              <a:rPr lang="en-US" sz="3200" dirty="0" err="1">
                <a:solidFill>
                  <a:srgbClr val="000000"/>
                </a:solidFill>
              </a:rPr>
              <a:t>www.ccicada.org</a:t>
            </a:r>
            <a:endParaRPr lang="en-US" sz="3200" dirty="0">
              <a:solidFill>
                <a:srgbClr val="000000"/>
              </a:solidFill>
            </a:endParaRPr>
          </a:p>
          <a:p>
            <a:pPr marL="0" lvl="1" indent="0" algn="ctr">
              <a:spcBef>
                <a:spcPts val="163"/>
              </a:spcBef>
              <a:buNone/>
            </a:pPr>
            <a:endParaRPr lang="en-US" sz="3200" dirty="0">
              <a:solidFill>
                <a:srgbClr val="000000"/>
              </a:solidFill>
            </a:endParaRPr>
          </a:p>
          <a:p>
            <a:pPr marL="0" lvl="1" indent="0" algn="ctr">
              <a:spcBef>
                <a:spcPts val="163"/>
              </a:spcBef>
              <a:buNone/>
            </a:pPr>
            <a:endParaRPr lang="en-US" sz="3200" dirty="0">
              <a:solidFill>
                <a:srgbClr val="000000"/>
              </a:solidFill>
            </a:endParaRPr>
          </a:p>
          <a:p>
            <a:pPr marL="342900" lvl="1" indent="-342900">
              <a:spcBef>
                <a:spcPts val="163"/>
              </a:spcBef>
              <a:buFontTx/>
              <a:buChar char="•"/>
            </a:pPr>
            <a:endParaRPr lang="en-US" sz="3200" dirty="0">
              <a:solidFill>
                <a:srgbClr val="000000"/>
              </a:solidFill>
              <a:latin typeface="Times New Roman" pitchFamily="18" charset="0"/>
              <a:cs typeface="Times New Roman" pitchFamily="18" charset="0"/>
            </a:endParaRPr>
          </a:p>
          <a:p>
            <a:pPr marL="342900" lvl="1" indent="-342900">
              <a:spcBef>
                <a:spcPts val="163"/>
              </a:spcBef>
              <a:buFontTx/>
              <a:buChar char="•"/>
            </a:pP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dirty="0">
                <a:solidFill>
                  <a:schemeClr val="accent1">
                    <a:lumMod val="50000"/>
                  </a:schemeClr>
                </a:solidFill>
                <a:ea typeface="ＭＳ Ｐゴシック"/>
                <a:cs typeface="Arial" charset="0"/>
              </a:rPr>
              <a:t>Combined Cyber and Physical Attacks on the Maritime Transportation System</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75</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74073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91200"/>
          </a:xfrm>
        </p:spPr>
        <p:txBody>
          <a:bodyPr>
            <a:normAutofit fontScale="92500" lnSpcReduction="10000"/>
          </a:bodyPr>
          <a:lstStyle/>
          <a:p>
            <a:r>
              <a:rPr lang="en-US" sz="2800" dirty="0">
                <a:latin typeface="Times New Roman" pitchFamily="18" charset="0"/>
                <a:cs typeface="Times New Roman" pitchFamily="18" charset="0"/>
              </a:rPr>
              <a:t>Cyber attack on operating systems in the port making a following physical attack more likely to succeed: </a:t>
            </a:r>
          </a:p>
          <a:p>
            <a:pPr lvl="1"/>
            <a:r>
              <a:rPr lang="en-US" sz="2400" dirty="0">
                <a:latin typeface="Times New Roman" pitchFamily="18" charset="0"/>
                <a:cs typeface="Times New Roman" pitchFamily="18" charset="0"/>
              </a:rPr>
              <a:t>Shut the gates so people are trapped inside and first responders are trapped outside.</a:t>
            </a:r>
          </a:p>
          <a:p>
            <a:pPr lvl="1"/>
            <a:r>
              <a:rPr lang="en-US" sz="2400" dirty="0">
                <a:latin typeface="Times New Roman" pitchFamily="18" charset="0"/>
                <a:cs typeface="Times New Roman" pitchFamily="18" charset="0"/>
              </a:rPr>
              <a:t>Turn off the lights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make it easier for physical attackers.</a:t>
            </a:r>
          </a:p>
          <a:p>
            <a:pPr lvl="1"/>
            <a:r>
              <a:rPr lang="en-US" sz="2400" dirty="0">
                <a:latin typeface="Times New Roman" pitchFamily="18" charset="0"/>
                <a:cs typeface="Times New Roman" pitchFamily="18" charset="0"/>
              </a:rPr>
              <a:t>Turn off the alarms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make it easier for physical attackers to avoid detection.</a:t>
            </a:r>
          </a:p>
          <a:p>
            <a:pPr lvl="1"/>
            <a:r>
              <a:rPr lang="en-US" sz="2400" dirty="0">
                <a:latin typeface="Times New Roman" pitchFamily="18" charset="0"/>
                <a:cs typeface="Times New Roman" pitchFamily="18" charset="0"/>
              </a:rPr>
              <a:t>Disable the cameras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make it easier to avoid detection.</a:t>
            </a:r>
          </a:p>
          <a:p>
            <a:pPr lvl="1"/>
            <a:r>
              <a:rPr lang="en-US" sz="2400" dirty="0">
                <a:latin typeface="Times New Roman" pitchFamily="18" charset="0"/>
                <a:cs typeface="Times New Roman" pitchFamily="18" charset="0"/>
              </a:rPr>
              <a:t>Interrupt the power supply.</a:t>
            </a:r>
          </a:p>
          <a:p>
            <a:pPr lvl="1"/>
            <a:r>
              <a:rPr lang="en-US" sz="2400" dirty="0">
                <a:latin typeface="Times New Roman" pitchFamily="18" charset="0"/>
                <a:cs typeface="Times New Roman" pitchFamily="18" charset="0"/>
              </a:rPr>
              <a:t>Disable cyber-enabled traffic lights to create traffic jams - emergency vehicles unable to respond to a physical attack.</a:t>
            </a:r>
          </a:p>
          <a:p>
            <a:pPr lvl="1"/>
            <a:r>
              <a:rPr lang="en-US" sz="2400" dirty="0">
                <a:latin typeface="Times New Roman" pitchFamily="18" charset="0"/>
                <a:cs typeface="Times New Roman" pitchFamily="18" charset="0"/>
              </a:rPr>
              <a:t>Hack into emergency communication system and tell first responders to go to a different place.</a:t>
            </a:r>
          </a:p>
          <a:p>
            <a:pPr lvl="1"/>
            <a:r>
              <a:rPr lang="en-US" sz="2400" dirty="0">
                <a:latin typeface="Times New Roman" pitchFamily="18" charset="0"/>
                <a:cs typeface="Times New Roman" pitchFamily="18" charset="0"/>
              </a:rPr>
              <a:t>Spoof TWIC cards or other access control systems</a:t>
            </a:r>
          </a:p>
          <a:p>
            <a:pPr marL="457200" lvl="1" indent="0">
              <a:buNone/>
            </a:pPr>
            <a:r>
              <a:rPr lang="en-US" sz="2400" dirty="0">
                <a:latin typeface="Times New Roman" pitchFamily="18" charset="0"/>
                <a:cs typeface="Times New Roman" pitchFamily="18" charset="0"/>
              </a:rPr>
              <a:t>    to let the “bad guys’ in.</a:t>
            </a:r>
          </a:p>
          <a:p>
            <a:pPr lvl="1"/>
            <a:endParaRPr lang="en-US" sz="24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More Sophisticated Attacks on a Port</a:t>
            </a: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8</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347993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Many of these seem feasible.</a:t>
            </a:r>
          </a:p>
          <a:p>
            <a:r>
              <a:rPr lang="en-US" sz="2800" dirty="0">
                <a:latin typeface="Times New Roman" pitchFamily="18" charset="0"/>
                <a:cs typeface="Times New Roman" pitchFamily="18" charset="0"/>
              </a:rPr>
              <a:t>But an adversary with this level of sophistication might find it is easier to do a more intrusive physical break-in.  </a:t>
            </a:r>
          </a:p>
          <a:p>
            <a:r>
              <a:rPr lang="en-US" sz="2800" i="1" dirty="0">
                <a:latin typeface="Times New Roman" pitchFamily="18" charset="0"/>
                <a:cs typeface="Times New Roman" pitchFamily="18" charset="0"/>
              </a:rPr>
              <a:t>Likelihood of a given scenario needs to be taken into consideration.</a:t>
            </a:r>
          </a:p>
          <a:p>
            <a:r>
              <a:rPr lang="en-US" sz="2800" i="1" dirty="0">
                <a:latin typeface="Times New Roman" pitchFamily="18" charset="0"/>
                <a:cs typeface="Times New Roman" pitchFamily="18" charset="0"/>
              </a:rPr>
              <a:t>More generally, consider threat, vulnerability, and consequence in determining the risk of a given attack scenario.</a:t>
            </a:r>
          </a:p>
          <a:p>
            <a:r>
              <a:rPr lang="en-US" sz="2800" dirty="0">
                <a:latin typeface="Times New Roman" pitchFamily="18" charset="0"/>
                <a:cs typeface="Times New Roman" pitchFamily="18" charset="0"/>
              </a:rPr>
              <a:t>Not surprisingly, the SMEs we talked to</a:t>
            </a:r>
          </a:p>
          <a:p>
            <a:pPr marL="0" indent="0">
              <a:buNone/>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didn</a:t>
            </a:r>
            <a:r>
              <a:rPr lang="mr-IN" sz="2800" dirty="0">
                <a:latin typeface="Times New Roman" pitchFamily="18" charset="0"/>
                <a:cs typeface="Times New Roman" pitchFamily="18" charset="0"/>
              </a:rPr>
              <a:t>’</a:t>
            </a:r>
            <a:r>
              <a:rPr lang="en-US" sz="2800" dirty="0">
                <a:latin typeface="Times New Roman" pitchFamily="18" charset="0"/>
                <a:cs typeface="Times New Roman" pitchFamily="18" charset="0"/>
              </a:rPr>
              <a:t>t always agree as to likelihood or risk.</a:t>
            </a: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More Sophisticated Attacks on a Port</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9</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244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39923</TotalTime>
  <Words>7021</Words>
  <Application>Microsoft Macintosh PowerPoint</Application>
  <PresentationFormat>On-screen Show (4:3)</PresentationFormat>
  <Paragraphs>951</Paragraphs>
  <Slides>75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75</vt:i4>
      </vt:variant>
    </vt:vector>
  </HeadingPairs>
  <TitlesOfParts>
    <vt:vector size="84" baseType="lpstr">
      <vt:lpstr>ＭＳ Ｐゴシック</vt:lpstr>
      <vt:lpstr>ＭＳ Ｐゴシック</vt:lpstr>
      <vt:lpstr>Andalus</vt:lpstr>
      <vt:lpstr>Arial</vt:lpstr>
      <vt:lpstr>Calibri</vt:lpstr>
      <vt:lpstr>Times New Roman</vt:lpstr>
      <vt:lpstr>Wingdings</vt:lpstr>
      <vt:lpstr>Default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Automatic Identification System</vt:lpstr>
      <vt:lpstr>Automatic Identification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Pirates and Cargo</vt:lpstr>
      <vt:lpstr>Pirates and Cargo</vt:lpstr>
      <vt:lpstr>Autonomous Vessels</vt:lpstr>
      <vt:lpstr>Autonomous Vessels</vt:lpstr>
      <vt:lpstr>Autonomous Vessels</vt:lpstr>
      <vt:lpstr>Closing Comments</vt:lpstr>
      <vt:lpstr>Closing Comments</vt:lpstr>
      <vt:lpstr>Closing Comments</vt:lpstr>
      <vt:lpstr>Closing Comments</vt:lpstr>
      <vt:lpstr>PowerPoint Presentation</vt:lpstr>
      <vt:lpstr>PowerPoint Presentation</vt:lpstr>
    </vt:vector>
  </TitlesOfParts>
  <Company>Rutgers Univ</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Donnelly</dc:creator>
  <cp:lastModifiedBy>Fred Roberts</cp:lastModifiedBy>
  <cp:revision>1186</cp:revision>
  <cp:lastPrinted>2017-12-06T13:58:22Z</cp:lastPrinted>
  <dcterms:created xsi:type="dcterms:W3CDTF">2008-11-29T20:14:14Z</dcterms:created>
  <dcterms:modified xsi:type="dcterms:W3CDTF">2018-10-25T19:18:24Z</dcterms:modified>
</cp:coreProperties>
</file>