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50" r:id="rId2"/>
  </p:sldMasterIdLst>
  <p:notesMasterIdLst>
    <p:notesMasterId r:id="rId25"/>
  </p:notesMasterIdLst>
  <p:handoutMasterIdLst>
    <p:handoutMasterId r:id="rId26"/>
  </p:handoutMasterIdLst>
  <p:sldIdLst>
    <p:sldId id="495" r:id="rId3"/>
    <p:sldId id="515" r:id="rId4"/>
    <p:sldId id="608" r:id="rId5"/>
    <p:sldId id="676" r:id="rId6"/>
    <p:sldId id="609" r:id="rId7"/>
    <p:sldId id="610" r:id="rId8"/>
    <p:sldId id="685" r:id="rId9"/>
    <p:sldId id="611" r:id="rId10"/>
    <p:sldId id="659" r:id="rId11"/>
    <p:sldId id="642" r:id="rId12"/>
    <p:sldId id="686" r:id="rId13"/>
    <p:sldId id="651" r:id="rId14"/>
    <p:sldId id="629" r:id="rId15"/>
    <p:sldId id="630" r:id="rId16"/>
    <p:sldId id="687" r:id="rId17"/>
    <p:sldId id="617" r:id="rId18"/>
    <p:sldId id="637" r:id="rId19"/>
    <p:sldId id="688" r:id="rId20"/>
    <p:sldId id="689" r:id="rId21"/>
    <p:sldId id="690" r:id="rId22"/>
    <p:sldId id="545" r:id="rId23"/>
    <p:sldId id="646" r:id="rId24"/>
  </p:sldIdLst>
  <p:sldSz cx="9144000" cy="6858000" type="screen4x3"/>
  <p:notesSz cx="6881813" cy="9296400"/>
  <p:defaultTex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16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IMACS presentations" initials="Dp" lastIdx="10"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a:srgbClr val="000099"/>
    <a:srgbClr val="FF6600"/>
    <a:srgbClr val="003300"/>
    <a:srgbClr val="3333CC"/>
    <a:srgbClr val="006666"/>
    <a:srgbClr val="FF99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76" autoAdjust="0"/>
    <p:restoredTop sz="99334" autoAdjust="0"/>
  </p:normalViewPr>
  <p:slideViewPr>
    <p:cSldViewPr>
      <p:cViewPr varScale="1">
        <p:scale>
          <a:sx n="110" d="100"/>
          <a:sy n="110" d="100"/>
        </p:scale>
        <p:origin x="14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4" d="100"/>
        <a:sy n="124" d="100"/>
      </p:scale>
      <p:origin x="0" y="4696"/>
    </p:cViewPr>
  </p:sorterViewPr>
  <p:notesViewPr>
    <p:cSldViewPr>
      <p:cViewPr varScale="1">
        <p:scale>
          <a:sx n="79" d="100"/>
          <a:sy n="79" d="100"/>
        </p:scale>
        <p:origin x="-1992"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913" cy="465138"/>
          </a:xfrm>
          <a:prstGeom prst="rect">
            <a:avLst/>
          </a:prstGeom>
        </p:spPr>
        <p:txBody>
          <a:bodyPr vert="horz" lIns="91440" tIns="45720" rIns="91440" bIns="45720" rtlCol="0"/>
          <a:lstStyle>
            <a:lvl1pPr algn="l">
              <a:defRPr sz="1200">
                <a:ea typeface="ＭＳ Ｐゴシック" charset="-128"/>
                <a:cs typeface="+mn-cs"/>
              </a:defRPr>
            </a:lvl1pPr>
          </a:lstStyle>
          <a:p>
            <a:pPr>
              <a:defRPr/>
            </a:pPr>
            <a:endParaRPr lang="en-US"/>
          </a:p>
        </p:txBody>
      </p:sp>
      <p:sp>
        <p:nvSpPr>
          <p:cNvPr id="3" name="Date Placeholder 2"/>
          <p:cNvSpPr>
            <a:spLocks noGrp="1"/>
          </p:cNvSpPr>
          <p:nvPr>
            <p:ph type="dt" sz="quarter" idx="1"/>
          </p:nvPr>
        </p:nvSpPr>
        <p:spPr>
          <a:xfrm>
            <a:off x="3897313" y="0"/>
            <a:ext cx="2982912" cy="465138"/>
          </a:xfrm>
          <a:prstGeom prst="rect">
            <a:avLst/>
          </a:prstGeom>
        </p:spPr>
        <p:txBody>
          <a:bodyPr vert="horz" lIns="91440" tIns="45720" rIns="91440" bIns="45720" rtlCol="0"/>
          <a:lstStyle>
            <a:lvl1pPr algn="r">
              <a:defRPr sz="1200" smtClean="0">
                <a:ea typeface="ＭＳ Ｐゴシック" charset="-128"/>
                <a:cs typeface="+mn-cs"/>
              </a:defRPr>
            </a:lvl1pPr>
          </a:lstStyle>
          <a:p>
            <a:pPr>
              <a:defRPr/>
            </a:pPr>
            <a:fld id="{3D687C83-DB6D-4635-9622-DDF28E36A0F4}" type="datetimeFigureOut">
              <a:rPr lang="en-US"/>
              <a:pPr>
                <a:defRPr/>
              </a:pPr>
              <a:t>5/14/19</a:t>
            </a:fld>
            <a:endParaRPr lang="en-US"/>
          </a:p>
        </p:txBody>
      </p:sp>
      <p:sp>
        <p:nvSpPr>
          <p:cNvPr id="4" name="Footer Placeholder 3"/>
          <p:cNvSpPr>
            <a:spLocks noGrp="1"/>
          </p:cNvSpPr>
          <p:nvPr>
            <p:ph type="ftr" sz="quarter" idx="2"/>
          </p:nvPr>
        </p:nvSpPr>
        <p:spPr>
          <a:xfrm>
            <a:off x="0" y="8829675"/>
            <a:ext cx="2982913" cy="465138"/>
          </a:xfrm>
          <a:prstGeom prst="rect">
            <a:avLst/>
          </a:prstGeom>
        </p:spPr>
        <p:txBody>
          <a:bodyPr vert="horz" lIns="91440" tIns="45720" rIns="91440" bIns="45720" rtlCol="0" anchor="b"/>
          <a:lstStyle>
            <a:lvl1pPr algn="l">
              <a:defRPr sz="1200">
                <a:ea typeface="ＭＳ Ｐゴシック" charset="-128"/>
                <a:cs typeface="+mn-cs"/>
              </a:defRPr>
            </a:lvl1pPr>
          </a:lstStyle>
          <a:p>
            <a:pPr>
              <a:defRPr/>
            </a:pPr>
            <a:endParaRPr lang="en-US"/>
          </a:p>
        </p:txBody>
      </p:sp>
      <p:sp>
        <p:nvSpPr>
          <p:cNvPr id="5" name="Slide Number Placeholder 4"/>
          <p:cNvSpPr>
            <a:spLocks noGrp="1"/>
          </p:cNvSpPr>
          <p:nvPr>
            <p:ph type="sldNum" sz="quarter" idx="3"/>
          </p:nvPr>
        </p:nvSpPr>
        <p:spPr>
          <a:xfrm>
            <a:off x="3897313" y="8829675"/>
            <a:ext cx="2982912" cy="465138"/>
          </a:xfrm>
          <a:prstGeom prst="rect">
            <a:avLst/>
          </a:prstGeom>
        </p:spPr>
        <p:txBody>
          <a:bodyPr vert="horz" lIns="91440" tIns="45720" rIns="91440" bIns="45720" rtlCol="0" anchor="b"/>
          <a:lstStyle>
            <a:lvl1pPr algn="r">
              <a:defRPr sz="1200" smtClean="0">
                <a:ea typeface="ＭＳ Ｐゴシック" charset="-128"/>
                <a:cs typeface="+mn-cs"/>
              </a:defRPr>
            </a:lvl1pPr>
          </a:lstStyle>
          <a:p>
            <a:pPr>
              <a:defRPr/>
            </a:pPr>
            <a:fld id="{6CB00422-A883-4E60-AA9D-52102F05A04C}" type="slidenum">
              <a:rPr lang="en-US"/>
              <a:pPr>
                <a:defRPr/>
              </a:pPr>
              <a:t>‹#›</a:t>
            </a:fld>
            <a:endParaRPr lang="en-US"/>
          </a:p>
        </p:txBody>
      </p:sp>
    </p:spTree>
    <p:extLst>
      <p:ext uri="{BB962C8B-B14F-4D97-AF65-F5344CB8AC3E}">
        <p14:creationId xmlns:p14="http://schemas.microsoft.com/office/powerpoint/2010/main" val="23915271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82913"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19" name="Rectangle 3"/>
          <p:cNvSpPr>
            <a:spLocks noGrp="1" noChangeArrowheads="1"/>
          </p:cNvSpPr>
          <p:nvPr>
            <p:ph type="dt" idx="1"/>
          </p:nvPr>
        </p:nvSpPr>
        <p:spPr bwMode="auto">
          <a:xfrm>
            <a:off x="3897313" y="0"/>
            <a:ext cx="2982912" cy="465138"/>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lvl1pPr algn="r">
              <a:defRPr sz="1200">
                <a:ea typeface="ＭＳ Ｐゴシック" charset="-128"/>
                <a:cs typeface="+mn-cs"/>
              </a:defRPr>
            </a:lvl1pPr>
          </a:lstStyle>
          <a:p>
            <a:pPr>
              <a:defRPr/>
            </a:pPr>
            <a:endParaRPr lang="en-US"/>
          </a:p>
        </p:txBody>
      </p:sp>
      <p:sp>
        <p:nvSpPr>
          <p:cNvPr id="19460" name="Rectangle 4"/>
          <p:cNvSpPr>
            <a:spLocks noGrp="1" noRot="1" noChangeAspect="1" noChangeArrowheads="1" noTextEdit="1"/>
          </p:cNvSpPr>
          <p:nvPr>
            <p:ph type="sldImg" idx="2"/>
          </p:nvPr>
        </p:nvSpPr>
        <p:spPr bwMode="auto">
          <a:xfrm>
            <a:off x="1117600" y="696913"/>
            <a:ext cx="4646613" cy="348615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8975" y="4416425"/>
            <a:ext cx="5505450" cy="4183063"/>
          </a:xfrm>
          <a:prstGeom prst="rect">
            <a:avLst/>
          </a:prstGeom>
          <a:noFill/>
          <a:ln w="9525">
            <a:noFill/>
            <a:miter lim="800000"/>
            <a:headEnd/>
            <a:tailEnd/>
          </a:ln>
          <a:effectLst/>
        </p:spPr>
        <p:txBody>
          <a:bodyPr vert="horz" wrap="square" lIns="92437" tIns="46219" rIns="92437" bIns="4621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2982913"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defRPr sz="1200">
                <a:ea typeface="ＭＳ Ｐゴシック" charset="-128"/>
                <a:cs typeface="+mn-cs"/>
              </a:defRPr>
            </a:lvl1pPr>
          </a:lstStyle>
          <a:p>
            <a:pPr>
              <a:defRPr/>
            </a:pPr>
            <a:endParaRPr lang="en-US"/>
          </a:p>
        </p:txBody>
      </p:sp>
      <p:sp>
        <p:nvSpPr>
          <p:cNvPr id="9223" name="Rectangle 7"/>
          <p:cNvSpPr>
            <a:spLocks noGrp="1" noChangeArrowheads="1"/>
          </p:cNvSpPr>
          <p:nvPr>
            <p:ph type="sldNum" sz="quarter" idx="5"/>
          </p:nvPr>
        </p:nvSpPr>
        <p:spPr bwMode="auto">
          <a:xfrm>
            <a:off x="3897313" y="8829675"/>
            <a:ext cx="2982912" cy="465138"/>
          </a:xfrm>
          <a:prstGeom prst="rect">
            <a:avLst/>
          </a:prstGeom>
          <a:noFill/>
          <a:ln w="9525">
            <a:noFill/>
            <a:miter lim="800000"/>
            <a:headEnd/>
            <a:tailEnd/>
          </a:ln>
          <a:effectLst/>
        </p:spPr>
        <p:txBody>
          <a:bodyPr vert="horz" wrap="square" lIns="92437" tIns="46219" rIns="92437" bIns="46219" numCol="1" anchor="b" anchorCtr="0" compatLnSpc="1">
            <a:prstTxWarp prst="textNoShape">
              <a:avLst/>
            </a:prstTxWarp>
          </a:bodyPr>
          <a:lstStyle>
            <a:lvl1pPr algn="r">
              <a:defRPr sz="1200">
                <a:ea typeface="ＭＳ Ｐゴシック" charset="-128"/>
                <a:cs typeface="+mn-cs"/>
              </a:defRPr>
            </a:lvl1pPr>
          </a:lstStyle>
          <a:p>
            <a:pPr>
              <a:defRPr/>
            </a:pPr>
            <a:fld id="{677E5442-AA4B-40A6-AC19-FFCEABD455D9}" type="slidenum">
              <a:rPr lang="en-US"/>
              <a:pPr>
                <a:defRPr/>
              </a:pPr>
              <a:t>‹#›</a:t>
            </a:fld>
            <a:endParaRPr lang="en-US"/>
          </a:p>
        </p:txBody>
      </p:sp>
    </p:spTree>
    <p:extLst>
      <p:ext uri="{BB962C8B-B14F-4D97-AF65-F5344CB8AC3E}">
        <p14:creationId xmlns:p14="http://schemas.microsoft.com/office/powerpoint/2010/main" val="33231188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1"/>
          <p:cNvSpPr txBox="1">
            <a:spLocks noChangeArrowheads="1"/>
          </p:cNvSpPr>
          <p:nvPr userDrawn="1"/>
        </p:nvSpPr>
        <p:spPr>
          <a:xfrm>
            <a:off x="228600" y="6553200"/>
            <a:ext cx="4267200" cy="304800"/>
          </a:xfrm>
          <a:prstGeom prst="rect">
            <a:avLst/>
          </a:prstGeom>
          <a:ln/>
        </p:spPr>
        <p:txBody>
          <a:bodyPr/>
          <a:lstStyle>
            <a:lvl1pPr algn="ctr">
              <a:defRPr sz="1400">
                <a:solidFill>
                  <a:srgbClr val="FF0000"/>
                </a:solidFill>
              </a:defRPr>
            </a:lvl1pPr>
          </a:lstStyle>
          <a:p>
            <a:pPr algn="l">
              <a:defRPr/>
            </a:pPr>
            <a:r>
              <a:rPr lang="en-US" dirty="0">
                <a:ea typeface="ＭＳ Ｐゴシック" charset="-128"/>
                <a:cs typeface="+mn-cs"/>
              </a:rPr>
              <a:t>WORKSHOP:  </a:t>
            </a:r>
            <a:r>
              <a:rPr lang="en-US" i="1" dirty="0">
                <a:ea typeface="ＭＳ Ｐゴシック" charset="-128"/>
                <a:cs typeface="+mn-cs"/>
              </a:rPr>
              <a:t>Best Practices for Stadium Security  </a:t>
            </a:r>
          </a:p>
        </p:txBody>
      </p:sp>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1"/>
          <p:cNvSpPr>
            <a:spLocks noGrp="1" noChangeArrowheads="1"/>
          </p:cNvSpPr>
          <p:nvPr>
            <p:ph type="sldNum" sz="quarter" idx="10"/>
          </p:nvPr>
        </p:nvSpPr>
        <p:spPr>
          <a:xfrm>
            <a:off x="5257800" y="6553200"/>
            <a:ext cx="685800" cy="304800"/>
          </a:xfrm>
          <a:prstGeom prst="rect">
            <a:avLst/>
          </a:prstGeom>
        </p:spPr>
        <p:txBody>
          <a:bodyPr/>
          <a:lstStyle>
            <a:lvl1pPr algn="ctr">
              <a:defRPr sz="1400" smtClean="0">
                <a:solidFill>
                  <a:srgbClr val="FF0000"/>
                </a:solidFill>
                <a:ea typeface="ＭＳ Ｐゴシック" charset="-128"/>
                <a:cs typeface="+mn-cs"/>
              </a:defRPr>
            </a:lvl1pPr>
          </a:lstStyle>
          <a:p>
            <a:pPr>
              <a:defRPr/>
            </a:pPr>
            <a:fld id="{31DDB174-B51C-4E0D-A9E5-195F5F3DEEDB}"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8445E511-0436-4343-B969-90E600A13D2F}"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C5195247-F55D-472E-952A-8579A5D7CC95}"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2"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2"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F6A555F6-7586-4635-A165-C8B440FF9232}"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sldNum" sz="quarter" idx="10"/>
          </p:nvPr>
        </p:nvSpPr>
        <p:spPr>
          <a:xfrm>
            <a:off x="41910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2CE17EE1-84DB-4C85-B430-78461FF83B5A}"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sldNum" sz="quarter" idx="10"/>
          </p:nvPr>
        </p:nvSpPr>
        <p:spPr>
          <a:xfrm>
            <a:off x="4876800" y="6534150"/>
            <a:ext cx="685800" cy="323850"/>
          </a:xfrm>
          <a:prstGeom prst="rect">
            <a:avLst/>
          </a:prstGeom>
        </p:spPr>
        <p:txBody>
          <a:bodyPr/>
          <a:lstStyle>
            <a:lvl1pPr algn="ctr">
              <a:defRPr sz="1400" smtClean="0">
                <a:solidFill>
                  <a:srgbClr val="FF0000"/>
                </a:solidFill>
                <a:ea typeface="ＭＳ Ｐゴシック" charset="-128"/>
                <a:cs typeface="+mn-cs"/>
              </a:defRPr>
            </a:lvl1pPr>
          </a:lstStyle>
          <a:p>
            <a:pPr>
              <a:defRPr/>
            </a:pPr>
            <a:fld id="{402A0421-FB19-48D9-A77D-8750CEBBD40A}"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52400" y="381000"/>
            <a:ext cx="8839200" cy="1371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Template Instructions</a:t>
            </a:r>
            <a:br>
              <a:rPr lang="en-US"/>
            </a:br>
            <a:r>
              <a:rPr lang="en-US"/>
              <a:t>Heading in Green</a:t>
            </a:r>
            <a:br>
              <a:rPr lang="en-US"/>
            </a:br>
            <a:r>
              <a:rPr lang="en-US"/>
              <a:t>Second Heading can be Red</a:t>
            </a:r>
            <a:br>
              <a:rPr lang="en-US"/>
            </a:br>
            <a:endParaRPr lang="en-US"/>
          </a:p>
        </p:txBody>
      </p:sp>
      <p:sp>
        <p:nvSpPr>
          <p:cNvPr id="1027" name="Rectangle 3"/>
          <p:cNvSpPr>
            <a:spLocks noGrp="1" noChangeArrowheads="1"/>
          </p:cNvSpPr>
          <p:nvPr>
            <p:ph type="body" idx="1"/>
          </p:nvPr>
        </p:nvSpPr>
        <p:spPr bwMode="auto">
          <a:xfrm>
            <a:off x="457200" y="1600200"/>
            <a:ext cx="815340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Please use Times New Roman Font.</a:t>
            </a:r>
          </a:p>
          <a:p>
            <a:pPr lvl="1"/>
            <a:r>
              <a:rPr lang="en-US"/>
              <a:t>Please keep the font size as large as possible. Font sizes that are under 24pt are hard to see. Use 20pt font only if you have to.</a:t>
            </a:r>
          </a:p>
          <a:p>
            <a:pPr lvl="2"/>
            <a:r>
              <a:rPr lang="en-US"/>
              <a:t>This is the smallest font size you should use.</a:t>
            </a:r>
          </a:p>
        </p:txBody>
      </p:sp>
      <p:pic>
        <p:nvPicPr>
          <p:cNvPr id="5" name="Picture 6"/>
          <p:cNvPicPr>
            <a:picLocks noChangeAspect="1" noChangeArrowheads="1"/>
          </p:cNvPicPr>
          <p:nvPr userDrawn="1"/>
        </p:nvPicPr>
        <p:blipFill>
          <a:blip r:embed="rId9" cstate="print"/>
          <a:srcRect l="28046" t="10527" r="29646" b="50000"/>
          <a:stretch>
            <a:fillRect/>
          </a:stretch>
        </p:blipFill>
        <p:spPr bwMode="auto">
          <a:xfrm>
            <a:off x="7058734" y="5545342"/>
            <a:ext cx="2057400" cy="1295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98" r:id="rId1"/>
    <p:sldLayoutId id="2147483697" r:id="rId2"/>
    <p:sldLayoutId id="2147483699" r:id="rId3"/>
    <p:sldLayoutId id="2147483700" r:id="rId4"/>
    <p:sldLayoutId id="2147483701" r:id="rId5"/>
    <p:sldLayoutId id="2147483702" r:id="rId6"/>
    <p:sldLayoutId id="2147483703" r:id="rId7"/>
  </p:sldLayoutIdLst>
  <p:hf hdr="0" ftr="0"/>
  <p:txStyles>
    <p:title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p:titleStyle>
    <p:bodyStyle>
      <a:lvl1pPr marL="342900" indent="-342900" algn="l" rtl="0" eaLnBrk="0" fontAlgn="base" hangingPunct="0">
        <a:spcBef>
          <a:spcPts val="163"/>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Font typeface="Wingdings" pitchFamily="2" charset="2"/>
        <a:buChar char="Ø"/>
        <a:defRPr sz="24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4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400">
          <a:solidFill>
            <a:schemeClr val="tx1"/>
          </a:solidFill>
          <a:latin typeface="+mn-lt"/>
          <a:ea typeface="ＭＳ Ｐゴシック" charset="-128"/>
        </a:defRPr>
      </a:lvl6pPr>
      <a:lvl7pPr marL="2971800" indent="-228600" algn="l" rtl="0" fontAlgn="base">
        <a:spcBef>
          <a:spcPct val="20000"/>
        </a:spcBef>
        <a:spcAft>
          <a:spcPct val="0"/>
        </a:spcAft>
        <a:buChar char="»"/>
        <a:defRPr sz="2400">
          <a:solidFill>
            <a:schemeClr val="tx1"/>
          </a:solidFill>
          <a:latin typeface="+mn-lt"/>
          <a:ea typeface="ＭＳ Ｐゴシック" charset="-128"/>
        </a:defRPr>
      </a:lvl7pPr>
      <a:lvl8pPr marL="3429000" indent="-228600" algn="l" rtl="0" fontAlgn="base">
        <a:spcBef>
          <a:spcPct val="20000"/>
        </a:spcBef>
        <a:spcAft>
          <a:spcPct val="0"/>
        </a:spcAft>
        <a:buChar char="»"/>
        <a:defRPr sz="2400">
          <a:solidFill>
            <a:schemeClr val="tx1"/>
          </a:solidFill>
          <a:latin typeface="+mn-lt"/>
          <a:ea typeface="ＭＳ Ｐゴシック" charset="-128"/>
        </a:defRPr>
      </a:lvl8pPr>
      <a:lvl9pPr marL="3886200" indent="-228600" algn="l" rtl="0" fontAlgn="base">
        <a:spcBef>
          <a:spcPct val="20000"/>
        </a:spcBef>
        <a:spcAft>
          <a:spcPct val="0"/>
        </a:spcAft>
        <a:buChar char="»"/>
        <a:defRPr sz="24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4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11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charset="-128"/>
                <a:cs typeface="+mn-cs"/>
              </a:defRPr>
            </a:lvl1pPr>
          </a:lstStyle>
          <a:p>
            <a:pPr>
              <a:defRPr/>
            </a:pPr>
            <a:endParaRPr lang="en-US"/>
          </a:p>
        </p:txBody>
      </p:sp>
      <p:sp>
        <p:nvSpPr>
          <p:cNvPr id="2211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charset="-128"/>
                <a:cs typeface="+mn-cs"/>
              </a:defRPr>
            </a:lvl1pPr>
          </a:lstStyle>
          <a:p>
            <a:pPr>
              <a:defRPr/>
            </a:pPr>
            <a:endParaRPr lang="en-US"/>
          </a:p>
        </p:txBody>
      </p:sp>
      <p:sp>
        <p:nvSpPr>
          <p:cNvPr id="2211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charset="-128"/>
                <a:cs typeface="+mn-cs"/>
              </a:defRPr>
            </a:lvl1pPr>
          </a:lstStyle>
          <a:p>
            <a:pPr>
              <a:defRPr/>
            </a:pPr>
            <a:fld id="{A670429C-B809-481E-8627-ED505765788D}" type="slidenum">
              <a:rPr lang="en-US"/>
              <a:pPr>
                <a:defRPr/>
              </a:pPr>
              <a:t>‹#›</a:t>
            </a:fld>
            <a:endParaRPr lang="en-US"/>
          </a:p>
        </p:txBody>
      </p:sp>
    </p:spTree>
  </p:cSld>
  <p:clrMap bg1="lt1" tx1="dk1" bg2="lt2" tx2="dk2" accent1="accent1" accent2="accent2" accent3="accent3" accent4="accent4" accent5="accent5" accent6="accent6" hlink="hlink" folHlink="folHlink"/>
  <p:hf hdr="0" ft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2pPr>
      <a:lvl3pPr marL="11430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3pPr>
      <a:lvl4pPr marL="16002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4pPr>
      <a:lvl5pPr marL="2057400" indent="-22860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a:defRPr>
      </a:lvl5pPr>
      <a:lvl6pPr marL="2514600" indent="-228600" algn="l" rtl="0" fontAlgn="base">
        <a:spcBef>
          <a:spcPct val="20000"/>
        </a:spcBef>
        <a:spcAft>
          <a:spcPct val="0"/>
        </a:spcAft>
        <a:buChar char="»"/>
        <a:defRPr sz="2800">
          <a:solidFill>
            <a:schemeClr val="tx1"/>
          </a:solidFill>
          <a:latin typeface="+mn-lt"/>
          <a:ea typeface="ＭＳ Ｐゴシック" charset="-128"/>
        </a:defRPr>
      </a:lvl6pPr>
      <a:lvl7pPr marL="2971800" indent="-228600" algn="l" rtl="0" fontAlgn="base">
        <a:spcBef>
          <a:spcPct val="20000"/>
        </a:spcBef>
        <a:spcAft>
          <a:spcPct val="0"/>
        </a:spcAft>
        <a:buChar char="»"/>
        <a:defRPr sz="2800">
          <a:solidFill>
            <a:schemeClr val="tx1"/>
          </a:solidFill>
          <a:latin typeface="+mn-lt"/>
          <a:ea typeface="ＭＳ Ｐゴシック" charset="-128"/>
        </a:defRPr>
      </a:lvl7pPr>
      <a:lvl8pPr marL="3429000" indent="-228600" algn="l" rtl="0" fontAlgn="base">
        <a:spcBef>
          <a:spcPct val="20000"/>
        </a:spcBef>
        <a:spcAft>
          <a:spcPct val="0"/>
        </a:spcAft>
        <a:buChar char="»"/>
        <a:defRPr sz="2800">
          <a:solidFill>
            <a:schemeClr val="tx1"/>
          </a:solidFill>
          <a:latin typeface="+mn-lt"/>
          <a:ea typeface="ＭＳ Ｐゴシック" charset="-128"/>
        </a:defRPr>
      </a:lvl8pPr>
      <a:lvl9pPr marL="3886200" indent="-228600" algn="l" rtl="0" fontAlgn="base">
        <a:spcBef>
          <a:spcPct val="20000"/>
        </a:spcBef>
        <a:spcAft>
          <a:spcPct val="0"/>
        </a:spcAft>
        <a:buChar char="»"/>
        <a:defRPr sz="28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371600"/>
            <a:ext cx="8229600" cy="4648200"/>
          </a:xfrm>
        </p:spPr>
        <p:txBody>
          <a:bodyPr>
            <a:normAutofit/>
          </a:bodyPr>
          <a:lstStyle/>
          <a:p>
            <a:pPr marL="0" indent="0" algn="ctr">
              <a:buNone/>
            </a:pPr>
            <a:r>
              <a:rPr lang="en-US" dirty="0">
                <a:latin typeface="Times New Roman" pitchFamily="18" charset="0"/>
                <a:cs typeface="Times New Roman" pitchFamily="18" charset="0"/>
              </a:rPr>
              <a:t>Fred S. Roberts</a:t>
            </a:r>
          </a:p>
          <a:p>
            <a:pPr marL="0" indent="0" algn="ctr">
              <a:buNone/>
            </a:pPr>
            <a:r>
              <a:rPr lang="en-US" sz="3000" i="1" dirty="0">
                <a:latin typeface="Times New Roman" pitchFamily="18" charset="0"/>
                <a:cs typeface="Times New Roman" pitchFamily="18" charset="0"/>
              </a:rPr>
              <a:t>Director</a:t>
            </a:r>
            <a:endParaRPr lang="en-US" sz="3000" dirty="0">
              <a:latin typeface="Times New Roman" pitchFamily="18" charset="0"/>
              <a:cs typeface="Times New Roman" pitchFamily="18" charset="0"/>
            </a:endParaRPr>
          </a:p>
          <a:p>
            <a:pPr marL="0" indent="0" algn="ctr">
              <a:buNone/>
            </a:pPr>
            <a:r>
              <a:rPr lang="en-US" sz="3000" dirty="0">
                <a:latin typeface="Times New Roman" pitchFamily="18" charset="0"/>
                <a:cs typeface="Times New Roman" pitchFamily="18" charset="0"/>
              </a:rPr>
              <a:t>Command, Control, and Interoperability Center for Advanced Data Analysis (</a:t>
            </a:r>
            <a:r>
              <a:rPr lang="en-US" sz="3000" i="1" dirty="0">
                <a:latin typeface="Times New Roman" pitchFamily="18" charset="0"/>
                <a:cs typeface="Times New Roman" pitchFamily="18" charset="0"/>
              </a:rPr>
              <a:t>CCICADA</a:t>
            </a:r>
            <a:r>
              <a:rPr lang="en-US" sz="3000" dirty="0">
                <a:latin typeface="Times New Roman" pitchFamily="18" charset="0"/>
                <a:cs typeface="Times New Roman" pitchFamily="18" charset="0"/>
              </a:rPr>
              <a:t>)</a:t>
            </a:r>
          </a:p>
          <a:p>
            <a:pPr marL="0" indent="0">
              <a:buNone/>
            </a:pPr>
            <a:endParaRPr lang="en-US" sz="2600" dirty="0">
              <a:latin typeface="Times New Roman" pitchFamily="18" charset="0"/>
              <a:cs typeface="Times New Roman" pitchFamily="18"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a:p>
            <a:pPr lvl="1"/>
            <a:endParaRPr lang="en-US" dirty="0">
              <a:latin typeface="Arial" pitchFamily="34" charset="0"/>
              <a:cs typeface="Arial" pitchFamily="34" charset="0"/>
            </a:endParaRPr>
          </a:p>
        </p:txBody>
      </p:sp>
      <p:sp>
        <p:nvSpPr>
          <p:cNvPr id="8" name="Title 1"/>
          <p:cNvSpPr txBox="1">
            <a:spLocks/>
          </p:cNvSpPr>
          <p:nvPr/>
        </p:nvSpPr>
        <p:spPr>
          <a:xfrm>
            <a:off x="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sz="4000" dirty="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a:t>
            </a:fld>
            <a:endParaRPr lang="en-US" sz="1600" dirty="0">
              <a:solidFill>
                <a:srgbClr val="FF0000"/>
              </a:solidFill>
              <a:latin typeface="Andalus"/>
              <a:ea typeface="Andalus"/>
              <a:cs typeface="Andalus"/>
            </a:endParaRPr>
          </a:p>
        </p:txBody>
      </p:sp>
      <p:pic>
        <p:nvPicPr>
          <p:cNvPr id="7" name="Picture 6" descr="port.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 y="3429000"/>
            <a:ext cx="2857500" cy="2857500"/>
          </a:xfrm>
          <a:prstGeom prst="rect">
            <a:avLst/>
          </a:prstGeom>
        </p:spPr>
      </p:pic>
      <p:sp>
        <p:nvSpPr>
          <p:cNvPr id="11" name="TextBox 10"/>
          <p:cNvSpPr txBox="1"/>
          <p:nvPr/>
        </p:nvSpPr>
        <p:spPr>
          <a:xfrm>
            <a:off x="1905000" y="6324600"/>
            <a:ext cx="4953000" cy="400110"/>
          </a:xfrm>
          <a:prstGeom prst="rect">
            <a:avLst/>
          </a:prstGeom>
          <a:noFill/>
        </p:spPr>
        <p:txBody>
          <a:bodyPr wrap="square" rtlCol="0">
            <a:spAutoFit/>
          </a:bodyPr>
          <a:lstStyle/>
          <a:p>
            <a:r>
              <a:rPr lang="en-US" sz="2000" dirty="0"/>
              <a:t>Source for all images: </a:t>
            </a:r>
            <a:r>
              <a:rPr lang="en-US" sz="2000" dirty="0" err="1"/>
              <a:t>wikimedia</a:t>
            </a:r>
            <a:r>
              <a:rPr lang="en-US" sz="2000" dirty="0"/>
              <a:t> commons</a:t>
            </a:r>
          </a:p>
        </p:txBody>
      </p:sp>
      <p:pic>
        <p:nvPicPr>
          <p:cNvPr id="12" name="Picture 11" descr="Fire Explosion Port d'Alacan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0400" y="3505200"/>
            <a:ext cx="2997200" cy="2247900"/>
          </a:xfrm>
          <a:prstGeom prst="rect">
            <a:avLst/>
          </a:prstGeom>
        </p:spPr>
      </p:pic>
      <p:pic>
        <p:nvPicPr>
          <p:cNvPr id="14" name="Picture 13" descr="Locky_ransomware_source_cod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3733800"/>
            <a:ext cx="2658413" cy="1494028"/>
          </a:xfrm>
          <a:prstGeom prst="rect">
            <a:avLst/>
          </a:prstGeom>
        </p:spPr>
      </p:pic>
    </p:spTree>
    <p:extLst>
      <p:ext uri="{BB962C8B-B14F-4D97-AF65-F5344CB8AC3E}">
        <p14:creationId xmlns:p14="http://schemas.microsoft.com/office/powerpoint/2010/main" val="2866414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fontScale="92500"/>
          </a:bodyPr>
          <a:lstStyle/>
          <a:p>
            <a:r>
              <a:rPr lang="en-US" sz="2800" dirty="0">
                <a:latin typeface="Times New Roman" pitchFamily="18" charset="0"/>
                <a:cs typeface="Times New Roman" pitchFamily="18" charset="0"/>
              </a:rPr>
              <a:t>Could a hacker attack a vessel control system through a HQ computer and disable a sensor designed to identify increasing temperature, pressure, or hazardous gas? (This is A.)</a:t>
            </a:r>
          </a:p>
          <a:p>
            <a:r>
              <a:rPr lang="en-US" sz="2800" dirty="0">
                <a:latin typeface="Times New Roman" pitchFamily="18" charset="0"/>
                <a:cs typeface="Times New Roman" pitchFamily="18" charset="0"/>
              </a:rPr>
              <a:t>Leading to an explosion. (This is B.)</a:t>
            </a:r>
          </a:p>
          <a:p>
            <a:r>
              <a:rPr lang="en-US" sz="2800" dirty="0">
                <a:latin typeface="Times New Roman" pitchFamily="18" charset="0"/>
                <a:cs typeface="Times New Roman" pitchFamily="18" charset="0"/>
              </a:rPr>
              <a:t>Not farfetched.</a:t>
            </a:r>
          </a:p>
          <a:p>
            <a:r>
              <a:rPr lang="en-US" sz="2800" dirty="0">
                <a:latin typeface="Times New Roman" pitchFamily="18" charset="0"/>
                <a:cs typeface="Times New Roman" pitchFamily="18" charset="0"/>
              </a:rPr>
              <a:t>The Stuxnet is a malicious computer worm that targets industrial computer systems.</a:t>
            </a:r>
          </a:p>
          <a:p>
            <a:pPr lvl="1"/>
            <a:r>
              <a:rPr lang="en-US" sz="2400" dirty="0">
                <a:latin typeface="Times New Roman" pitchFamily="18" charset="0"/>
                <a:cs typeface="Times New Roman" pitchFamily="18" charset="0"/>
              </a:rPr>
              <a:t>It put a virus into a controller running centrifuges and damaged them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causing substantial damage to Iran’s nuclear program.</a:t>
            </a:r>
          </a:p>
          <a:p>
            <a:r>
              <a:rPr lang="en-US" sz="2800" dirty="0">
                <a:latin typeface="Times New Roman" pitchFamily="18" charset="0"/>
                <a:cs typeface="Times New Roman" pitchFamily="18" charset="0"/>
              </a:rPr>
              <a:t>Not the same, but: Naval Dome has demonstrated ability to penetrate a vessel’s machinery control system and stop valves and pumps from working.</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Vessels</a:t>
            </a:r>
          </a:p>
        </p:txBody>
      </p:sp>
      <p:sp>
        <p:nvSpPr>
          <p:cNvPr id="9" name="Slide Number Placeholder 8"/>
          <p:cNvSpPr txBox="1">
            <a:spLocks/>
          </p:cNvSpPr>
          <p:nvPr/>
        </p:nvSpPr>
        <p:spPr bwMode="auto">
          <a:xfrm>
            <a:off x="-838200" y="6523037"/>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10</a:t>
            </a:fld>
            <a:endParaRPr lang="en-US" sz="1600" dirty="0">
              <a:solidFill>
                <a:srgbClr val="FF0000"/>
              </a:solidFill>
              <a:latin typeface="Andalus"/>
              <a:ea typeface="Andalus"/>
              <a:cs typeface="Andalus"/>
            </a:endParaRPr>
          </a:p>
        </p:txBody>
      </p:sp>
      <p:pic>
        <p:nvPicPr>
          <p:cNvPr id="4" name="Picture 3">
            <a:extLst>
              <a:ext uri="{FF2B5EF4-FFF2-40B4-BE49-F238E27FC236}">
                <a16:creationId xmlns:a16="http://schemas.microsoft.com/office/drawing/2014/main" id="{23E9D283-15F2-0346-85F1-6B5525306D24}"/>
              </a:ext>
            </a:extLst>
          </p:cNvPr>
          <p:cNvPicPr>
            <a:picLocks noChangeAspect="1"/>
          </p:cNvPicPr>
          <p:nvPr/>
        </p:nvPicPr>
        <p:blipFill>
          <a:blip r:embed="rId2"/>
          <a:stretch>
            <a:fillRect/>
          </a:stretch>
        </p:blipFill>
        <p:spPr>
          <a:xfrm>
            <a:off x="5943600" y="2209800"/>
            <a:ext cx="1090694" cy="730956"/>
          </a:xfrm>
          <a:prstGeom prst="rect">
            <a:avLst/>
          </a:prstGeom>
        </p:spPr>
      </p:pic>
      <p:pic>
        <p:nvPicPr>
          <p:cNvPr id="7" name="Picture 6" descr="Fire.jpg">
            <a:extLst>
              <a:ext uri="{FF2B5EF4-FFF2-40B4-BE49-F238E27FC236}">
                <a16:creationId xmlns:a16="http://schemas.microsoft.com/office/drawing/2014/main" id="{31854098-347F-9E45-9919-BE0348EEDE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2800" y="2054013"/>
            <a:ext cx="858329" cy="1287498"/>
          </a:xfrm>
          <a:prstGeom prst="rect">
            <a:avLst/>
          </a:prstGeom>
        </p:spPr>
      </p:pic>
      <p:sp>
        <p:nvSpPr>
          <p:cNvPr id="10" name="TextBox 9">
            <a:extLst>
              <a:ext uri="{FF2B5EF4-FFF2-40B4-BE49-F238E27FC236}">
                <a16:creationId xmlns:a16="http://schemas.microsoft.com/office/drawing/2014/main" id="{8F6A8037-4293-6E43-A41E-5B726F69238B}"/>
              </a:ext>
            </a:extLst>
          </p:cNvPr>
          <p:cNvSpPr txBox="1"/>
          <p:nvPr/>
        </p:nvSpPr>
        <p:spPr>
          <a:xfrm>
            <a:off x="838200" y="6320878"/>
            <a:ext cx="6058262" cy="769441"/>
          </a:xfrm>
          <a:prstGeom prst="rect">
            <a:avLst/>
          </a:prstGeom>
          <a:noFill/>
        </p:spPr>
        <p:txBody>
          <a:bodyPr wrap="none" rtlCol="0">
            <a:spAutoFit/>
          </a:bodyPr>
          <a:lstStyle/>
          <a:p>
            <a:r>
              <a:rPr lang="en-US" sz="2000" dirty="0"/>
              <a:t>Image Credits: </a:t>
            </a:r>
            <a:r>
              <a:rPr lang="en-US" sz="2000" dirty="0" err="1"/>
              <a:t>militaryaerospace.com,n</a:t>
            </a:r>
            <a:r>
              <a:rPr lang="en-US" sz="2000" dirty="0"/>
              <a:t> </a:t>
            </a:r>
            <a:r>
              <a:rPr lang="en-US" sz="2000" dirty="0" err="1"/>
              <a:t>en.wikipedia.org</a:t>
            </a:r>
            <a:endParaRPr lang="en-US" sz="2000" dirty="0"/>
          </a:p>
          <a:p>
            <a:endParaRPr lang="en-US" dirty="0"/>
          </a:p>
        </p:txBody>
      </p:sp>
    </p:spTree>
    <p:extLst>
      <p:ext uri="{BB962C8B-B14F-4D97-AF65-F5344CB8AC3E}">
        <p14:creationId xmlns:p14="http://schemas.microsoft.com/office/powerpoint/2010/main" val="412844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a:bodyPr>
          <a:lstStyle/>
          <a:p>
            <a:r>
              <a:rPr lang="en-US" sz="2800" dirty="0">
                <a:latin typeface="Times New Roman" pitchFamily="18" charset="0"/>
                <a:cs typeface="Times New Roman" pitchFamily="18" charset="0"/>
              </a:rPr>
              <a:t>Compare J to an attack T where a physical attack X disables a sensor leading to an explosion B.</a:t>
            </a:r>
          </a:p>
          <a:p>
            <a:r>
              <a:rPr lang="en-US" sz="2800" dirty="0">
                <a:latin typeface="Times New Roman" pitchFamily="18" charset="0"/>
                <a:cs typeface="Times New Roman" pitchFamily="18" charset="0"/>
              </a:rPr>
              <a:t>It is likely that P</a:t>
            </a:r>
            <a:r>
              <a:rPr lang="en-US" sz="2800" baseline="-25000" dirty="0">
                <a:latin typeface="Times New Roman" pitchFamily="18" charset="0"/>
                <a:cs typeface="Times New Roman" pitchFamily="18" charset="0"/>
              </a:rPr>
              <a:t>B/A </a:t>
            </a:r>
            <a:r>
              <a:rPr lang="en-US" sz="2800">
                <a:latin typeface="Times New Roman" pitchFamily="18" charset="0"/>
                <a:cs typeface="Times New Roman" pitchFamily="18" charset="0"/>
              </a:rPr>
              <a:t>and P</a:t>
            </a:r>
            <a:r>
              <a:rPr lang="en-US" sz="2800" baseline="-25000">
                <a:latin typeface="Times New Roman" pitchFamily="18" charset="0"/>
                <a:cs typeface="Times New Roman" pitchFamily="18" charset="0"/>
              </a:rPr>
              <a:t>B/</a:t>
            </a:r>
            <a:r>
              <a:rPr lang="en-US" sz="2800" baseline="-25000" dirty="0">
                <a:latin typeface="Times New Roman" pitchFamily="18" charset="0"/>
                <a:cs typeface="Times New Roman" pitchFamily="18" charset="0"/>
              </a:rPr>
              <a:t>X</a:t>
            </a:r>
            <a:r>
              <a:rPr lang="en-US" sz="2800" baseline="-25000">
                <a:latin typeface="Times New Roman" pitchFamily="18" charset="0"/>
                <a:cs typeface="Times New Roman" pitchFamily="18" charset="0"/>
              </a:rPr>
              <a:t> </a:t>
            </a:r>
            <a:r>
              <a:rPr lang="en-US" sz="2800" dirty="0">
                <a:latin typeface="Times New Roman" pitchFamily="18" charset="0"/>
                <a:cs typeface="Times New Roman" pitchFamily="18" charset="0"/>
              </a:rPr>
              <a:t>are similar.</a:t>
            </a:r>
          </a:p>
          <a:p>
            <a:r>
              <a:rPr lang="en-US" sz="2800" dirty="0">
                <a:latin typeface="Times New Roman" pitchFamily="18" charset="0"/>
                <a:cs typeface="Times New Roman" pitchFamily="18" charset="0"/>
              </a:rPr>
              <a:t>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may be quite a bit higher than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K</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might also be much less than K</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C</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are likely to be similar. </a:t>
            </a:r>
          </a:p>
          <a:p>
            <a:r>
              <a:rPr lang="en-US" sz="2800" dirty="0">
                <a:latin typeface="Times New Roman" pitchFamily="18" charset="0"/>
                <a:cs typeface="Times New Roman" pitchFamily="18" charset="0"/>
              </a:rPr>
              <a:t>This suggests that the risk of there being a joint attack J is higher, and maybe considerably higher, than the risk of the attack T.</a:t>
            </a:r>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Autonomous Vessels</a:t>
            </a:r>
          </a:p>
        </p:txBody>
      </p:sp>
      <p:sp>
        <p:nvSpPr>
          <p:cNvPr id="9" name="Slide Number Placeholder 8"/>
          <p:cNvSpPr txBox="1">
            <a:spLocks/>
          </p:cNvSpPr>
          <p:nvPr/>
        </p:nvSpPr>
        <p:spPr bwMode="auto">
          <a:xfrm>
            <a:off x="5410200" y="6408208"/>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11</a:t>
            </a:fld>
            <a:endParaRPr lang="en-US" sz="1600" dirty="0">
              <a:solidFill>
                <a:srgbClr val="FF0000"/>
              </a:solidFill>
              <a:latin typeface="Andalus"/>
              <a:ea typeface="Andalus"/>
              <a:cs typeface="Andalus"/>
            </a:endParaRPr>
          </a:p>
        </p:txBody>
      </p:sp>
      <p:pic>
        <p:nvPicPr>
          <p:cNvPr id="5" name="Picture 4" descr="autonomous-ship-rolls-royce.jpg">
            <a:extLst>
              <a:ext uri="{FF2B5EF4-FFF2-40B4-BE49-F238E27FC236}">
                <a16:creationId xmlns:a16="http://schemas.microsoft.com/office/drawing/2014/main" id="{67D58D25-0127-6947-8E17-15A5EEE1B2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5266267"/>
            <a:ext cx="2711159" cy="1523999"/>
          </a:xfrm>
          <a:prstGeom prst="rect">
            <a:avLst/>
          </a:prstGeom>
        </p:spPr>
      </p:pic>
      <p:sp>
        <p:nvSpPr>
          <p:cNvPr id="6" name="TextBox 5">
            <a:extLst>
              <a:ext uri="{FF2B5EF4-FFF2-40B4-BE49-F238E27FC236}">
                <a16:creationId xmlns:a16="http://schemas.microsoft.com/office/drawing/2014/main" id="{78389B01-DBAC-0249-82D8-3C0BA9892423}"/>
              </a:ext>
            </a:extLst>
          </p:cNvPr>
          <p:cNvSpPr txBox="1"/>
          <p:nvPr/>
        </p:nvSpPr>
        <p:spPr>
          <a:xfrm>
            <a:off x="457200" y="6274122"/>
            <a:ext cx="2223686" cy="400110"/>
          </a:xfrm>
          <a:prstGeom prst="rect">
            <a:avLst/>
          </a:prstGeom>
          <a:noFill/>
        </p:spPr>
        <p:txBody>
          <a:bodyPr wrap="none" rtlCol="0">
            <a:spAutoFit/>
          </a:bodyPr>
          <a:lstStyle/>
          <a:p>
            <a:r>
              <a:rPr lang="en-US" sz="2000" dirty="0"/>
              <a:t>Credit: Rolls Royce</a:t>
            </a:r>
          </a:p>
        </p:txBody>
      </p:sp>
    </p:spTree>
    <p:extLst>
      <p:ext uri="{BB962C8B-B14F-4D97-AF65-F5344CB8AC3E}">
        <p14:creationId xmlns:p14="http://schemas.microsoft.com/office/powerpoint/2010/main" val="359559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Pirates and Cargo</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858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Pirates have been reported to have hacked into a cargo management system and identified where on a vessel valuable cargo is located.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This enabled them to make a very fast and efficient raid on a vessel, going right to the container of interest.</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How feasible is this?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12</a:t>
            </a:fld>
            <a:endParaRPr lang="en-US" sz="1400">
              <a:solidFill>
                <a:srgbClr val="FF0000"/>
              </a:solidFill>
            </a:endParaRPr>
          </a:p>
        </p:txBody>
      </p:sp>
      <p:pic>
        <p:nvPicPr>
          <p:cNvPr id="7" name="Picture 6" descr="container ship 3.jpeg">
            <a:extLst>
              <a:ext uri="{FF2B5EF4-FFF2-40B4-BE49-F238E27FC236}">
                <a16:creationId xmlns:a16="http://schemas.microsoft.com/office/drawing/2014/main" id="{2744BDC8-46AD-294C-AD67-2EEFF6941D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1600" y="3909952"/>
            <a:ext cx="2601480" cy="1636266"/>
          </a:xfrm>
          <a:prstGeom prst="rect">
            <a:avLst/>
          </a:prstGeom>
        </p:spPr>
      </p:pic>
      <p:pic>
        <p:nvPicPr>
          <p:cNvPr id="8" name="Picture 7" descr="pirates.jpg">
            <a:extLst>
              <a:ext uri="{FF2B5EF4-FFF2-40B4-BE49-F238E27FC236}">
                <a16:creationId xmlns:a16="http://schemas.microsoft.com/office/drawing/2014/main" id="{D1EAF249-2E36-B846-9E99-ACD8D7DDC0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3914368"/>
            <a:ext cx="2284589" cy="1631850"/>
          </a:xfrm>
          <a:prstGeom prst="rect">
            <a:avLst/>
          </a:prstGeom>
        </p:spPr>
      </p:pic>
      <p:sp>
        <p:nvSpPr>
          <p:cNvPr id="9" name="TextBox 8">
            <a:extLst>
              <a:ext uri="{FF2B5EF4-FFF2-40B4-BE49-F238E27FC236}">
                <a16:creationId xmlns:a16="http://schemas.microsoft.com/office/drawing/2014/main" id="{7675F7F5-ED4E-494E-9339-A65FFEA86DA4}"/>
              </a:ext>
            </a:extLst>
          </p:cNvPr>
          <p:cNvSpPr txBox="1"/>
          <p:nvPr/>
        </p:nvSpPr>
        <p:spPr>
          <a:xfrm>
            <a:off x="603698" y="5988020"/>
            <a:ext cx="4888603" cy="400110"/>
          </a:xfrm>
          <a:prstGeom prst="rect">
            <a:avLst/>
          </a:prstGeom>
          <a:noFill/>
        </p:spPr>
        <p:txBody>
          <a:bodyPr wrap="none" rtlCol="0">
            <a:spAutoFit/>
          </a:bodyPr>
          <a:lstStyle/>
          <a:p>
            <a:r>
              <a:rPr lang="en-US" sz="2000" dirty="0"/>
              <a:t>Credit both images: </a:t>
            </a:r>
            <a:r>
              <a:rPr lang="en-US" sz="2000" dirty="0" err="1"/>
              <a:t>commons.wikimedia.org</a:t>
            </a:r>
            <a:endParaRPr lang="en-US" sz="2000" dirty="0"/>
          </a:p>
        </p:txBody>
      </p:sp>
    </p:spTree>
    <p:extLst>
      <p:ext uri="{BB962C8B-B14F-4D97-AF65-F5344CB8AC3E}">
        <p14:creationId xmlns:p14="http://schemas.microsoft.com/office/powerpoint/2010/main" val="2053103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0"/>
            <a:ext cx="8610600" cy="5334000"/>
          </a:xfrm>
        </p:spPr>
        <p:txBody>
          <a:bodyPr>
            <a:normAutofit lnSpcReduction="10000"/>
          </a:bodyPr>
          <a:lstStyle/>
          <a:p>
            <a:r>
              <a:rPr lang="en-US" sz="2800" dirty="0"/>
              <a:t>Hacking into a cargo handling system is feasible.</a:t>
            </a:r>
          </a:p>
          <a:p>
            <a:r>
              <a:rPr lang="en-US" sz="2800" dirty="0"/>
              <a:t>Port of Antwerp is one of the world’s biggest.</a:t>
            </a:r>
          </a:p>
          <a:p>
            <a:r>
              <a:rPr lang="en-US" sz="2800" dirty="0"/>
              <a:t>2011-2013: Hackers infiltrated computers connected to the Port of Antwerp, located specific containers, made off with their smuggled drugs and deleted the records. </a:t>
            </a:r>
          </a:p>
          <a:p>
            <a:r>
              <a:rPr lang="en-US" sz="2800" dirty="0"/>
              <a:t>Attackers obtained remote access to the terminal systems; released containers to their own truckers without knowledge of the port or the shipping line. </a:t>
            </a:r>
          </a:p>
          <a:p>
            <a:r>
              <a:rPr lang="en-US" sz="2800" dirty="0"/>
              <a:t>Access to port systems was used to delete information as to the existence of the container </a:t>
            </a:r>
          </a:p>
          <a:p>
            <a:pPr marL="0" indent="0">
              <a:buNone/>
            </a:pPr>
            <a:r>
              <a:rPr lang="en-US" sz="2800" dirty="0"/>
              <a:t>    after the fact. </a:t>
            </a:r>
            <a:endParaRPr lang="en-US" sz="2800" dirty="0">
              <a:latin typeface="Times New Roman" charset="0"/>
              <a:ea typeface="MS PGothic" charset="0"/>
              <a:cs typeface="MS PGothic"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200" dirty="0">
                <a:latin typeface="Times New Roman" charset="0"/>
                <a:ea typeface="MS PGothic" charset="0"/>
                <a:cs typeface="MS PGothic" charset="0"/>
              </a:rPr>
              <a:t>Source: Reuters 4/23/14, </a:t>
            </a:r>
            <a:r>
              <a:rPr lang="en-US" sz="2200" dirty="0" err="1">
                <a:latin typeface="Times New Roman" charset="0"/>
                <a:ea typeface="MS PGothic" charset="0"/>
                <a:cs typeface="MS PGothic" charset="0"/>
              </a:rPr>
              <a:t>CyberKeel</a:t>
            </a: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Pirates and Cargo</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13</a:t>
            </a:fld>
            <a:endParaRPr lang="en-US" sz="1600" dirty="0">
              <a:solidFill>
                <a:srgbClr val="FF0000"/>
              </a:solidFill>
              <a:latin typeface="Andalus"/>
              <a:ea typeface="Andalus"/>
              <a:cs typeface="Andalus"/>
            </a:endParaRPr>
          </a:p>
        </p:txBody>
      </p:sp>
      <p:pic>
        <p:nvPicPr>
          <p:cNvPr id="2" name="Picture 1" descr="PortOfAntwer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4648200"/>
            <a:ext cx="3135489" cy="2152033"/>
          </a:xfrm>
          <a:prstGeom prst="rect">
            <a:avLst/>
          </a:prstGeom>
        </p:spPr>
      </p:pic>
      <p:sp>
        <p:nvSpPr>
          <p:cNvPr id="4" name="TextBox 3"/>
          <p:cNvSpPr txBox="1"/>
          <p:nvPr/>
        </p:nvSpPr>
        <p:spPr>
          <a:xfrm>
            <a:off x="3131863" y="5867400"/>
            <a:ext cx="2373892" cy="400110"/>
          </a:xfrm>
          <a:prstGeom prst="rect">
            <a:avLst/>
          </a:prstGeom>
          <a:noFill/>
        </p:spPr>
        <p:txBody>
          <a:bodyPr wrap="none" rtlCol="0">
            <a:spAutoFit/>
          </a:bodyPr>
          <a:lstStyle/>
          <a:p>
            <a:r>
              <a:rPr lang="en-US" sz="2000" dirty="0"/>
              <a:t>Credit: </a:t>
            </a:r>
            <a:r>
              <a:rPr lang="en-US" sz="2000" dirty="0" err="1"/>
              <a:t>wikipedia.org</a:t>
            </a:r>
            <a:endParaRPr lang="en-US" sz="2000" dirty="0"/>
          </a:p>
        </p:txBody>
      </p:sp>
    </p:spTree>
    <p:extLst>
      <p:ext uri="{BB962C8B-B14F-4D97-AF65-F5344CB8AC3E}">
        <p14:creationId xmlns:p14="http://schemas.microsoft.com/office/powerpoint/2010/main" val="28162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762000"/>
            <a:ext cx="8610600" cy="5715000"/>
          </a:xfrm>
        </p:spPr>
        <p:txBody>
          <a:bodyPr>
            <a:normAutofit fontScale="25000" lnSpcReduction="20000"/>
          </a:bodyPr>
          <a:lstStyle/>
          <a:p>
            <a:pPr>
              <a:lnSpc>
                <a:spcPct val="110000"/>
              </a:lnSpc>
            </a:pPr>
            <a:r>
              <a:rPr lang="en-US" sz="11200" dirty="0"/>
              <a:t>The hackers began by emailing malware to the port authorities and/or shipping companies.</a:t>
            </a:r>
          </a:p>
          <a:p>
            <a:pPr>
              <a:lnSpc>
                <a:spcPct val="110000"/>
              </a:lnSpc>
            </a:pPr>
            <a:r>
              <a:rPr lang="en-US" sz="11200" dirty="0">
                <a:latin typeface="Times New Roman" charset="0"/>
                <a:ea typeface="MS PGothic" charset="0"/>
                <a:cs typeface="MS PGothic" charset="0"/>
              </a:rPr>
              <a:t>After the infection was discovered and a firewall installed to prevent further infections, the criminals broke into the facility housing cargo-handling computers and fitted devices allowing wireless access to keystrokes and screen shots of computer screens.</a:t>
            </a:r>
          </a:p>
          <a:p>
            <a:pPr>
              <a:lnSpc>
                <a:spcPct val="110000"/>
              </a:lnSpc>
            </a:pPr>
            <a:r>
              <a:rPr lang="en-US" sz="11200" dirty="0">
                <a:latin typeface="Times New Roman" charset="0"/>
                <a:ea typeface="MS PGothic" charset="0"/>
                <a:cs typeface="MS PGothic" charset="0"/>
              </a:rPr>
              <a:t>The first part of this was a cyber attack preceding a physical attack (stealing cargo).</a:t>
            </a:r>
          </a:p>
          <a:p>
            <a:pPr>
              <a:lnSpc>
                <a:spcPct val="110000"/>
              </a:lnSpc>
            </a:pPr>
            <a:r>
              <a:rPr lang="en-US" sz="11200" dirty="0">
                <a:latin typeface="Times New Roman" charset="0"/>
                <a:ea typeface="MS PGothic" charset="0"/>
                <a:cs typeface="MS PGothic" charset="0"/>
              </a:rPr>
              <a:t>The second part was a physical attack (breaking in) preceding a cyber attack, which in turn preceded a physical attack (stealing cargo).</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8000" dirty="0">
                <a:latin typeface="Times New Roman" charset="0"/>
                <a:ea typeface="MS PGothic" charset="0"/>
                <a:cs typeface="MS PGothic" charset="0"/>
              </a:rPr>
              <a:t>Source: Bell 2013, </a:t>
            </a:r>
            <a:r>
              <a:rPr lang="en-US" sz="8000" dirty="0" err="1">
                <a:latin typeface="Times New Roman" charset="0"/>
                <a:ea typeface="MS PGothic" charset="0"/>
                <a:cs typeface="MS PGothic" charset="0"/>
              </a:rPr>
              <a:t>Mulrenan</a:t>
            </a:r>
            <a:r>
              <a:rPr lang="en-US" sz="8000" dirty="0">
                <a:latin typeface="Times New Roman" charset="0"/>
                <a:ea typeface="MS PGothic" charset="0"/>
                <a:cs typeface="MS PGothic" charset="0"/>
              </a:rPr>
              <a:t> 2014, Woodland Group</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Pirates and Cargo</a:t>
            </a:r>
          </a:p>
        </p:txBody>
      </p:sp>
      <p:sp>
        <p:nvSpPr>
          <p:cNvPr id="9" name="Slide Number Placeholder 8"/>
          <p:cNvSpPr txBox="1">
            <a:spLocks/>
          </p:cNvSpPr>
          <p:nvPr/>
        </p:nvSpPr>
        <p:spPr bwMode="auto">
          <a:xfrm>
            <a:off x="52578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14</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7142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533400"/>
            <a:ext cx="8610600" cy="5715000"/>
          </a:xfrm>
        </p:spPr>
        <p:txBody>
          <a:bodyPr>
            <a:normAutofit lnSpcReduction="10000"/>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Even if it is feasible to hack into the cargo system and identify containers of interest and their location, how would this help the pirates since it is only the topmost containers they can access?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Pen Test Partners have shown that hackers can manipulate the cargo handling system to impact placement of cargo (in their case to cause an imbalance).</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Compare J to T = board a ship and physically steal cargo.</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Increasingly, pirates have the sophistication to pull off cyber attacks, so P</a:t>
            </a:r>
            <a:r>
              <a:rPr lang="en-US" sz="2800" baseline="-25000" dirty="0"/>
              <a:t>A</a:t>
            </a:r>
            <a:r>
              <a:rPr lang="en-US" sz="2800" dirty="0"/>
              <a:t> might be relatively high. Still, P</a:t>
            </a:r>
            <a:r>
              <a:rPr lang="en-US" sz="2800" baseline="-25000" dirty="0"/>
              <a:t>J</a:t>
            </a:r>
            <a:r>
              <a:rPr lang="en-US" sz="2800" dirty="0"/>
              <a:t> might be smaller than P</a:t>
            </a:r>
            <a:r>
              <a:rPr lang="en-US" sz="2800" baseline="-25000" dirty="0"/>
              <a:t>T</a:t>
            </a:r>
            <a:r>
              <a:rPr lang="en-US" sz="2800" dirty="0"/>
              <a: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Even if P</a:t>
            </a:r>
            <a:r>
              <a:rPr lang="en-US" sz="2800" baseline="-25000" dirty="0"/>
              <a:t>J</a:t>
            </a:r>
            <a:r>
              <a:rPr lang="en-US" sz="2800" dirty="0"/>
              <a:t> is less than P</a:t>
            </a:r>
            <a:r>
              <a:rPr lang="en-US" sz="2800" baseline="-25000" dirty="0"/>
              <a:t>T</a:t>
            </a:r>
            <a:r>
              <a:rPr lang="en-US" sz="2800" dirty="0"/>
              <a:t>, most likely K</a:t>
            </a:r>
            <a:r>
              <a:rPr lang="en-US" sz="2800" baseline="-25000" dirty="0"/>
              <a:t>J</a:t>
            </a:r>
            <a:r>
              <a:rPr lang="en-US" sz="2800" dirty="0"/>
              <a:t> is not much more than K</a:t>
            </a:r>
            <a:r>
              <a:rPr lang="en-US" sz="2800" baseline="-25000" dirty="0"/>
              <a:t>T</a:t>
            </a:r>
            <a:r>
              <a:rPr lang="en-US" sz="2800" dirty="0"/>
              <a:t>, and C</a:t>
            </a:r>
            <a:r>
              <a:rPr lang="en-US" sz="2800" baseline="-25000" dirty="0"/>
              <a:t>J</a:t>
            </a:r>
            <a:r>
              <a:rPr lang="en-US" sz="2800" dirty="0"/>
              <a:t> is much higher than C</a:t>
            </a:r>
            <a:r>
              <a:rPr lang="en-US" sz="2800" baseline="-25000" dirty="0"/>
              <a:t>T</a:t>
            </a:r>
            <a:r>
              <a:rPr lang="en-US" sz="2800" dirty="0"/>
              <a: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So, again, we conclude that the risk of J</a:t>
            </a: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    is higher than the risk of T. </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9600" dirty="0"/>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2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a:p>
            <a:pPr marL="0" indent="0">
              <a:lnSpc>
                <a:spcPct val="90000"/>
              </a:lnSpc>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8000" dirty="0">
              <a:latin typeface="Times New Roman" charset="0"/>
              <a:ea typeface="MS PGothic" charset="0"/>
              <a:cs typeface="MS PGothic"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ct val="100000"/>
              </a:lnSpc>
            </a:pPr>
            <a:r>
              <a:rPr lang="en-US" dirty="0">
                <a:solidFill>
                  <a:srgbClr val="008000"/>
                </a:solidFill>
                <a:ea typeface="ＭＳ Ｐゴシック"/>
                <a:cs typeface="Arial" charset="0"/>
              </a:rPr>
              <a:t>Pirates and Cargo</a:t>
            </a:r>
          </a:p>
        </p:txBody>
      </p:sp>
      <p:sp>
        <p:nvSpPr>
          <p:cNvPr id="9" name="Slide Number Placeholder 8"/>
          <p:cNvSpPr txBox="1">
            <a:spLocks/>
          </p:cNvSpPr>
          <p:nvPr/>
        </p:nvSpPr>
        <p:spPr bwMode="auto">
          <a:xfrm>
            <a:off x="-457200" y="649234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15</a:t>
            </a:fld>
            <a:endParaRPr lang="en-US" sz="1600" dirty="0">
              <a:solidFill>
                <a:srgbClr val="FF0000"/>
              </a:solidFill>
              <a:latin typeface="Andalus"/>
              <a:ea typeface="Andalus"/>
              <a:cs typeface="Andalus"/>
            </a:endParaRPr>
          </a:p>
        </p:txBody>
      </p:sp>
      <p:pic>
        <p:nvPicPr>
          <p:cNvPr id="10" name="Picture 9" descr="ContainerShip.jpg">
            <a:extLst>
              <a:ext uri="{FF2B5EF4-FFF2-40B4-BE49-F238E27FC236}">
                <a16:creationId xmlns:a16="http://schemas.microsoft.com/office/drawing/2014/main" id="{1872F3BB-6518-5D47-AB1F-AF159EAD1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86600" y="5450212"/>
            <a:ext cx="1981200" cy="1483988"/>
          </a:xfrm>
          <a:prstGeom prst="rect">
            <a:avLst/>
          </a:prstGeom>
        </p:spPr>
      </p:pic>
      <p:sp>
        <p:nvSpPr>
          <p:cNvPr id="11" name="TextBox 10">
            <a:extLst>
              <a:ext uri="{FF2B5EF4-FFF2-40B4-BE49-F238E27FC236}">
                <a16:creationId xmlns:a16="http://schemas.microsoft.com/office/drawing/2014/main" id="{78E0574B-DA5D-4C49-9854-5908E61E8C9A}"/>
              </a:ext>
            </a:extLst>
          </p:cNvPr>
          <p:cNvSpPr txBox="1"/>
          <p:nvPr/>
        </p:nvSpPr>
        <p:spPr>
          <a:xfrm>
            <a:off x="3766183" y="6412468"/>
            <a:ext cx="3168017" cy="369332"/>
          </a:xfrm>
          <a:prstGeom prst="rect">
            <a:avLst/>
          </a:prstGeom>
          <a:noFill/>
        </p:spPr>
        <p:txBody>
          <a:bodyPr wrap="none" rtlCol="0">
            <a:spAutoFit/>
          </a:bodyPr>
          <a:lstStyle/>
          <a:p>
            <a:r>
              <a:rPr lang="en-US" sz="1800" dirty="0"/>
              <a:t>Credit : </a:t>
            </a:r>
            <a:r>
              <a:rPr lang="en-US" sz="1800" dirty="0" err="1"/>
              <a:t>commons.wikipedia.org</a:t>
            </a:r>
            <a:endParaRPr lang="en-US" sz="1800" dirty="0"/>
          </a:p>
        </p:txBody>
      </p:sp>
    </p:spTree>
    <p:extLst>
      <p:ext uri="{BB962C8B-B14F-4D97-AF65-F5344CB8AC3E}">
        <p14:creationId xmlns:p14="http://schemas.microsoft.com/office/powerpoint/2010/main" val="1902948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8229600" cy="5334000"/>
          </a:xfrm>
        </p:spPr>
        <p:txBody>
          <a:bodyPr>
            <a:normAutofit fontScale="85000" lnSpcReduction="10000"/>
          </a:bodyPr>
          <a:lstStyle/>
          <a:p>
            <a:r>
              <a:rPr lang="en-US" sz="2800" dirty="0">
                <a:latin typeface="Times New Roman" pitchFamily="18" charset="0"/>
                <a:cs typeface="Times New Roman" pitchFamily="18" charset="0"/>
              </a:rPr>
              <a:t>The 2017 attack at the </a:t>
            </a:r>
            <a:r>
              <a:rPr lang="en-US" sz="2800" dirty="0" err="1">
                <a:latin typeface="Times New Roman" pitchFamily="18" charset="0"/>
                <a:cs typeface="Times New Roman" pitchFamily="18" charset="0"/>
              </a:rPr>
              <a:t>Ariana</a:t>
            </a:r>
            <a:r>
              <a:rPr lang="en-US" sz="2800" dirty="0">
                <a:latin typeface="Times New Roman" pitchFamily="18" charset="0"/>
                <a:cs typeface="Times New Roman" pitchFamily="18" charset="0"/>
              </a:rPr>
              <a:t> Grande concert in the Manchester Arena showed that patrons leaving an arena could be vulnerable.</a:t>
            </a:r>
          </a:p>
          <a:p>
            <a:pPr lvl="1"/>
            <a:r>
              <a:rPr lang="en-US" sz="2400" dirty="0">
                <a:latin typeface="Times New Roman" pitchFamily="18" charset="0"/>
                <a:cs typeface="Times New Roman" pitchFamily="18" charset="0"/>
              </a:rPr>
              <a:t>What if they were “drawn out” in a group by hacking into the arena’s alarm system or emergency communication system or “message board”?</a:t>
            </a:r>
          </a:p>
          <a:p>
            <a:r>
              <a:rPr lang="en-US" sz="2800" dirty="0">
                <a:latin typeface="Times New Roman" pitchFamily="18" charset="0"/>
                <a:cs typeface="Times New Roman" pitchFamily="18" charset="0"/>
              </a:rPr>
              <a:t>In general, disembarking at cruise ship terminals is generally not thought to be very risky. </a:t>
            </a:r>
          </a:p>
          <a:p>
            <a:pPr lvl="1"/>
            <a:r>
              <a:rPr lang="en-US" sz="2400" dirty="0">
                <a:latin typeface="Times New Roman" pitchFamily="18" charset="0"/>
                <a:cs typeface="Times New Roman" pitchFamily="18" charset="0"/>
              </a:rPr>
              <a:t>Passengers are released in groups to avoid standing in line at customs.</a:t>
            </a:r>
          </a:p>
          <a:p>
            <a:pPr lvl="1"/>
            <a:r>
              <a:rPr lang="en-US" sz="2400" dirty="0">
                <a:latin typeface="Times New Roman" pitchFamily="18" charset="0"/>
                <a:cs typeface="Times New Roman" pitchFamily="18" charset="0"/>
              </a:rPr>
              <a:t>There is good departing security.</a:t>
            </a:r>
          </a:p>
          <a:p>
            <a:pPr lvl="1"/>
            <a:r>
              <a:rPr lang="en-US" sz="2400" dirty="0">
                <a:latin typeface="Times New Roman" pitchFamily="18" charset="0"/>
                <a:cs typeface="Times New Roman" pitchFamily="18" charset="0"/>
              </a:rPr>
              <a:t>Terminal operators think you are ok once you leave the dock. </a:t>
            </a:r>
          </a:p>
          <a:p>
            <a:pPr lvl="1"/>
            <a:r>
              <a:rPr lang="en-US" sz="2400" dirty="0">
                <a:latin typeface="Times New Roman" pitchFamily="18" charset="0"/>
                <a:cs typeface="Times New Roman" pitchFamily="18" charset="0"/>
              </a:rPr>
              <a:t>But what if a hacker could manipulate an alarm</a:t>
            </a:r>
          </a:p>
          <a:p>
            <a:pPr marL="457200" lvl="1" indent="0">
              <a:buNone/>
            </a:pPr>
            <a:r>
              <a:rPr lang="en-US" sz="2400" dirty="0">
                <a:latin typeface="Times New Roman" pitchFamily="18" charset="0"/>
                <a:cs typeface="Times New Roman" pitchFamily="18" charset="0"/>
              </a:rPr>
              <a:t>    system to get them all to debark at the same time</a:t>
            </a:r>
          </a:p>
          <a:p>
            <a:pPr marL="457200" lvl="1" indent="0">
              <a:buNone/>
            </a:pPr>
            <a:r>
              <a:rPr lang="en-US" sz="2400" dirty="0">
                <a:latin typeface="Times New Roman" pitchFamily="18" charset="0"/>
                <a:cs typeface="Times New Roman" pitchFamily="18" charset="0"/>
              </a:rPr>
              <a:t>    and attack them outside the gates?</a:t>
            </a:r>
          </a:p>
          <a:p>
            <a:pPr lvl="1"/>
            <a:r>
              <a:rPr lang="en-US" sz="2400" dirty="0">
                <a:latin typeface="Times New Roman" pitchFamily="18" charset="0"/>
                <a:cs typeface="Times New Roman" pitchFamily="18" charset="0"/>
              </a:rPr>
              <a:t>There is still an under-appreciation of debarking </a:t>
            </a:r>
          </a:p>
          <a:p>
            <a:pPr marL="457200" lvl="1" indent="0">
              <a:buNone/>
            </a:pPr>
            <a:r>
              <a:rPr lang="en-US" sz="2400" dirty="0">
                <a:latin typeface="Times New Roman" pitchFamily="18" charset="0"/>
                <a:cs typeface="Times New Roman" pitchFamily="18" charset="0"/>
              </a:rPr>
              <a:t>     vulnerabilities.</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Debarking a Cruise Ship</a:t>
            </a:r>
          </a:p>
        </p:txBody>
      </p:sp>
      <p:sp>
        <p:nvSpPr>
          <p:cNvPr id="9" name="Slide Number Placeholder 8"/>
          <p:cNvSpPr txBox="1">
            <a:spLocks/>
          </p:cNvSpPr>
          <p:nvPr/>
        </p:nvSpPr>
        <p:spPr bwMode="auto">
          <a:xfrm>
            <a:off x="-838200" y="64008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16</a:t>
            </a:fld>
            <a:endParaRPr lang="en-US" sz="1600" dirty="0">
              <a:solidFill>
                <a:srgbClr val="FF0000"/>
              </a:solidFill>
              <a:latin typeface="Andalus"/>
              <a:ea typeface="Andalus"/>
              <a:cs typeface="Andalus"/>
            </a:endParaRPr>
          </a:p>
        </p:txBody>
      </p:sp>
      <p:pic>
        <p:nvPicPr>
          <p:cNvPr id="2" name="Picture 1" descr="ManchesterArenaAfterAttack.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4865" y="5029200"/>
            <a:ext cx="2286000" cy="1792224"/>
          </a:xfrm>
          <a:prstGeom prst="rect">
            <a:avLst/>
          </a:prstGeom>
        </p:spPr>
      </p:pic>
      <p:sp>
        <p:nvSpPr>
          <p:cNvPr id="10" name="TextBox 9"/>
          <p:cNvSpPr txBox="1"/>
          <p:nvPr/>
        </p:nvSpPr>
        <p:spPr>
          <a:xfrm>
            <a:off x="3209270" y="6073914"/>
            <a:ext cx="3648730" cy="646331"/>
          </a:xfrm>
          <a:prstGeom prst="rect">
            <a:avLst/>
          </a:prstGeom>
          <a:noFill/>
        </p:spPr>
        <p:txBody>
          <a:bodyPr wrap="none" rtlCol="0">
            <a:spAutoFit/>
          </a:bodyPr>
          <a:lstStyle/>
          <a:p>
            <a:r>
              <a:rPr lang="en-US" sz="1800" dirty="0"/>
              <a:t>Manchester arena after attack</a:t>
            </a:r>
          </a:p>
          <a:p>
            <a:r>
              <a:rPr lang="en-US" sz="1800" dirty="0"/>
              <a:t>Credit: </a:t>
            </a:r>
            <a:r>
              <a:rPr lang="en-US" sz="1800" dirty="0" err="1"/>
              <a:t>en.wikipedia.org</a:t>
            </a:r>
            <a:r>
              <a:rPr lang="en-US" sz="1800" dirty="0"/>
              <a:t> BBC picture</a:t>
            </a:r>
          </a:p>
        </p:txBody>
      </p:sp>
    </p:spTree>
    <p:extLst>
      <p:ext uri="{BB962C8B-B14F-4D97-AF65-F5344CB8AC3E}">
        <p14:creationId xmlns:p14="http://schemas.microsoft.com/office/powerpoint/2010/main" val="230875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a:bodyPr>
          <a:lstStyle/>
          <a:p>
            <a:r>
              <a:rPr lang="en-US" sz="2800" dirty="0">
                <a:latin typeface="Times New Roman" pitchFamily="18" charset="0"/>
                <a:cs typeface="Times New Roman" pitchFamily="18" charset="0"/>
              </a:rPr>
              <a:t>Could a hacker manipulate a port alarm system (e.g., fire alarm) to get passengers to debark at the same time?</a:t>
            </a:r>
          </a:p>
          <a:p>
            <a:r>
              <a:rPr lang="en-US" sz="2800" dirty="0">
                <a:latin typeface="Times New Roman" pitchFamily="18" charset="0"/>
                <a:cs typeface="Times New Roman" pitchFamily="18" charset="0"/>
              </a:rPr>
              <a:t>That might depend upon whether the alarm system were online. </a:t>
            </a:r>
          </a:p>
          <a:p>
            <a:r>
              <a:rPr lang="en-US" sz="2800" dirty="0">
                <a:latin typeface="Times New Roman" pitchFamily="18" charset="0"/>
                <a:cs typeface="Times New Roman" pitchFamily="18" charset="0"/>
              </a:rPr>
              <a:t>Port fire alarm systems are not too sophisticated.</a:t>
            </a:r>
          </a:p>
          <a:p>
            <a:pPr lvl="1"/>
            <a:r>
              <a:rPr lang="en-US" sz="2400" dirty="0">
                <a:latin typeface="Times New Roman" pitchFamily="18" charset="0"/>
                <a:cs typeface="Times New Roman" pitchFamily="18" charset="0"/>
              </a:rPr>
              <a:t>They are designed to operate over a network and push a signal out to a monitoring agency. </a:t>
            </a:r>
          </a:p>
          <a:p>
            <a:pPr lvl="1"/>
            <a:r>
              <a:rPr lang="en-US" sz="2400" dirty="0">
                <a:latin typeface="Times New Roman" pitchFamily="18" charset="0"/>
                <a:cs typeface="Times New Roman" pitchFamily="18" charset="0"/>
              </a:rPr>
              <a:t>It might be a challenging hack to get into this system.</a:t>
            </a:r>
          </a:p>
          <a:p>
            <a:r>
              <a:rPr lang="en-US" sz="2800" dirty="0">
                <a:latin typeface="Times New Roman" pitchFamily="18" charset="0"/>
                <a:cs typeface="Times New Roman" pitchFamily="18" charset="0"/>
              </a:rPr>
              <a:t>Physically setting off the fire alarm might be more likely to succeed.</a:t>
            </a: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Debarking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17</a:t>
            </a:fld>
            <a:endParaRPr lang="en-US" sz="1600" dirty="0">
              <a:solidFill>
                <a:srgbClr val="FF0000"/>
              </a:solidFill>
              <a:latin typeface="Andalus"/>
              <a:ea typeface="Andalus"/>
              <a:cs typeface="Andalus"/>
            </a:endParaRPr>
          </a:p>
        </p:txBody>
      </p:sp>
      <p:pic>
        <p:nvPicPr>
          <p:cNvPr id="6" name="Picture 5" descr="Cruise Ship Royal_Princess.jpg">
            <a:extLst>
              <a:ext uri="{FF2B5EF4-FFF2-40B4-BE49-F238E27FC236}">
                <a16:creationId xmlns:a16="http://schemas.microsoft.com/office/drawing/2014/main" id="{6404377C-DE11-B540-9BBA-09DF04E18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5600" y="5181600"/>
            <a:ext cx="2438400" cy="1701594"/>
          </a:xfrm>
          <a:prstGeom prst="rect">
            <a:avLst/>
          </a:prstGeom>
        </p:spPr>
      </p:pic>
      <p:sp>
        <p:nvSpPr>
          <p:cNvPr id="7" name="TextBox 6">
            <a:extLst>
              <a:ext uri="{FF2B5EF4-FFF2-40B4-BE49-F238E27FC236}">
                <a16:creationId xmlns:a16="http://schemas.microsoft.com/office/drawing/2014/main" id="{6DF9D0E4-D741-8542-87DB-B0BE1895F60F}"/>
              </a:ext>
            </a:extLst>
          </p:cNvPr>
          <p:cNvSpPr txBox="1"/>
          <p:nvPr/>
        </p:nvSpPr>
        <p:spPr>
          <a:xfrm>
            <a:off x="2748531" y="5787479"/>
            <a:ext cx="3499869" cy="769441"/>
          </a:xfrm>
          <a:prstGeom prst="rect">
            <a:avLst/>
          </a:prstGeom>
          <a:noFill/>
        </p:spPr>
        <p:txBody>
          <a:bodyPr wrap="none" rtlCol="0">
            <a:spAutoFit/>
          </a:bodyPr>
          <a:lstStyle/>
          <a:p>
            <a:r>
              <a:rPr lang="en-US" sz="2000" dirty="0"/>
              <a:t>Credit: </a:t>
            </a:r>
            <a:r>
              <a:rPr lang="en-US" sz="2000" dirty="0" err="1"/>
              <a:t>commons.wikimedia.org</a:t>
            </a:r>
            <a:endParaRPr lang="en-US" sz="2000" dirty="0"/>
          </a:p>
          <a:p>
            <a:endParaRPr lang="en-US" dirty="0"/>
          </a:p>
        </p:txBody>
      </p:sp>
    </p:spTree>
    <p:extLst>
      <p:ext uri="{BB962C8B-B14F-4D97-AF65-F5344CB8AC3E}">
        <p14:creationId xmlns:p14="http://schemas.microsoft.com/office/powerpoint/2010/main" val="1561852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fontScale="92500" lnSpcReduction="10000"/>
          </a:bodyPr>
          <a:lstStyle/>
          <a:p>
            <a:r>
              <a:rPr lang="en-US" sz="2800" dirty="0">
                <a:latin typeface="Times New Roman" pitchFamily="18" charset="0"/>
                <a:cs typeface="Times New Roman" pitchFamily="18" charset="0"/>
              </a:rPr>
              <a:t>Compare a joint cyber and physical attack J that starts with a cyber attack A on an alarm system to a two-part attack that starts with a physical attack X on the alarm system. Each would end with the same physical attack B on debarking passengers.</a:t>
            </a:r>
          </a:p>
          <a:p>
            <a:r>
              <a:rPr lang="en-US" sz="2800" dirty="0">
                <a:latin typeface="Times New Roman" pitchFamily="18" charset="0"/>
                <a:cs typeface="Times New Roman" pitchFamily="18" charset="0"/>
              </a:rPr>
              <a:t>Since 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&lt; P</a:t>
            </a:r>
            <a:r>
              <a:rPr lang="en-US" sz="2800" baseline="-25000" dirty="0">
                <a:latin typeface="Times New Roman" pitchFamily="18" charset="0"/>
                <a:cs typeface="Times New Roman" pitchFamily="18" charset="0"/>
              </a:rPr>
              <a:t>X</a:t>
            </a:r>
            <a:r>
              <a:rPr lang="en-US" sz="2800" dirty="0">
                <a:latin typeface="Times New Roman" pitchFamily="18" charset="0"/>
                <a:cs typeface="Times New Roman" pitchFamily="18" charset="0"/>
              </a:rPr>
              <a:t> and P</a:t>
            </a:r>
            <a:r>
              <a:rPr lang="en-US" sz="2800" baseline="-25000" dirty="0">
                <a:latin typeface="Times New Roman" pitchFamily="18" charset="0"/>
                <a:cs typeface="Times New Roman" pitchFamily="18" charset="0"/>
              </a:rPr>
              <a:t>B/A </a:t>
            </a:r>
            <a:r>
              <a:rPr lang="en-US" sz="2800" dirty="0">
                <a:latin typeface="Times New Roman" pitchFamily="18" charset="0"/>
                <a:cs typeface="Times New Roman" pitchFamily="18" charset="0"/>
              </a:rPr>
              <a:t>and P</a:t>
            </a:r>
            <a:r>
              <a:rPr lang="en-US" sz="2800" baseline="-25000" dirty="0">
                <a:latin typeface="Times New Roman" pitchFamily="18" charset="0"/>
                <a:cs typeface="Times New Roman" pitchFamily="18" charset="0"/>
              </a:rPr>
              <a:t>B/X </a:t>
            </a:r>
            <a:r>
              <a:rPr lang="en-US" sz="2800" dirty="0">
                <a:latin typeface="Times New Roman" pitchFamily="18" charset="0"/>
                <a:cs typeface="Times New Roman" pitchFamily="18" charset="0"/>
              </a:rPr>
              <a:t>are similar, we have P</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&lt; P</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It is hard to tell if K</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&lt; K</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but most likely C</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are close. </a:t>
            </a:r>
          </a:p>
          <a:p>
            <a:r>
              <a:rPr lang="en-US" sz="2800" dirty="0">
                <a:latin typeface="Times New Roman" pitchFamily="18" charset="0"/>
                <a:cs typeface="Times New Roman" pitchFamily="18" charset="0"/>
              </a:rPr>
              <a:t>Because security is trained to tell passengers where to go in case of an alarm, it is likely that neither C</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nor C</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are very large.</a:t>
            </a:r>
          </a:p>
          <a:p>
            <a:r>
              <a:rPr lang="en-US" sz="2800" dirty="0">
                <a:latin typeface="Times New Roman" pitchFamily="18" charset="0"/>
                <a:cs typeface="Times New Roman" pitchFamily="18" charset="0"/>
              </a:rPr>
              <a:t>Thus, neither J nor T has a very high risk, </a:t>
            </a:r>
          </a:p>
          <a:p>
            <a:pPr marL="0" indent="0">
              <a:buNone/>
            </a:pPr>
            <a:r>
              <a:rPr lang="en-US" sz="2800" dirty="0">
                <a:latin typeface="Times New Roman" pitchFamily="18" charset="0"/>
                <a:cs typeface="Times New Roman" pitchFamily="18" charset="0"/>
              </a:rPr>
              <a:t>    and the risk of J is smaller than the risk of T.</a:t>
            </a: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Debarking a Cruise Ship</a:t>
            </a:r>
          </a:p>
        </p:txBody>
      </p:sp>
      <p:sp>
        <p:nvSpPr>
          <p:cNvPr id="9" name="Slide Number Placeholder 8"/>
          <p:cNvSpPr txBox="1">
            <a:spLocks/>
          </p:cNvSpPr>
          <p:nvPr/>
        </p:nvSpPr>
        <p:spPr bwMode="auto">
          <a:xfrm>
            <a:off x="228600" y="633498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18</a:t>
            </a:fld>
            <a:endParaRPr lang="en-US" sz="1600" dirty="0">
              <a:solidFill>
                <a:srgbClr val="FF0000"/>
              </a:solidFill>
              <a:latin typeface="Andalus"/>
              <a:ea typeface="Andalus"/>
              <a:cs typeface="Andalus"/>
            </a:endParaRPr>
          </a:p>
        </p:txBody>
      </p:sp>
      <p:pic>
        <p:nvPicPr>
          <p:cNvPr id="4" name="Picture 3">
            <a:extLst>
              <a:ext uri="{FF2B5EF4-FFF2-40B4-BE49-F238E27FC236}">
                <a16:creationId xmlns:a16="http://schemas.microsoft.com/office/drawing/2014/main" id="{968F3F23-F9EC-7843-87E4-D4A2968B60C2}"/>
              </a:ext>
            </a:extLst>
          </p:cNvPr>
          <p:cNvPicPr>
            <a:picLocks noChangeAspect="1"/>
          </p:cNvPicPr>
          <p:nvPr/>
        </p:nvPicPr>
        <p:blipFill>
          <a:blip r:embed="rId2"/>
          <a:stretch>
            <a:fillRect/>
          </a:stretch>
        </p:blipFill>
        <p:spPr>
          <a:xfrm>
            <a:off x="6843623" y="5334000"/>
            <a:ext cx="2300377" cy="1524000"/>
          </a:xfrm>
          <a:prstGeom prst="rect">
            <a:avLst/>
          </a:prstGeom>
        </p:spPr>
      </p:pic>
      <p:sp>
        <p:nvSpPr>
          <p:cNvPr id="5" name="TextBox 4">
            <a:extLst>
              <a:ext uri="{FF2B5EF4-FFF2-40B4-BE49-F238E27FC236}">
                <a16:creationId xmlns:a16="http://schemas.microsoft.com/office/drawing/2014/main" id="{AC35B7EF-B28F-A74E-82C5-42286DE85936}"/>
              </a:ext>
            </a:extLst>
          </p:cNvPr>
          <p:cNvSpPr txBox="1"/>
          <p:nvPr/>
        </p:nvSpPr>
        <p:spPr>
          <a:xfrm>
            <a:off x="4038600" y="6183868"/>
            <a:ext cx="2851486" cy="369332"/>
          </a:xfrm>
          <a:prstGeom prst="rect">
            <a:avLst/>
          </a:prstGeom>
          <a:noFill/>
        </p:spPr>
        <p:txBody>
          <a:bodyPr wrap="none" rtlCol="0">
            <a:spAutoFit/>
          </a:bodyPr>
          <a:lstStyle/>
          <a:p>
            <a:r>
              <a:rPr lang="en-US" sz="1800" dirty="0"/>
              <a:t>Credit: Wikimedia commons</a:t>
            </a:r>
          </a:p>
        </p:txBody>
      </p:sp>
    </p:spTree>
    <p:extLst>
      <p:ext uri="{BB962C8B-B14F-4D97-AF65-F5344CB8AC3E}">
        <p14:creationId xmlns:p14="http://schemas.microsoft.com/office/powerpoint/2010/main" val="2756411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38200"/>
            <a:ext cx="8229600" cy="5334000"/>
          </a:xfrm>
        </p:spPr>
        <p:txBody>
          <a:bodyPr>
            <a:normAutofit fontScale="92500" lnSpcReduction="10000"/>
          </a:bodyPr>
          <a:lstStyle/>
          <a:p>
            <a:r>
              <a:rPr lang="en-US" sz="2800" dirty="0">
                <a:latin typeface="Times New Roman" pitchFamily="18" charset="0"/>
                <a:cs typeface="Times New Roman" pitchFamily="18" charset="0"/>
              </a:rPr>
              <a:t>On the other hand, an adversary might rethink the scenario if they reach a conclusion like this.</a:t>
            </a:r>
          </a:p>
          <a:p>
            <a:r>
              <a:rPr lang="en-US" sz="2800" dirty="0">
                <a:latin typeface="Times New Roman" pitchFamily="18" charset="0"/>
                <a:cs typeface="Times New Roman" pitchFamily="18" charset="0"/>
              </a:rPr>
              <a:t>What if they only did the fire alarm attack, didn’t follow with a physical attack, but made a public statement that they have demonstrated their ability to hack into the fire alarm in a port and next time it would be while the vessel was at sea? </a:t>
            </a:r>
          </a:p>
          <a:p>
            <a:r>
              <a:rPr lang="en-US" sz="2800" dirty="0">
                <a:latin typeface="Times New Roman" pitchFamily="18" charset="0"/>
                <a:cs typeface="Times New Roman" pitchFamily="18" charset="0"/>
              </a:rPr>
              <a:t>That alone could lead to significant economic cost to the cruise ship industry. </a:t>
            </a:r>
          </a:p>
          <a:p>
            <a:r>
              <a:rPr lang="en-US" sz="2800" dirty="0">
                <a:latin typeface="Times New Roman" pitchFamily="18" charset="0"/>
                <a:cs typeface="Times New Roman" pitchFamily="18" charset="0"/>
              </a:rPr>
              <a:t>If E is the new one-phase attack, P</a:t>
            </a:r>
            <a:r>
              <a:rPr lang="en-US" sz="2800" baseline="-25000" dirty="0">
                <a:latin typeface="Times New Roman" pitchFamily="18" charset="0"/>
                <a:cs typeface="Times New Roman" pitchFamily="18" charset="0"/>
              </a:rPr>
              <a:t>E</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probably P</a:t>
            </a:r>
            <a:r>
              <a:rPr lang="en-US" sz="2800" baseline="-25000" dirty="0">
                <a:latin typeface="Times New Roman" pitchFamily="18" charset="0"/>
                <a:cs typeface="Times New Roman" pitchFamily="18" charset="0"/>
              </a:rPr>
              <a:t>E</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E</a:t>
            </a:r>
            <a:r>
              <a:rPr lang="en-US" sz="2800" dirty="0">
                <a:latin typeface="Times New Roman" pitchFamily="18" charset="0"/>
                <a:cs typeface="Times New Roman" pitchFamily="18" charset="0"/>
              </a:rPr>
              <a:t> could (at least if loss of life is small) might be close to C</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and C</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Thus, the risk of E </a:t>
            </a:r>
            <a:r>
              <a:rPr lang="en-US" sz="2800">
                <a:latin typeface="Times New Roman" pitchFamily="18" charset="0"/>
                <a:cs typeface="Times New Roman" pitchFamily="18" charset="0"/>
              </a:rPr>
              <a:t>might be </a:t>
            </a:r>
            <a:r>
              <a:rPr lang="en-US" sz="2800" dirty="0">
                <a:latin typeface="Times New Roman" pitchFamily="18" charset="0"/>
                <a:cs typeface="Times New Roman" pitchFamily="18" charset="0"/>
              </a:rPr>
              <a:t>higher than the risk of either J or T.</a:t>
            </a: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Debarking a Cruise Ship</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19</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7749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3000"/>
            <a:ext cx="8382000" cy="5334000"/>
          </a:xfrm>
        </p:spPr>
        <p:txBody>
          <a:bodyPr>
            <a:normAutofit fontScale="85000" lnSpcReduction="20000"/>
          </a:bodyPr>
          <a:lstStyle/>
          <a:p>
            <a:r>
              <a:rPr lang="en-US" sz="2800" dirty="0">
                <a:latin typeface="Times New Roman" pitchFamily="18" charset="0"/>
                <a:cs typeface="Times New Roman" pitchFamily="18" charset="0"/>
              </a:rPr>
              <a:t>More than 90% of the world’s commerce goes by sea.</a:t>
            </a:r>
          </a:p>
          <a:p>
            <a:r>
              <a:rPr lang="en-US" sz="2800" dirty="0">
                <a:latin typeface="Times New Roman" pitchFamily="18" charset="0"/>
                <a:cs typeface="Times New Roman" pitchFamily="18" charset="0"/>
              </a:rPr>
              <a:t>A great deal of discussion about physical security in the maritime transportation system (MTS). </a:t>
            </a:r>
          </a:p>
          <a:p>
            <a:pPr lvl="1"/>
            <a:r>
              <a:rPr lang="en-US" sz="2400" dirty="0">
                <a:latin typeface="Times New Roman" pitchFamily="18" charset="0"/>
                <a:cs typeface="Times New Roman" pitchFamily="18" charset="0"/>
              </a:rPr>
              <a:t>Leads to standards, regulations, etc.</a:t>
            </a:r>
          </a:p>
          <a:p>
            <a:r>
              <a:rPr lang="en-US" sz="2800" dirty="0">
                <a:latin typeface="Times New Roman" pitchFamily="18" charset="0"/>
                <a:cs typeface="Times New Roman" pitchFamily="18" charset="0"/>
              </a:rPr>
              <a:t>Interest in cyber security of MTS has lagged other sectors (banks, power grids, cars, airplanes), but has increased.</a:t>
            </a:r>
          </a:p>
          <a:p>
            <a:pPr lvl="1"/>
            <a:r>
              <a:rPr lang="en-US" sz="2400" dirty="0">
                <a:latin typeface="Times New Roman" pitchFamily="18" charset="0"/>
                <a:cs typeface="Times New Roman" pitchFamily="18" charset="0"/>
              </a:rPr>
              <a:t>2017 cyber attack on Maersk Lines cost the company $200M to $300M due to delays/disruptions.</a:t>
            </a:r>
          </a:p>
          <a:p>
            <a:r>
              <a:rPr lang="en-US" sz="2800" dirty="0">
                <a:latin typeface="Times New Roman" pitchFamily="18" charset="0"/>
                <a:cs typeface="Times New Roman" pitchFamily="18" charset="0"/>
              </a:rPr>
              <a:t>But more sophisticated attacks will be multi-modal. </a:t>
            </a:r>
          </a:p>
          <a:p>
            <a:r>
              <a:rPr lang="en-US" sz="2800" dirty="0">
                <a:latin typeface="Times New Roman" pitchFamily="18" charset="0"/>
                <a:cs typeface="Times New Roman" pitchFamily="18" charset="0"/>
              </a:rPr>
              <a:t>Could lead to more harm.</a:t>
            </a:r>
          </a:p>
          <a:p>
            <a:r>
              <a:rPr lang="en-US" sz="2800" dirty="0">
                <a:latin typeface="Times New Roman" pitchFamily="18" charset="0"/>
                <a:cs typeface="Times New Roman" pitchFamily="18" charset="0"/>
              </a:rPr>
              <a:t>Next big war could start with a cyber attack on the power grid followed by a physical attack.</a:t>
            </a:r>
          </a:p>
          <a:p>
            <a:r>
              <a:rPr lang="en-US" sz="2800" dirty="0">
                <a:latin typeface="Times New Roman" pitchFamily="18" charset="0"/>
                <a:cs typeface="Times New Roman" pitchFamily="18" charset="0"/>
              </a:rPr>
              <a:t>Simple MTS example: hacking into security cameras at a port increases vulnerability to a physical intrusion. </a:t>
            </a:r>
          </a:p>
          <a:p>
            <a:r>
              <a:rPr lang="en-US" sz="2800" dirty="0">
                <a:latin typeface="Times New Roman" pitchFamily="18" charset="0"/>
                <a:cs typeface="Times New Roman" pitchFamily="18" charset="0"/>
              </a:rPr>
              <a:t>Special case: cyber attack as precursor to physical attack, or vice versa.</a:t>
            </a:r>
          </a:p>
          <a:p>
            <a:r>
              <a:rPr lang="en-US" sz="2800" dirty="0">
                <a:latin typeface="Times New Roman" pitchFamily="18" charset="0"/>
                <a:cs typeface="Times New Roman" pitchFamily="18" charset="0"/>
              </a:rPr>
              <a:t>Will present scenarios and discuss risk.</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Combined Cyber and Physical Attacks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05407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34000"/>
          </a:xfrm>
        </p:spPr>
        <p:txBody>
          <a:bodyPr>
            <a:normAutofit lnSpcReduction="10000"/>
          </a:bodyPr>
          <a:lstStyle/>
          <a:p>
            <a:r>
              <a:rPr lang="en-US" sz="2800" dirty="0">
                <a:latin typeface="Times New Roman" pitchFamily="18" charset="0"/>
                <a:cs typeface="Times New Roman" pitchFamily="18" charset="0"/>
              </a:rPr>
              <a:t>Hacking into the Automatic Identification System of a vessel so it doesn’t transmit information about a problem, then taking over the vessel and running it aground to block a harbor.</a:t>
            </a:r>
          </a:p>
          <a:p>
            <a:r>
              <a:rPr lang="en-US" sz="2800" dirty="0">
                <a:latin typeface="Times New Roman" pitchFamily="18" charset="0"/>
                <a:cs typeface="Times New Roman" pitchFamily="18" charset="0"/>
              </a:rPr>
              <a:t>Hacking into the Electronic Chart and Display Information System on a cruise ship, running it aground, and then physically attacking it.</a:t>
            </a:r>
          </a:p>
          <a:p>
            <a:r>
              <a:rPr lang="en-US" sz="2800" dirty="0">
                <a:latin typeface="Times New Roman" pitchFamily="18" charset="0"/>
                <a:cs typeface="Times New Roman" pitchFamily="18" charset="0"/>
              </a:rPr>
              <a:t>Hacking into the fire alarm system on a cruise ship, having passengers go to boat stations, where they are vulnerable to a physical attack.</a:t>
            </a:r>
          </a:p>
          <a:p>
            <a:r>
              <a:rPr lang="en-US" sz="2800" dirty="0">
                <a:latin typeface="Times New Roman" pitchFamily="18" charset="0"/>
                <a:cs typeface="Times New Roman" pitchFamily="18" charset="0"/>
              </a:rPr>
              <a:t>Hacking into a drone at a port and landing it on an LNG tank. </a:t>
            </a:r>
          </a:p>
          <a:p>
            <a:r>
              <a:rPr lang="en-US" sz="2800" dirty="0">
                <a:latin typeface="Times New Roman" pitchFamily="18" charset="0"/>
                <a:cs typeface="Times New Roman" pitchFamily="18" charset="0"/>
              </a:rPr>
              <a:t>And many more.</a:t>
            </a:r>
          </a:p>
          <a:p>
            <a:endParaRPr lang="en-US" sz="2800" dirty="0">
              <a:latin typeface="Times New Roman" pitchFamily="18" charset="0"/>
              <a:cs typeface="Times New Roman" pitchFamily="18" charset="0"/>
            </a:endParaRPr>
          </a:p>
          <a:p>
            <a:endParaRPr lang="en-US" sz="24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6096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Other Interesting Combined Attacks</a:t>
            </a:r>
          </a:p>
        </p:txBody>
      </p:sp>
      <p:sp>
        <p:nvSpPr>
          <p:cNvPr id="9" name="Slide Number Placeholder 8"/>
          <p:cNvSpPr txBox="1">
            <a:spLocks/>
          </p:cNvSpPr>
          <p:nvPr/>
        </p:nvSpPr>
        <p:spPr bwMode="auto">
          <a:xfrm>
            <a:off x="4608689" y="6471087"/>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20</a:t>
            </a:fld>
            <a:endParaRPr lang="en-US" sz="1600" dirty="0">
              <a:solidFill>
                <a:srgbClr val="FF0000"/>
              </a:solidFill>
              <a:latin typeface="Andalus"/>
              <a:ea typeface="Andalus"/>
              <a:cs typeface="Andalus"/>
            </a:endParaRPr>
          </a:p>
        </p:txBody>
      </p:sp>
      <p:pic>
        <p:nvPicPr>
          <p:cNvPr id="5" name="Picture 4" descr="Queen Mary 2 Commun Navig Eq.jpg">
            <a:extLst>
              <a:ext uri="{FF2B5EF4-FFF2-40B4-BE49-F238E27FC236}">
                <a16:creationId xmlns:a16="http://schemas.microsoft.com/office/drawing/2014/main" id="{E9BFCFE2-7554-8144-8BAC-460B25835D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5257800"/>
            <a:ext cx="2286000" cy="1521822"/>
          </a:xfrm>
          <a:prstGeom prst="rect">
            <a:avLst/>
          </a:prstGeom>
        </p:spPr>
      </p:pic>
      <p:sp>
        <p:nvSpPr>
          <p:cNvPr id="6" name="TextBox 5">
            <a:extLst>
              <a:ext uri="{FF2B5EF4-FFF2-40B4-BE49-F238E27FC236}">
                <a16:creationId xmlns:a16="http://schemas.microsoft.com/office/drawing/2014/main" id="{F9B4D442-7663-D949-9C0B-1A2B957E5017}"/>
              </a:ext>
            </a:extLst>
          </p:cNvPr>
          <p:cNvSpPr txBox="1"/>
          <p:nvPr/>
        </p:nvSpPr>
        <p:spPr>
          <a:xfrm>
            <a:off x="3575588" y="5334000"/>
            <a:ext cx="3358612" cy="923330"/>
          </a:xfrm>
          <a:prstGeom prst="rect">
            <a:avLst/>
          </a:prstGeom>
          <a:noFill/>
        </p:spPr>
        <p:txBody>
          <a:bodyPr wrap="none" rtlCol="0">
            <a:spAutoFit/>
          </a:bodyPr>
          <a:lstStyle/>
          <a:p>
            <a:r>
              <a:rPr lang="en-US" sz="1800" dirty="0"/>
              <a:t>Queen Mary 2 Communication &amp; </a:t>
            </a:r>
          </a:p>
          <a:p>
            <a:r>
              <a:rPr lang="en-US" sz="1800" dirty="0"/>
              <a:t>Navigation Equipment</a:t>
            </a:r>
          </a:p>
          <a:p>
            <a:r>
              <a:rPr lang="en-US" sz="1800" dirty="0"/>
              <a:t>Credit: Cunard, </a:t>
            </a:r>
            <a:r>
              <a:rPr lang="en-US" sz="1800" dirty="0" err="1"/>
              <a:t>iecetech.org</a:t>
            </a:r>
            <a:endParaRPr lang="en-US" sz="1800" dirty="0"/>
          </a:p>
        </p:txBody>
      </p:sp>
      <p:pic>
        <p:nvPicPr>
          <p:cNvPr id="7" name="Picture 6" descr="drsone 2.jpeg">
            <a:extLst>
              <a:ext uri="{FF2B5EF4-FFF2-40B4-BE49-F238E27FC236}">
                <a16:creationId xmlns:a16="http://schemas.microsoft.com/office/drawing/2014/main" id="{4DE8FF49-2D74-7C42-B5C6-ED81316F6C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0" y="5872766"/>
            <a:ext cx="1447800" cy="963445"/>
          </a:xfrm>
          <a:prstGeom prst="rect">
            <a:avLst/>
          </a:prstGeom>
        </p:spPr>
      </p:pic>
      <p:sp>
        <p:nvSpPr>
          <p:cNvPr id="10" name="TextBox 9">
            <a:extLst>
              <a:ext uri="{FF2B5EF4-FFF2-40B4-BE49-F238E27FC236}">
                <a16:creationId xmlns:a16="http://schemas.microsoft.com/office/drawing/2014/main" id="{FC7F3A9D-F8FB-2D4C-96A5-C826868698E8}"/>
              </a:ext>
            </a:extLst>
          </p:cNvPr>
          <p:cNvSpPr txBox="1"/>
          <p:nvPr/>
        </p:nvSpPr>
        <p:spPr>
          <a:xfrm>
            <a:off x="294635" y="6059269"/>
            <a:ext cx="1838965" cy="646331"/>
          </a:xfrm>
          <a:prstGeom prst="rect">
            <a:avLst/>
          </a:prstGeom>
          <a:noFill/>
        </p:spPr>
        <p:txBody>
          <a:bodyPr wrap="none" rtlCol="0">
            <a:spAutoFit/>
          </a:bodyPr>
          <a:lstStyle/>
          <a:p>
            <a:r>
              <a:rPr lang="en-US" sz="1800" dirty="0"/>
              <a:t>Credit: commons.</a:t>
            </a:r>
          </a:p>
          <a:p>
            <a:r>
              <a:rPr lang="en-US" sz="1800" dirty="0" err="1"/>
              <a:t>wikimedia.org</a:t>
            </a:r>
            <a:endParaRPr lang="en-US" dirty="0"/>
          </a:p>
        </p:txBody>
      </p:sp>
    </p:spTree>
    <p:extLst>
      <p:ext uri="{BB962C8B-B14F-4D97-AF65-F5344CB8AC3E}">
        <p14:creationId xmlns:p14="http://schemas.microsoft.com/office/powerpoint/2010/main" val="3905165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600200"/>
            <a:ext cx="8229600" cy="5334000"/>
          </a:xfrm>
        </p:spPr>
        <p:txBody>
          <a:bodyPr>
            <a:normAutofit/>
          </a:bodyPr>
          <a:lstStyle/>
          <a:p>
            <a:pPr marL="0" lvl="1" indent="0" algn="ctr">
              <a:spcBef>
                <a:spcPts val="163"/>
              </a:spcBef>
              <a:buNone/>
            </a:pPr>
            <a:r>
              <a:rPr lang="en-US" sz="3200" b="1" i="1" dirty="0">
                <a:solidFill>
                  <a:srgbClr val="000000"/>
                </a:solidFill>
              </a:rPr>
              <a:t>Dr. Dennis Egan</a:t>
            </a:r>
          </a:p>
          <a:p>
            <a:pPr marL="0" lvl="1" indent="0" algn="ctr">
              <a:spcBef>
                <a:spcPts val="163"/>
              </a:spcBef>
              <a:buNone/>
            </a:pPr>
            <a:r>
              <a:rPr lang="en-US" sz="3200" b="1" i="1" dirty="0">
                <a:solidFill>
                  <a:srgbClr val="000000"/>
                </a:solidFill>
              </a:rPr>
              <a:t>Dr. Christie Nelson</a:t>
            </a:r>
          </a:p>
          <a:p>
            <a:pPr marL="0" lvl="1" indent="0" algn="ctr">
              <a:spcBef>
                <a:spcPts val="163"/>
              </a:spcBef>
              <a:buNone/>
            </a:pPr>
            <a:r>
              <a:rPr lang="en-US" sz="3200" b="1" i="1" dirty="0">
                <a:solidFill>
                  <a:srgbClr val="000000"/>
                </a:solidFill>
              </a:rPr>
              <a:t>Mr. Ryan </a:t>
            </a:r>
            <a:r>
              <a:rPr lang="en-US" sz="3200" b="1" i="1" dirty="0" err="1">
                <a:solidFill>
                  <a:srgbClr val="000000"/>
                </a:solidFill>
              </a:rPr>
              <a:t>Whytlaw</a:t>
            </a:r>
            <a:endParaRPr lang="en-US" sz="3200" b="1" i="1" dirty="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2286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Thanks to my Collaborators from CCICADA</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21</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56123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133600"/>
            <a:ext cx="8229600" cy="5334000"/>
          </a:xfrm>
        </p:spPr>
        <p:txBody>
          <a:bodyPr>
            <a:normAutofit/>
          </a:bodyPr>
          <a:lstStyle/>
          <a:p>
            <a:pPr marL="0" lvl="1" indent="0" algn="ctr">
              <a:spcBef>
                <a:spcPts val="163"/>
              </a:spcBef>
              <a:buNone/>
            </a:pPr>
            <a:r>
              <a:rPr lang="en-US" sz="3200" b="1" i="1" dirty="0">
                <a:solidFill>
                  <a:srgbClr val="000000"/>
                </a:solidFill>
              </a:rPr>
              <a:t>For More Information:</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Dr. Fred Roberts</a:t>
            </a:r>
          </a:p>
          <a:p>
            <a:pPr marL="0" lvl="1" indent="0" algn="ctr">
              <a:spcBef>
                <a:spcPts val="163"/>
              </a:spcBef>
              <a:buNone/>
            </a:pPr>
            <a:r>
              <a:rPr lang="en-US" sz="3200" dirty="0">
                <a:solidFill>
                  <a:srgbClr val="000000"/>
                </a:solidFill>
              </a:rPr>
              <a:t>froberts@dimacs.rutgers.edu</a:t>
            </a:r>
          </a:p>
          <a:p>
            <a:pPr marL="0" lvl="1" indent="0" algn="ctr">
              <a:spcBef>
                <a:spcPts val="163"/>
              </a:spcBef>
              <a:buNone/>
            </a:pPr>
            <a:endParaRPr lang="en-US" sz="3200" dirty="0">
              <a:solidFill>
                <a:srgbClr val="000000"/>
              </a:solidFill>
            </a:endParaRPr>
          </a:p>
          <a:p>
            <a:pPr marL="0" lvl="1" indent="0" algn="ctr">
              <a:spcBef>
                <a:spcPts val="163"/>
              </a:spcBef>
              <a:buNone/>
            </a:pPr>
            <a:r>
              <a:rPr lang="en-US" sz="3200" dirty="0">
                <a:solidFill>
                  <a:srgbClr val="000000"/>
                </a:solidFill>
              </a:rPr>
              <a:t>CCICADA Center </a:t>
            </a:r>
          </a:p>
          <a:p>
            <a:pPr marL="0" lvl="1" indent="0" algn="ctr">
              <a:spcBef>
                <a:spcPts val="163"/>
              </a:spcBef>
              <a:buNone/>
            </a:pPr>
            <a:r>
              <a:rPr lang="en-US" sz="3200" dirty="0" err="1">
                <a:solidFill>
                  <a:srgbClr val="000000"/>
                </a:solidFill>
              </a:rPr>
              <a:t>www.ccicada.org</a:t>
            </a:r>
            <a:endParaRPr lang="en-US" sz="3200" dirty="0">
              <a:solidFill>
                <a:srgbClr val="000000"/>
              </a:solidFill>
            </a:endParaRPr>
          </a:p>
          <a:p>
            <a:pPr marL="0" lvl="1" indent="0" algn="ctr">
              <a:spcBef>
                <a:spcPts val="163"/>
              </a:spcBef>
              <a:buNone/>
            </a:pPr>
            <a:endParaRPr lang="en-US" sz="3200" dirty="0">
              <a:solidFill>
                <a:srgbClr val="000000"/>
              </a:solidFill>
            </a:endParaRPr>
          </a:p>
          <a:p>
            <a:pPr marL="0" lvl="1" indent="0" algn="ctr">
              <a:spcBef>
                <a:spcPts val="163"/>
              </a:spcBef>
              <a:buNone/>
            </a:pPr>
            <a:endParaRPr lang="en-US" sz="3200" dirty="0">
              <a:solidFill>
                <a:srgbClr val="000000"/>
              </a:solidFill>
            </a:endParaRPr>
          </a:p>
          <a:p>
            <a:pPr marL="342900" lvl="1" indent="-342900">
              <a:spcBef>
                <a:spcPts val="163"/>
              </a:spcBef>
              <a:buFontTx/>
              <a:buChar char="•"/>
            </a:pPr>
            <a:endParaRPr lang="en-US" sz="3200" dirty="0">
              <a:solidFill>
                <a:srgbClr val="000000"/>
              </a:solidFill>
              <a:latin typeface="Times New Roman" pitchFamily="18" charset="0"/>
              <a:cs typeface="Times New Roman" pitchFamily="18" charset="0"/>
            </a:endParaRPr>
          </a:p>
          <a:p>
            <a:pPr marL="342900" lvl="1" indent="-342900">
              <a:spcBef>
                <a:spcPts val="163"/>
              </a:spcBef>
              <a:buFontTx/>
              <a:buChar char="•"/>
            </a:pPr>
            <a:endParaRPr lang="en-US" dirty="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
        <p:nvSpPr>
          <p:cNvPr id="8" name="Title 1"/>
          <p:cNvSpPr txBox="1">
            <a:spLocks/>
          </p:cNvSpPr>
          <p:nvPr/>
        </p:nvSpPr>
        <p:spPr>
          <a:xfrm>
            <a:off x="-76200" y="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480"/>
              </a:lnSpc>
            </a:pPr>
            <a:r>
              <a:rPr lang="en-US" dirty="0">
                <a:solidFill>
                  <a:schemeClr val="accent1">
                    <a:lumMod val="50000"/>
                  </a:schemeClr>
                </a:solidFill>
                <a:ea typeface="ＭＳ Ｐゴシック"/>
                <a:cs typeface="Arial" charset="0"/>
              </a:rPr>
              <a:t>Combined Cyber and Physical Attacks on the Maritime Transportation System</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22</a:t>
            </a:fld>
            <a:endParaRPr lang="en-US" sz="1600" dirty="0">
              <a:solidFill>
                <a:srgbClr val="FF0000"/>
              </a:solidFill>
              <a:latin typeface="Andalus"/>
              <a:ea typeface="Andalus"/>
              <a:cs typeface="Andalus"/>
            </a:endParaRPr>
          </a:p>
        </p:txBody>
      </p:sp>
      <p:pic>
        <p:nvPicPr>
          <p:cNvPr id="2" name="Picture 1">
            <a:extLst>
              <a:ext uri="{FF2B5EF4-FFF2-40B4-BE49-F238E27FC236}">
                <a16:creationId xmlns:a16="http://schemas.microsoft.com/office/drawing/2014/main" id="{9A6B6BB6-8851-E04A-AC74-F8456835A0FC}"/>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740737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Fake news could be spread via social media.</a:t>
            </a:r>
          </a:p>
          <a:p>
            <a:r>
              <a:rPr lang="en-US" sz="2800" dirty="0">
                <a:latin typeface="Times New Roman" pitchFamily="18" charset="0"/>
                <a:cs typeface="Times New Roman" pitchFamily="18" charset="0"/>
              </a:rPr>
              <a:t>Something is happening at Pier F in the port.</a:t>
            </a:r>
          </a:p>
          <a:p>
            <a:r>
              <a:rPr lang="en-US" sz="2800" dirty="0">
                <a:latin typeface="Times New Roman" pitchFamily="18" charset="0"/>
                <a:cs typeface="Times New Roman" pitchFamily="18" charset="0"/>
              </a:rPr>
              <a:t>Draws first responders to Pier F.</a:t>
            </a:r>
          </a:p>
          <a:p>
            <a:pPr lvl="1"/>
            <a:r>
              <a:rPr lang="en-US" sz="2400" dirty="0">
                <a:latin typeface="Times New Roman" pitchFamily="18" charset="0"/>
                <a:cs typeface="Times New Roman" pitchFamily="18" charset="0"/>
              </a:rPr>
              <a:t>“Everyone runs to the soccer ball”</a:t>
            </a:r>
          </a:p>
          <a:p>
            <a:r>
              <a:rPr lang="en-US" sz="2800" dirty="0">
                <a:latin typeface="Times New Roman" pitchFamily="18" charset="0"/>
                <a:cs typeface="Times New Roman" pitchFamily="18" charset="0"/>
              </a:rPr>
              <a:t>Actual intent is to attack Pier L, which now may have less protection. </a:t>
            </a:r>
          </a:p>
          <a:p>
            <a:r>
              <a:rPr lang="en-US" sz="2800" dirty="0">
                <a:latin typeface="Times New Roman" pitchFamily="18" charset="0"/>
                <a:cs typeface="Times New Roman" pitchFamily="18" charset="0"/>
              </a:rPr>
              <a:t>Another version: hack into a company’s or agency’s email system and generate an official-looking report about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3</a:t>
            </a:fld>
            <a:endParaRPr lang="en-US" sz="1600" dirty="0">
              <a:solidFill>
                <a:srgbClr val="FF0000"/>
              </a:solidFill>
              <a:latin typeface="Andalus"/>
              <a:ea typeface="Andalus"/>
              <a:cs typeface="Andalus"/>
            </a:endParaRPr>
          </a:p>
        </p:txBody>
      </p:sp>
      <p:sp>
        <p:nvSpPr>
          <p:cNvPr id="2" name="TextBox 1"/>
          <p:cNvSpPr txBox="1"/>
          <p:nvPr/>
        </p:nvSpPr>
        <p:spPr>
          <a:xfrm>
            <a:off x="3585672" y="4800600"/>
            <a:ext cx="3500928" cy="1569660"/>
          </a:xfrm>
          <a:prstGeom prst="rect">
            <a:avLst/>
          </a:prstGeom>
          <a:noFill/>
        </p:spPr>
        <p:txBody>
          <a:bodyPr wrap="none" rtlCol="0">
            <a:spAutoFit/>
          </a:bodyPr>
          <a:lstStyle/>
          <a:p>
            <a:r>
              <a:rPr lang="en-US" dirty="0">
                <a:solidFill>
                  <a:srgbClr val="FF0000"/>
                </a:solidFill>
              </a:rPr>
              <a:t>John Smith</a:t>
            </a:r>
          </a:p>
          <a:p>
            <a:r>
              <a:rPr lang="en-US" dirty="0">
                <a:solidFill>
                  <a:srgbClr val="FF0000"/>
                </a:solidFill>
              </a:rPr>
              <a:t>@</a:t>
            </a:r>
            <a:r>
              <a:rPr lang="en-US" dirty="0" err="1">
                <a:solidFill>
                  <a:srgbClr val="FF0000"/>
                </a:solidFill>
              </a:rPr>
              <a:t>johnsmith</a:t>
            </a:r>
            <a:endParaRPr lang="en-US" dirty="0">
              <a:solidFill>
                <a:srgbClr val="FF0000"/>
              </a:solidFill>
            </a:endParaRPr>
          </a:p>
          <a:p>
            <a:r>
              <a:rPr lang="en-US" dirty="0">
                <a:solidFill>
                  <a:srgbClr val="FF0000"/>
                </a:solidFill>
              </a:rPr>
              <a:t>There is a shooter at Pier F</a:t>
            </a:r>
          </a:p>
          <a:p>
            <a:r>
              <a:rPr lang="en-US" dirty="0">
                <a:solidFill>
                  <a:srgbClr val="FF0000"/>
                </a:solidFill>
              </a:rPr>
              <a:t>2:23 PM  6 Dec 2017</a:t>
            </a:r>
          </a:p>
        </p:txBody>
      </p:sp>
      <p:sp>
        <p:nvSpPr>
          <p:cNvPr id="7" name="TextBox 6"/>
          <p:cNvSpPr txBox="1"/>
          <p:nvPr/>
        </p:nvSpPr>
        <p:spPr>
          <a:xfrm>
            <a:off x="80472" y="5105400"/>
            <a:ext cx="2826315" cy="1569660"/>
          </a:xfrm>
          <a:prstGeom prst="rect">
            <a:avLst/>
          </a:prstGeom>
          <a:noFill/>
        </p:spPr>
        <p:txBody>
          <a:bodyPr wrap="none" rtlCol="0">
            <a:spAutoFit/>
          </a:bodyPr>
          <a:lstStyle/>
          <a:p>
            <a:r>
              <a:rPr lang="en-US" dirty="0">
                <a:solidFill>
                  <a:srgbClr val="000099"/>
                </a:solidFill>
              </a:rPr>
              <a:t>Tina Jones</a:t>
            </a:r>
          </a:p>
          <a:p>
            <a:r>
              <a:rPr lang="en-US" dirty="0">
                <a:solidFill>
                  <a:srgbClr val="000099"/>
                </a:solidFill>
              </a:rPr>
              <a:t>@</a:t>
            </a:r>
            <a:r>
              <a:rPr lang="en-US" dirty="0" err="1">
                <a:solidFill>
                  <a:srgbClr val="000099"/>
                </a:solidFill>
              </a:rPr>
              <a:t>tinajones</a:t>
            </a:r>
            <a:endParaRPr lang="en-US" dirty="0">
              <a:solidFill>
                <a:srgbClr val="000099"/>
              </a:solidFill>
            </a:endParaRPr>
          </a:p>
          <a:p>
            <a:r>
              <a:rPr lang="en-US" dirty="0">
                <a:solidFill>
                  <a:srgbClr val="000099"/>
                </a:solidFill>
              </a:rPr>
              <a:t>People shot at Pier F</a:t>
            </a:r>
          </a:p>
          <a:p>
            <a:r>
              <a:rPr lang="en-US" dirty="0">
                <a:solidFill>
                  <a:srgbClr val="000099"/>
                </a:solidFill>
              </a:rPr>
              <a:t>2:22 PM  6 Dec 2017</a:t>
            </a:r>
          </a:p>
        </p:txBody>
      </p:sp>
    </p:spTree>
    <p:extLst>
      <p:ext uri="{BB962C8B-B14F-4D97-AF65-F5344CB8AC3E}">
        <p14:creationId xmlns:p14="http://schemas.microsoft.com/office/powerpoint/2010/main" val="3995101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5334000"/>
          </a:xfrm>
        </p:spPr>
        <p:txBody>
          <a:bodyPr>
            <a:normAutofit/>
          </a:bodyPr>
          <a:lstStyle/>
          <a:p>
            <a:r>
              <a:rPr lang="en-US" sz="2800" dirty="0">
                <a:latin typeface="Times New Roman" pitchFamily="18" charset="0"/>
                <a:cs typeface="Times New Roman" pitchFamily="18" charset="0"/>
              </a:rPr>
              <a:t>Another version: Spread news that a celebrity is at Pier F; draw a crowd; then attack the crowd.</a:t>
            </a:r>
          </a:p>
          <a:p>
            <a:pPr lvl="1"/>
            <a:r>
              <a:rPr lang="en-US" dirty="0">
                <a:latin typeface="Times New Roman" pitchFamily="18" charset="0"/>
                <a:cs typeface="Times New Roman" pitchFamily="18" charset="0"/>
              </a:rPr>
              <a:t>“Justin </a:t>
            </a:r>
            <a:r>
              <a:rPr lang="en-US" dirty="0" err="1">
                <a:latin typeface="Times New Roman" pitchFamily="18" charset="0"/>
                <a:cs typeface="Times New Roman" pitchFamily="18" charset="0"/>
              </a:rPr>
              <a:t>Bieber</a:t>
            </a:r>
            <a:r>
              <a:rPr lang="en-US" dirty="0">
                <a:latin typeface="Times New Roman" pitchFamily="18" charset="0"/>
                <a:cs typeface="Times New Roman" pitchFamily="18" charset="0"/>
              </a:rPr>
              <a:t> is at Pier F”</a:t>
            </a: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dirty="0">
                <a:solidFill>
                  <a:srgbClr val="008000"/>
                </a:solidFill>
                <a:ea typeface="ＭＳ Ｐゴシック"/>
                <a:cs typeface="Arial" charset="0"/>
              </a:rPr>
              <a:t>A Simple Example: Fake News</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4</a:t>
            </a:fld>
            <a:endParaRPr lang="en-US" sz="1600" dirty="0">
              <a:solidFill>
                <a:srgbClr val="FF0000"/>
              </a:solidFill>
              <a:latin typeface="Andalus"/>
              <a:ea typeface="Andalus"/>
              <a:cs typeface="Andalus"/>
            </a:endParaRPr>
          </a:p>
        </p:txBody>
      </p:sp>
      <p:pic>
        <p:nvPicPr>
          <p:cNvPr id="2" name="Picture 1" descr="Justin Bieber.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2743200"/>
            <a:ext cx="4079823" cy="2705100"/>
          </a:xfrm>
          <a:prstGeom prst="rect">
            <a:avLst/>
          </a:prstGeom>
        </p:spPr>
      </p:pic>
      <p:sp>
        <p:nvSpPr>
          <p:cNvPr id="7" name="TextBox 6"/>
          <p:cNvSpPr txBox="1"/>
          <p:nvPr/>
        </p:nvSpPr>
        <p:spPr>
          <a:xfrm>
            <a:off x="1066800" y="5638800"/>
            <a:ext cx="3429000" cy="400110"/>
          </a:xfrm>
          <a:prstGeom prst="rect">
            <a:avLst/>
          </a:prstGeom>
          <a:noFill/>
        </p:spPr>
        <p:txBody>
          <a:bodyPr wrap="square" rtlCol="0">
            <a:spAutoFit/>
          </a:bodyPr>
          <a:lstStyle/>
          <a:p>
            <a:r>
              <a:rPr lang="en-US" sz="2000" dirty="0"/>
              <a:t>Source: </a:t>
            </a:r>
            <a:r>
              <a:rPr lang="en-US" sz="2000" dirty="0" err="1"/>
              <a:t>wikimedia</a:t>
            </a:r>
            <a:r>
              <a:rPr lang="en-US" sz="2000" dirty="0"/>
              <a:t> commons</a:t>
            </a:r>
          </a:p>
        </p:txBody>
      </p:sp>
    </p:spTree>
    <p:extLst>
      <p:ext uri="{BB962C8B-B14F-4D97-AF65-F5344CB8AC3E}">
        <p14:creationId xmlns:p14="http://schemas.microsoft.com/office/powerpoint/2010/main" val="140105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791200"/>
          </a:xfrm>
        </p:spPr>
        <p:txBody>
          <a:bodyPr>
            <a:normAutofit fontScale="92500" lnSpcReduction="10000"/>
          </a:bodyPr>
          <a:lstStyle/>
          <a:p>
            <a:r>
              <a:rPr lang="en-US" sz="2800" dirty="0">
                <a:latin typeface="Times New Roman" pitchFamily="18" charset="0"/>
                <a:cs typeface="Times New Roman" pitchFamily="18" charset="0"/>
              </a:rPr>
              <a:t>Cyber attack on operating systems in the port making a following physical attack more likely to succeed: </a:t>
            </a:r>
          </a:p>
          <a:p>
            <a:pPr lvl="1"/>
            <a:r>
              <a:rPr lang="en-US" sz="2400" i="1" dirty="0">
                <a:latin typeface="Times New Roman" pitchFamily="18" charset="0"/>
                <a:cs typeface="Times New Roman" pitchFamily="18" charset="0"/>
              </a:rPr>
              <a:t>Shut the gates </a:t>
            </a:r>
            <a:r>
              <a:rPr lang="en-US" sz="2400" dirty="0">
                <a:latin typeface="Times New Roman" pitchFamily="18" charset="0"/>
                <a:cs typeface="Times New Roman" pitchFamily="18" charset="0"/>
              </a:rPr>
              <a:t>so people are trapped inside and first responders are trapped outside.</a:t>
            </a:r>
          </a:p>
          <a:p>
            <a:pPr lvl="1"/>
            <a:r>
              <a:rPr lang="en-US" sz="2400" i="1" dirty="0">
                <a:latin typeface="Times New Roman" pitchFamily="18" charset="0"/>
                <a:cs typeface="Times New Roman" pitchFamily="18" charset="0"/>
              </a:rPr>
              <a:t>Turn off the lights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a:t>
            </a:r>
          </a:p>
          <a:p>
            <a:pPr marL="457200" lvl="1" indent="0">
              <a:spcBef>
                <a:spcPts val="418"/>
              </a:spcBef>
              <a:buNone/>
            </a:pPr>
            <a:r>
              <a:rPr lang="en-US" sz="2400" dirty="0">
                <a:latin typeface="Times New Roman" pitchFamily="18" charset="0"/>
                <a:cs typeface="Times New Roman" pitchFamily="18" charset="0"/>
              </a:rPr>
              <a:t>    attackers.</a:t>
            </a:r>
          </a:p>
          <a:p>
            <a:pPr lvl="1"/>
            <a:r>
              <a:rPr lang="en-US" sz="2400" i="1" dirty="0">
                <a:latin typeface="Times New Roman" pitchFamily="18" charset="0"/>
                <a:cs typeface="Times New Roman" pitchFamily="18" charset="0"/>
              </a:rPr>
              <a:t>Turn off the alarms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for physical attackers to avoid detection.</a:t>
            </a:r>
          </a:p>
          <a:p>
            <a:pPr lvl="1"/>
            <a:r>
              <a:rPr lang="en-US" sz="2400" i="1" dirty="0">
                <a:latin typeface="Times New Roman" pitchFamily="18" charset="0"/>
                <a:cs typeface="Times New Roman" pitchFamily="18" charset="0"/>
              </a:rPr>
              <a:t>Disable the cameras </a:t>
            </a:r>
            <a:r>
              <a:rPr lang="mr-IN" sz="2400" dirty="0">
                <a:latin typeface="Times New Roman" pitchFamily="18" charset="0"/>
                <a:cs typeface="Times New Roman" pitchFamily="18" charset="0"/>
              </a:rPr>
              <a:t>–</a:t>
            </a:r>
            <a:r>
              <a:rPr lang="en-US" sz="2400" dirty="0">
                <a:latin typeface="Times New Roman" pitchFamily="18" charset="0"/>
                <a:cs typeface="Times New Roman" pitchFamily="18" charset="0"/>
              </a:rPr>
              <a:t> make it easier to avoid detection.</a:t>
            </a:r>
          </a:p>
          <a:p>
            <a:pPr lvl="1"/>
            <a:r>
              <a:rPr lang="en-US" sz="2400" i="1" dirty="0">
                <a:latin typeface="Times New Roman" pitchFamily="18" charset="0"/>
                <a:cs typeface="Times New Roman" pitchFamily="18" charset="0"/>
              </a:rPr>
              <a:t>Interrupt the power supply</a:t>
            </a:r>
            <a:r>
              <a:rPr lang="en-US" sz="2400" dirty="0">
                <a:latin typeface="Times New Roman" pitchFamily="18" charset="0"/>
                <a:cs typeface="Times New Roman" pitchFamily="18" charset="0"/>
              </a:rPr>
              <a:t>.</a:t>
            </a:r>
          </a:p>
          <a:p>
            <a:pPr lvl="1"/>
            <a:r>
              <a:rPr lang="en-US" sz="2400" i="1" dirty="0">
                <a:latin typeface="Times New Roman" pitchFamily="18" charset="0"/>
                <a:cs typeface="Times New Roman" pitchFamily="18" charset="0"/>
              </a:rPr>
              <a:t>Disable cyber-enabled traffic lights </a:t>
            </a:r>
            <a:r>
              <a:rPr lang="en-US" sz="2400" dirty="0">
                <a:latin typeface="Times New Roman" pitchFamily="18" charset="0"/>
                <a:cs typeface="Times New Roman" pitchFamily="18" charset="0"/>
              </a:rPr>
              <a:t>to create traffic jams - emergency vehicles unable to respond to a physical attack.</a:t>
            </a:r>
          </a:p>
          <a:p>
            <a:pPr lvl="1"/>
            <a:r>
              <a:rPr lang="en-US" sz="2400" i="1" dirty="0">
                <a:latin typeface="Times New Roman" pitchFamily="18" charset="0"/>
                <a:cs typeface="Times New Roman" pitchFamily="18" charset="0"/>
              </a:rPr>
              <a:t>Hack into emergency communication system</a:t>
            </a:r>
            <a:r>
              <a:rPr lang="en-US" sz="2400" dirty="0">
                <a:latin typeface="Times New Roman" pitchFamily="18" charset="0"/>
                <a:cs typeface="Times New Roman" pitchFamily="18" charset="0"/>
              </a:rPr>
              <a:t> and tell first responders to go to a different place.</a:t>
            </a:r>
          </a:p>
          <a:p>
            <a:pPr lvl="1"/>
            <a:r>
              <a:rPr lang="en-US" sz="2400" i="1" dirty="0">
                <a:latin typeface="Times New Roman" pitchFamily="18" charset="0"/>
                <a:cs typeface="Times New Roman" pitchFamily="18" charset="0"/>
              </a:rPr>
              <a:t>Spoof TWIC cards or other access control systems</a:t>
            </a:r>
          </a:p>
          <a:p>
            <a:pPr marL="457200" lvl="1" indent="0">
              <a:buNone/>
            </a:pPr>
            <a:r>
              <a:rPr lang="en-US" sz="2400" dirty="0">
                <a:latin typeface="Times New Roman" pitchFamily="18" charset="0"/>
                <a:cs typeface="Times New Roman" pitchFamily="18" charset="0"/>
              </a:rPr>
              <a:t>    to let the “bad guys’ in.</a:t>
            </a: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More Sophisticated Attacks on a Port</a:t>
            </a:r>
          </a:p>
        </p:txBody>
      </p:sp>
      <p:sp>
        <p:nvSpPr>
          <p:cNvPr id="9" name="Slide Number Placeholder 8"/>
          <p:cNvSpPr txBox="1">
            <a:spLocks/>
          </p:cNvSpPr>
          <p:nvPr/>
        </p:nvSpPr>
        <p:spPr bwMode="auto">
          <a:xfrm>
            <a:off x="-838200" y="6492875"/>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5</a:t>
            </a:fld>
            <a:endParaRPr lang="en-US" sz="1600" dirty="0">
              <a:solidFill>
                <a:srgbClr val="FF0000"/>
              </a:solidFill>
              <a:latin typeface="Andalus"/>
              <a:ea typeface="Andalus"/>
              <a:cs typeface="Andalus"/>
            </a:endParaRPr>
          </a:p>
        </p:txBody>
      </p:sp>
      <p:pic>
        <p:nvPicPr>
          <p:cNvPr id="5" name="Picture 4" descr="keycard access.JPG">
            <a:extLst>
              <a:ext uri="{FF2B5EF4-FFF2-40B4-BE49-F238E27FC236}">
                <a16:creationId xmlns:a16="http://schemas.microsoft.com/office/drawing/2014/main" id="{C8F383EC-0362-454D-A9E6-556A468A2D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0" y="4086227"/>
            <a:ext cx="1066800" cy="1422399"/>
          </a:xfrm>
          <a:prstGeom prst="rect">
            <a:avLst/>
          </a:prstGeom>
        </p:spPr>
      </p:pic>
      <p:pic>
        <p:nvPicPr>
          <p:cNvPr id="4" name="Picture 3">
            <a:extLst>
              <a:ext uri="{FF2B5EF4-FFF2-40B4-BE49-F238E27FC236}">
                <a16:creationId xmlns:a16="http://schemas.microsoft.com/office/drawing/2014/main" id="{91CEED92-C355-7849-AEE3-512290541873}"/>
              </a:ext>
            </a:extLst>
          </p:cNvPr>
          <p:cNvPicPr>
            <a:picLocks noChangeAspect="1"/>
          </p:cNvPicPr>
          <p:nvPr/>
        </p:nvPicPr>
        <p:blipFill>
          <a:blip r:embed="rId3"/>
          <a:stretch>
            <a:fillRect/>
          </a:stretch>
        </p:blipFill>
        <p:spPr>
          <a:xfrm>
            <a:off x="6833009" y="1888066"/>
            <a:ext cx="2231250" cy="931333"/>
          </a:xfrm>
          <a:prstGeom prst="rect">
            <a:avLst/>
          </a:prstGeom>
        </p:spPr>
      </p:pic>
      <p:sp>
        <p:nvSpPr>
          <p:cNvPr id="6" name="TextBox 5">
            <a:extLst>
              <a:ext uri="{FF2B5EF4-FFF2-40B4-BE49-F238E27FC236}">
                <a16:creationId xmlns:a16="http://schemas.microsoft.com/office/drawing/2014/main" id="{0F48376F-EEC3-9C41-B195-DCE98464661D}"/>
              </a:ext>
            </a:extLst>
          </p:cNvPr>
          <p:cNvSpPr txBox="1"/>
          <p:nvPr/>
        </p:nvSpPr>
        <p:spPr>
          <a:xfrm>
            <a:off x="1594853" y="6400800"/>
            <a:ext cx="5339347" cy="369332"/>
          </a:xfrm>
          <a:prstGeom prst="rect">
            <a:avLst/>
          </a:prstGeom>
          <a:noFill/>
        </p:spPr>
        <p:txBody>
          <a:bodyPr wrap="none" rtlCol="0">
            <a:spAutoFit/>
          </a:bodyPr>
          <a:lstStyle/>
          <a:p>
            <a:r>
              <a:rPr lang="en-US" sz="1800" dirty="0"/>
              <a:t>Credits: </a:t>
            </a:r>
            <a:r>
              <a:rPr lang="en-US" sz="1800" dirty="0" err="1"/>
              <a:t>seaboardmarine.com</a:t>
            </a:r>
            <a:r>
              <a:rPr lang="en-US" sz="1800" dirty="0"/>
              <a:t>, </a:t>
            </a:r>
            <a:r>
              <a:rPr lang="en-US" sz="1800" dirty="0" err="1"/>
              <a:t>commons.Wikimedia.org</a:t>
            </a:r>
            <a:endParaRPr lang="en-US" sz="1800" dirty="0"/>
          </a:p>
        </p:txBody>
      </p:sp>
    </p:spTree>
    <p:extLst>
      <p:ext uri="{BB962C8B-B14F-4D97-AF65-F5344CB8AC3E}">
        <p14:creationId xmlns:p14="http://schemas.microsoft.com/office/powerpoint/2010/main" val="3479938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334000"/>
          </a:xfrm>
        </p:spPr>
        <p:txBody>
          <a:bodyPr>
            <a:normAutofit fontScale="92500" lnSpcReduction="10000"/>
          </a:bodyPr>
          <a:lstStyle/>
          <a:p>
            <a:r>
              <a:rPr lang="en-US" sz="2800" dirty="0">
                <a:latin typeface="Times New Roman" pitchFamily="18" charset="0"/>
                <a:cs typeface="Times New Roman" pitchFamily="18" charset="0"/>
              </a:rPr>
              <a:t>Many of these seem feasible.</a:t>
            </a:r>
          </a:p>
          <a:p>
            <a:r>
              <a:rPr lang="en-US" sz="2800" dirty="0">
                <a:latin typeface="Times New Roman" pitchFamily="18" charset="0"/>
                <a:cs typeface="Times New Roman" pitchFamily="18" charset="0"/>
              </a:rPr>
              <a:t>But an adversary with this level of sophistication might find it is easier to do a more intrusive physical break-in.  </a:t>
            </a:r>
          </a:p>
          <a:p>
            <a:r>
              <a:rPr lang="en-US" sz="2800" i="1" dirty="0">
                <a:latin typeface="Times New Roman" pitchFamily="18" charset="0"/>
                <a:cs typeface="Times New Roman" pitchFamily="18" charset="0"/>
              </a:rPr>
              <a:t>Would like to consider threat, vulnerability, and consequence in determining the risk of a given attack scenario.</a:t>
            </a:r>
          </a:p>
          <a:p>
            <a:r>
              <a:rPr lang="en-US" sz="2800" dirty="0">
                <a:latin typeface="Times New Roman" pitchFamily="18" charset="0"/>
                <a:cs typeface="Times New Roman" pitchFamily="18" charset="0"/>
              </a:rPr>
              <a:t>But: </a:t>
            </a:r>
          </a:p>
          <a:p>
            <a:pPr lvl="1"/>
            <a:r>
              <a:rPr lang="en-US" sz="2400" dirty="0">
                <a:latin typeface="Times New Roman" pitchFamily="18" charset="0"/>
                <a:cs typeface="Times New Roman" pitchFamily="18" charset="0"/>
              </a:rPr>
              <a:t>Not many examples (as yet) of cyber attacks on MTS, making threat hard to estimate</a:t>
            </a:r>
          </a:p>
          <a:p>
            <a:pPr lvl="1"/>
            <a:r>
              <a:rPr lang="en-US" sz="2400" dirty="0">
                <a:latin typeface="Times New Roman" pitchFamily="18" charset="0"/>
                <a:cs typeface="Times New Roman" pitchFamily="18" charset="0"/>
              </a:rPr>
              <a:t>Estimates of probability attack will succeed (vulnerability) are essentially speculation</a:t>
            </a:r>
          </a:p>
          <a:p>
            <a:pPr lvl="1"/>
            <a:r>
              <a:rPr lang="en-US" sz="2400" dirty="0">
                <a:latin typeface="Times New Roman" pitchFamily="18" charset="0"/>
                <a:cs typeface="Times New Roman" pitchFamily="18" charset="0"/>
              </a:rPr>
              <a:t>Consequences could be large, making it important to be able to estimate probabilities accurately, which is difficult.</a:t>
            </a:r>
          </a:p>
          <a:p>
            <a:r>
              <a:rPr lang="en-US" sz="2800" dirty="0">
                <a:latin typeface="Times New Roman" pitchFamily="18" charset="0"/>
                <a:cs typeface="Times New Roman" pitchFamily="18" charset="0"/>
              </a:rPr>
              <a:t>We will approach the problem qualitatively.</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Risk Assessment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6</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224458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8229600" cy="5638800"/>
          </a:xfrm>
        </p:spPr>
        <p:txBody>
          <a:bodyPr>
            <a:normAutofit fontScale="92500" lnSpcReduction="20000"/>
          </a:bodyPr>
          <a:lstStyle/>
          <a:p>
            <a:r>
              <a:rPr lang="en-US" sz="2800" b="1" dirty="0">
                <a:solidFill>
                  <a:srgbClr val="FF0000"/>
                </a:solidFill>
                <a:latin typeface="Times New Roman" pitchFamily="18" charset="0"/>
                <a:cs typeface="Times New Roman" pitchFamily="18" charset="0"/>
              </a:rPr>
              <a:t>J</a:t>
            </a:r>
            <a:r>
              <a:rPr lang="en-US" sz="2800" dirty="0">
                <a:latin typeface="Times New Roman" pitchFamily="18" charset="0"/>
                <a:cs typeface="Times New Roman" pitchFamily="18" charset="0"/>
              </a:rPr>
              <a:t> = joint attack, started with cyber attack </a:t>
            </a:r>
            <a:r>
              <a:rPr lang="en-US" sz="2800" b="1" dirty="0">
                <a:solidFill>
                  <a:srgbClr val="FF0000"/>
                </a:solidFill>
                <a:latin typeface="Times New Roman" pitchFamily="18" charset="0"/>
                <a:cs typeface="Times New Roman" pitchFamily="18" charset="0"/>
              </a:rPr>
              <a:t>A</a:t>
            </a:r>
            <a:r>
              <a:rPr lang="en-US" sz="2800" dirty="0">
                <a:latin typeface="Times New Roman" pitchFamily="18" charset="0"/>
                <a:cs typeface="Times New Roman" pitchFamily="18" charset="0"/>
              </a:rPr>
              <a:t>, following by physical attack </a:t>
            </a:r>
            <a:r>
              <a:rPr lang="en-US" sz="2800" b="1" dirty="0">
                <a:solidFill>
                  <a:srgbClr val="FF0000"/>
                </a:solidFill>
                <a:latin typeface="Times New Roman" pitchFamily="18" charset="0"/>
                <a:cs typeface="Times New Roman" pitchFamily="18" charset="0"/>
              </a:rPr>
              <a:t>B</a:t>
            </a:r>
            <a:r>
              <a:rPr lang="en-US" sz="2800" dirty="0">
                <a:latin typeface="Times New Roman" pitchFamily="18" charset="0"/>
                <a:cs typeface="Times New Roman" pitchFamily="18" charset="0"/>
              </a:rPr>
              <a:t>. </a:t>
            </a:r>
          </a:p>
          <a:p>
            <a:r>
              <a:rPr lang="en-US" sz="2800" b="1" dirty="0">
                <a:solidFill>
                  <a:srgbClr val="FF0000"/>
                </a:solidFill>
                <a:latin typeface="Times New Roman" pitchFamily="18" charset="0"/>
                <a:cs typeface="Times New Roman" pitchFamily="18" charset="0"/>
              </a:rPr>
              <a:t>T</a:t>
            </a:r>
            <a:r>
              <a:rPr lang="en-US" sz="2800" dirty="0">
                <a:latin typeface="Times New Roman" pitchFamily="18" charset="0"/>
                <a:cs typeface="Times New Roman" pitchFamily="18" charset="0"/>
              </a:rPr>
              <a:t> = non-joint attack.</a:t>
            </a:r>
          </a:p>
          <a:p>
            <a:r>
              <a:rPr lang="en-US" sz="2800" dirty="0">
                <a:latin typeface="Times New Roman" pitchFamily="18" charset="0"/>
                <a:cs typeface="Times New Roman" pitchFamily="18" charset="0"/>
              </a:rPr>
              <a:t>Compare probability of success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J</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T</a:t>
            </a:r>
            <a:r>
              <a:rPr lang="en-US" sz="2800" dirty="0">
                <a:latin typeface="Times New Roman" pitchFamily="18" charset="0"/>
                <a:cs typeface="Times New Roman" pitchFamily="18" charset="0"/>
              </a:rPr>
              <a:t>, where </a:t>
            </a:r>
          </a:p>
          <a:p>
            <a:pPr marL="347663" indent="-347663">
              <a:buNone/>
            </a:pPr>
            <a:r>
              <a:rPr lang="en-US" sz="2800" dirty="0">
                <a:latin typeface="Times New Roman" pitchFamily="18" charset="0"/>
                <a:cs typeface="Times New Roman" pitchFamily="18" charset="0"/>
              </a:rPr>
              <a:t>    </a:t>
            </a:r>
            <a:r>
              <a:rPr lang="en-US" sz="2800" b="1" dirty="0">
                <a:solidFill>
                  <a:srgbClr val="FF0000"/>
                </a:solidFill>
                <a:latin typeface="Times New Roman" pitchFamily="18" charset="0"/>
                <a:cs typeface="Times New Roman" pitchFamily="18" charset="0"/>
              </a:rPr>
              <a:t>P</a:t>
            </a:r>
            <a:r>
              <a:rPr lang="en-US" sz="2800" b="1" baseline="-25000" dirty="0">
                <a:solidFill>
                  <a:srgbClr val="FF0000"/>
                </a:solidFill>
                <a:latin typeface="Times New Roman" pitchFamily="18" charset="0"/>
                <a:cs typeface="Times New Roman" pitchFamily="18" charset="0"/>
              </a:rPr>
              <a:t>J</a:t>
            </a:r>
            <a:r>
              <a:rPr lang="en-US" sz="2800" b="1" dirty="0">
                <a:solidFill>
                  <a:srgbClr val="FF0000"/>
                </a:solidFill>
                <a:latin typeface="Times New Roman" pitchFamily="18" charset="0"/>
                <a:cs typeface="Times New Roman" pitchFamily="18" charset="0"/>
              </a:rPr>
              <a:t> = P</a:t>
            </a:r>
            <a:r>
              <a:rPr lang="en-US" sz="2800" b="1" baseline="-25000" dirty="0">
                <a:solidFill>
                  <a:srgbClr val="FF0000"/>
                </a:solidFill>
                <a:latin typeface="Times New Roman" pitchFamily="18" charset="0"/>
                <a:cs typeface="Times New Roman" pitchFamily="18" charset="0"/>
              </a:rPr>
              <a:t>A</a:t>
            </a:r>
            <a:r>
              <a:rPr lang="en-US" sz="2800" b="1" dirty="0">
                <a:solidFill>
                  <a:srgbClr val="FF0000"/>
                </a:solidFill>
                <a:latin typeface="Times New Roman" pitchFamily="18" charset="0"/>
                <a:cs typeface="Times New Roman" pitchFamily="18" charset="0"/>
              </a:rPr>
              <a:t> x P</a:t>
            </a:r>
            <a:r>
              <a:rPr lang="en-US" sz="2800" b="1" baseline="-25000" dirty="0">
                <a:solidFill>
                  <a:srgbClr val="FF0000"/>
                </a:solidFill>
                <a:latin typeface="Times New Roman" pitchFamily="18" charset="0"/>
                <a:cs typeface="Times New Roman" pitchFamily="18" charset="0"/>
              </a:rPr>
              <a:t>B/A </a:t>
            </a:r>
            <a:r>
              <a:rPr lang="en-US" sz="2800" dirty="0">
                <a:latin typeface="Times New Roman" pitchFamily="18" charset="0"/>
                <a:cs typeface="Times New Roman" pitchFamily="18" charset="0"/>
              </a:rPr>
              <a:t>(prob. of success of A times prob. success of  B given A)</a:t>
            </a:r>
            <a:endParaRPr lang="en-US" sz="2800" baseline="-25000" dirty="0">
              <a:latin typeface="Times New Roman" pitchFamily="18" charset="0"/>
              <a:cs typeface="Times New Roman" pitchFamily="18" charset="0"/>
            </a:endParaRPr>
          </a:p>
          <a:p>
            <a:r>
              <a:rPr lang="en-US" sz="2800" dirty="0">
                <a:latin typeface="Times New Roman" pitchFamily="18" charset="0"/>
                <a:cs typeface="Times New Roman" pitchFamily="18" charset="0"/>
              </a:rPr>
              <a:t>Compare costs </a:t>
            </a:r>
            <a:r>
              <a:rPr lang="en-US" sz="2800" b="1" dirty="0">
                <a:solidFill>
                  <a:srgbClr val="FF0000"/>
                </a:solidFill>
                <a:latin typeface="Times New Roman" pitchFamily="18" charset="0"/>
                <a:cs typeface="Times New Roman" pitchFamily="18" charset="0"/>
              </a:rPr>
              <a:t>K</a:t>
            </a:r>
            <a:r>
              <a:rPr lang="en-US" sz="2800" b="1" baseline="-25000" dirty="0">
                <a:solidFill>
                  <a:srgbClr val="FF0000"/>
                </a:solidFill>
                <a:latin typeface="Times New Roman" pitchFamily="18" charset="0"/>
                <a:cs typeface="Times New Roman" pitchFamily="18" charset="0"/>
              </a:rPr>
              <a:t>J</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K</a:t>
            </a:r>
            <a:r>
              <a:rPr lang="en-US" sz="2800" b="1" baseline="-25000" dirty="0">
                <a:solidFill>
                  <a:srgbClr val="FF0000"/>
                </a:solidFill>
                <a:latin typeface="Times New Roman" pitchFamily="18" charset="0"/>
                <a:cs typeface="Times New Roman" pitchFamily="18" charset="0"/>
              </a:rPr>
              <a:t>T</a:t>
            </a:r>
            <a:r>
              <a:rPr lang="en-US" sz="2800" dirty="0">
                <a:latin typeface="Times New Roman" pitchFamily="18" charset="0"/>
                <a:cs typeface="Times New Roman" pitchFamily="18" charset="0"/>
              </a:rPr>
              <a:t> of attacks.</a:t>
            </a:r>
          </a:p>
          <a:p>
            <a:r>
              <a:rPr lang="en-US" sz="2800" dirty="0">
                <a:latin typeface="Times New Roman" pitchFamily="18" charset="0"/>
                <a:cs typeface="Times New Roman" pitchFamily="18" charset="0"/>
              </a:rPr>
              <a:t>Compare consequences </a:t>
            </a:r>
            <a:r>
              <a:rPr lang="en-US" sz="2800" b="1" dirty="0">
                <a:solidFill>
                  <a:srgbClr val="FF0000"/>
                </a:solidFill>
                <a:latin typeface="Times New Roman" pitchFamily="18" charset="0"/>
                <a:cs typeface="Times New Roman" pitchFamily="18" charset="0"/>
              </a:rPr>
              <a:t>C</a:t>
            </a:r>
            <a:r>
              <a:rPr lang="en-US" sz="2800" b="1" baseline="-25000" dirty="0">
                <a:solidFill>
                  <a:srgbClr val="FF0000"/>
                </a:solidFill>
                <a:latin typeface="Times New Roman" pitchFamily="18" charset="0"/>
                <a:cs typeface="Times New Roman" pitchFamily="18" charset="0"/>
              </a:rPr>
              <a:t>J</a:t>
            </a:r>
            <a:r>
              <a:rPr lang="en-US" sz="2800" dirty="0">
                <a:latin typeface="Times New Roman" pitchFamily="18" charset="0"/>
                <a:cs typeface="Times New Roman" pitchFamily="18" charset="0"/>
              </a:rPr>
              <a:t> and </a:t>
            </a:r>
            <a:r>
              <a:rPr lang="en-US" sz="2800" b="1" dirty="0">
                <a:solidFill>
                  <a:srgbClr val="FF0000"/>
                </a:solidFill>
                <a:latin typeface="Times New Roman" pitchFamily="18" charset="0"/>
                <a:cs typeface="Times New Roman" pitchFamily="18" charset="0"/>
              </a:rPr>
              <a:t>C</a:t>
            </a:r>
            <a:r>
              <a:rPr lang="en-US" sz="2800" b="1" baseline="-25000" dirty="0">
                <a:solidFill>
                  <a:srgbClr val="FF0000"/>
                </a:solidFill>
                <a:latin typeface="Times New Roman" pitchFamily="18" charset="0"/>
                <a:cs typeface="Times New Roman" pitchFamily="18" charset="0"/>
              </a:rPr>
              <a:t>T</a:t>
            </a:r>
            <a:r>
              <a:rPr lang="en-US" sz="2800" dirty="0">
                <a:latin typeface="Times New Roman" pitchFamily="18" charset="0"/>
                <a:cs typeface="Times New Roman" pitchFamily="18" charset="0"/>
              </a:rPr>
              <a:t> of attacks.</a:t>
            </a:r>
          </a:p>
          <a:p>
            <a:r>
              <a:rPr lang="en-US" sz="2800" dirty="0">
                <a:latin typeface="Times New Roman" pitchFamily="18" charset="0"/>
                <a:cs typeface="Times New Roman" pitchFamily="18" charset="0"/>
              </a:rPr>
              <a:t>Risk assessment for combined attacks – not well developed.</a:t>
            </a:r>
          </a:p>
          <a:p>
            <a:pPr lvl="1"/>
            <a:r>
              <a:rPr lang="en-US" sz="2400" dirty="0">
                <a:latin typeface="Times New Roman" pitchFamily="18" charset="0"/>
                <a:cs typeface="Times New Roman" pitchFamily="18" charset="0"/>
              </a:rPr>
              <a:t>FEMA provides guidance about complex, coordinated attacks – but these are synchronized and at different locations and risk assessment is very generic.</a:t>
            </a:r>
          </a:p>
          <a:p>
            <a:pPr lvl="1">
              <a:spcBef>
                <a:spcPts val="528"/>
              </a:spcBef>
              <a:spcAft>
                <a:spcPts val="20"/>
              </a:spcAft>
            </a:pPr>
            <a:r>
              <a:rPr lang="en-US" sz="2400" dirty="0">
                <a:latin typeface="Times New Roman" pitchFamily="18" charset="0"/>
                <a:cs typeface="Times New Roman" pitchFamily="18" charset="0"/>
              </a:rPr>
              <a:t>Event tree analysis deals with risk of one natural </a:t>
            </a:r>
          </a:p>
          <a:p>
            <a:pPr marL="457200" lvl="1" indent="0">
              <a:spcBef>
                <a:spcPts val="80"/>
              </a:spcBef>
              <a:spcAft>
                <a:spcPts val="20"/>
              </a:spcAft>
              <a:buNone/>
            </a:pPr>
            <a:r>
              <a:rPr lang="en-US" sz="2400" dirty="0">
                <a:latin typeface="Times New Roman" pitchFamily="18" charset="0"/>
                <a:cs typeface="Times New Roman" pitchFamily="18" charset="0"/>
              </a:rPr>
              <a:t>    event triggering another (earthquake triggers  </a:t>
            </a:r>
          </a:p>
          <a:p>
            <a:pPr marL="457200" lvl="1" indent="0">
              <a:spcBef>
                <a:spcPts val="80"/>
              </a:spcBef>
              <a:spcAft>
                <a:spcPts val="20"/>
              </a:spcAft>
              <a:buNone/>
            </a:pPr>
            <a:r>
              <a:rPr lang="en-US" sz="2400" dirty="0">
                <a:latin typeface="Times New Roman" pitchFamily="18" charset="0"/>
                <a:cs typeface="Times New Roman" pitchFamily="18" charset="0"/>
              </a:rPr>
              <a:t>    landslide).</a:t>
            </a: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762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Risk Assessment</a:t>
            </a:r>
          </a:p>
        </p:txBody>
      </p:sp>
      <p:sp>
        <p:nvSpPr>
          <p:cNvPr id="9" name="Slide Number Placeholder 8"/>
          <p:cNvSpPr txBox="1">
            <a:spLocks/>
          </p:cNvSpPr>
          <p:nvPr/>
        </p:nvSpPr>
        <p:spPr bwMode="auto">
          <a:xfrm>
            <a:off x="3048000" y="6324600"/>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7</a:t>
            </a:fld>
            <a:endParaRPr lang="en-US" sz="1600" dirty="0">
              <a:solidFill>
                <a:srgbClr val="FF0000"/>
              </a:solidFill>
              <a:latin typeface="Andalus"/>
              <a:ea typeface="Andalus"/>
              <a:cs typeface="Andalus"/>
            </a:endParaRPr>
          </a:p>
        </p:txBody>
      </p:sp>
    </p:spTree>
    <p:extLst>
      <p:ext uri="{BB962C8B-B14F-4D97-AF65-F5344CB8AC3E}">
        <p14:creationId xmlns:p14="http://schemas.microsoft.com/office/powerpoint/2010/main" val="1819061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85800"/>
            <a:ext cx="7924800" cy="5715000"/>
          </a:xfrm>
        </p:spPr>
        <p:txBody>
          <a:bodyPr>
            <a:normAutofit/>
          </a:bodyPr>
          <a:lstStyle/>
          <a:p>
            <a:r>
              <a:rPr lang="en-US" sz="2800" dirty="0">
                <a:latin typeface="Times New Roman" pitchFamily="18" charset="0"/>
                <a:cs typeface="Times New Roman" pitchFamily="18" charset="0"/>
              </a:rPr>
              <a:t>Consider disabling cameras to make it easier to</a:t>
            </a:r>
          </a:p>
          <a:p>
            <a:pPr marL="0" indent="0">
              <a:buNone/>
            </a:pPr>
            <a:r>
              <a:rPr lang="en-US" sz="2800" dirty="0">
                <a:latin typeface="Times New Roman" pitchFamily="18" charset="0"/>
                <a:cs typeface="Times New Roman" pitchFamily="18" charset="0"/>
              </a:rPr>
              <a:t>    do a physical attack on a port.</a:t>
            </a:r>
          </a:p>
          <a:p>
            <a:r>
              <a:rPr lang="en-US" sz="2800" dirty="0">
                <a:latin typeface="Times New Roman" pitchFamily="18" charset="0"/>
                <a:cs typeface="Times New Roman" pitchFamily="18" charset="0"/>
              </a:rPr>
              <a:t>Cameras are often add-ons. </a:t>
            </a:r>
          </a:p>
          <a:p>
            <a:r>
              <a:rPr lang="en-US" sz="2800" dirty="0">
                <a:latin typeface="Times New Roman" pitchFamily="18" charset="0"/>
                <a:cs typeface="Times New Roman" pitchFamily="18" charset="0"/>
              </a:rPr>
              <a:t>Thus, P</a:t>
            </a:r>
            <a:r>
              <a:rPr lang="en-US" sz="2800" baseline="-25000" dirty="0">
                <a:latin typeface="Times New Roman" pitchFamily="18" charset="0"/>
                <a:cs typeface="Times New Roman" pitchFamily="18" charset="0"/>
              </a:rPr>
              <a:t>A</a:t>
            </a:r>
            <a:r>
              <a:rPr lang="en-US" sz="2800" dirty="0">
                <a:latin typeface="Times New Roman" pitchFamily="18" charset="0"/>
                <a:cs typeface="Times New Roman" pitchFamily="18" charset="0"/>
              </a:rPr>
              <a:t> is high. </a:t>
            </a:r>
          </a:p>
          <a:p>
            <a:r>
              <a:rPr lang="en-US" sz="2800" dirty="0">
                <a:latin typeface="Times New Roman" pitchFamily="18" charset="0"/>
                <a:cs typeface="Times New Roman" pitchFamily="18" charset="0"/>
              </a:rPr>
              <a:t>P</a:t>
            </a:r>
            <a:r>
              <a:rPr lang="en-US" sz="2800" baseline="-25000" dirty="0">
                <a:latin typeface="Times New Roman" pitchFamily="18" charset="0"/>
                <a:cs typeface="Times New Roman" pitchFamily="18" charset="0"/>
              </a:rPr>
              <a:t>B/A </a:t>
            </a:r>
            <a:r>
              <a:rPr lang="en-US" sz="2800" dirty="0">
                <a:latin typeface="Times New Roman" pitchFamily="18" charset="0"/>
                <a:cs typeface="Times New Roman" pitchFamily="18" charset="0"/>
              </a:rPr>
              <a:t>&gt; P</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that is whole point of joint </a:t>
            </a:r>
          </a:p>
          <a:p>
            <a:pPr marL="0" indent="0">
              <a:buNone/>
            </a:pPr>
            <a:r>
              <a:rPr lang="en-US" sz="2800" dirty="0">
                <a:latin typeface="Times New Roman" pitchFamily="18" charset="0"/>
                <a:cs typeface="Times New Roman" pitchFamily="18" charset="0"/>
              </a:rPr>
              <a:t>    attack. If sufficiently large, then P</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&gt; P</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a:t>
            </a:r>
          </a:p>
          <a:p>
            <a:r>
              <a:rPr lang="en-US" sz="2800" dirty="0">
                <a:latin typeface="Times New Roman" pitchFamily="18" charset="0"/>
                <a:cs typeface="Times New Roman" pitchFamily="18" charset="0"/>
              </a:rPr>
              <a:t>It could be that cost of the physical attack set up by cyber attack is less than cost of physical attack alone, but in any case |K</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 K</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is small. </a:t>
            </a:r>
          </a:p>
          <a:p>
            <a:r>
              <a:rPr lang="en-US" sz="2800" dirty="0">
                <a:latin typeface="Times New Roman" pitchFamily="18" charset="0"/>
                <a:cs typeface="Times New Roman" pitchFamily="18" charset="0"/>
              </a:rPr>
              <a:t>Almost surely C</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&gt; C</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a:t>
            </a:r>
          </a:p>
          <a:p>
            <a:r>
              <a:rPr lang="en-US" sz="2800" dirty="0">
                <a:latin typeface="Times New Roman" pitchFamily="18" charset="0"/>
                <a:cs typeface="Times New Roman" pitchFamily="18" charset="0"/>
              </a:rPr>
              <a:t>Even if K</a:t>
            </a:r>
            <a:r>
              <a:rPr lang="en-US" sz="2800" baseline="-25000" dirty="0">
                <a:latin typeface="Times New Roman" pitchFamily="18" charset="0"/>
                <a:cs typeface="Times New Roman" pitchFamily="18" charset="0"/>
              </a:rPr>
              <a:t>J</a:t>
            </a:r>
            <a:r>
              <a:rPr lang="en-US" sz="2800" dirty="0">
                <a:latin typeface="Times New Roman" pitchFamily="18" charset="0"/>
                <a:cs typeface="Times New Roman" pitchFamily="18" charset="0"/>
              </a:rPr>
              <a:t> &gt; K</a:t>
            </a:r>
            <a:r>
              <a:rPr lang="en-US" sz="2800" baseline="-25000" dirty="0">
                <a:latin typeface="Times New Roman" pitchFamily="18" charset="0"/>
                <a:cs typeface="Times New Roman" pitchFamily="18" charset="0"/>
              </a:rPr>
              <a:t>T</a:t>
            </a:r>
            <a:r>
              <a:rPr lang="en-US" sz="2800" dirty="0">
                <a:latin typeface="Times New Roman" pitchFamily="18" charset="0"/>
                <a:cs typeface="Times New Roman" pitchFamily="18" charset="0"/>
              </a:rPr>
              <a:t>, it seems reasonable to conclude that J is of higher risk than T.</a:t>
            </a:r>
          </a:p>
          <a:p>
            <a:pPr marL="0" indent="0">
              <a:buNone/>
            </a:pPr>
            <a:endParaRPr lang="en-US" sz="2800" dirty="0">
              <a:latin typeface="Times New Roman" pitchFamily="18" charset="0"/>
              <a:cs typeface="Times New Roman" pitchFamily="18" charset="0"/>
            </a:endParaRPr>
          </a:p>
          <a:p>
            <a:pPr marL="0" indent="0">
              <a:buNone/>
            </a:pPr>
            <a:endParaRPr lang="en-US" sz="2800" dirty="0">
              <a:latin typeface="Times New Roman" pitchFamily="18" charset="0"/>
              <a:cs typeface="Times New Roman" pitchFamily="18" charset="0"/>
            </a:endParaRPr>
          </a:p>
          <a:p>
            <a:pPr lvl="1"/>
            <a:endParaRPr lang="en-US" sz="2400" dirty="0">
              <a:latin typeface="Times New Roman" pitchFamily="18" charset="0"/>
              <a:cs typeface="Times New Roman" pitchFamily="18" charset="0"/>
            </a:endParaRPr>
          </a:p>
          <a:p>
            <a:endParaRPr lang="en-US" sz="2800" dirty="0"/>
          </a:p>
          <a:p>
            <a:endParaRPr lang="en-US" sz="2800" dirty="0">
              <a:latin typeface="Times New Roman" pitchFamily="18" charset="0"/>
              <a:cs typeface="Times New Roman" pitchFamily="18" charset="0"/>
            </a:endParaRPr>
          </a:p>
          <a:p>
            <a:endParaRPr lang="en-US" dirty="0">
              <a:latin typeface="Times New Roman" pitchFamily="18" charset="0"/>
              <a:cs typeface="Times New Roman" pitchFamily="18" charset="0"/>
            </a:endParaRPr>
          </a:p>
          <a:p>
            <a:pPr marL="0" indent="0">
              <a:buNone/>
            </a:pPr>
            <a:endParaRPr lang="en-US" dirty="0">
              <a:latin typeface="Times New Roman" pitchFamily="18" charset="0"/>
              <a:cs typeface="Times New Roman" pitchFamily="18" charset="0"/>
            </a:endParaRPr>
          </a:p>
        </p:txBody>
      </p:sp>
      <p:sp>
        <p:nvSpPr>
          <p:cNvPr id="8" name="Title 1"/>
          <p:cNvSpPr txBox="1">
            <a:spLocks/>
          </p:cNvSpPr>
          <p:nvPr/>
        </p:nvSpPr>
        <p:spPr>
          <a:xfrm>
            <a:off x="-76200" y="152400"/>
            <a:ext cx="9144000" cy="1143000"/>
          </a:xfrm>
          <a:prstGeom prst="rect">
            <a:avLst/>
          </a:prstGeom>
        </p:spPr>
        <p:txBody>
          <a:bodyPr/>
          <a:lstStyle>
            <a:lvl1pPr algn="ctr" rtl="0" eaLnBrk="0" fontAlgn="base" hangingPunct="0">
              <a:lnSpc>
                <a:spcPct val="80000"/>
              </a:lnSpc>
              <a:spcBef>
                <a:spcPct val="0"/>
              </a:spcBef>
              <a:spcAft>
                <a:spcPct val="0"/>
              </a:spcAft>
              <a:defRPr sz="4400" b="1">
                <a:solidFill>
                  <a:srgbClr val="00CC00"/>
                </a:solidFill>
                <a:latin typeface="+mj-lt"/>
                <a:ea typeface="ＭＳ Ｐゴシック" charset="-128"/>
                <a:cs typeface="ＭＳ Ｐゴシック"/>
              </a:defRPr>
            </a:lvl1pPr>
            <a:lvl2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2pPr>
            <a:lvl3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3pPr>
            <a:lvl4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4pPr>
            <a:lvl5pPr algn="ctr" rtl="0" eaLnBrk="0" fontAlgn="base" hangingPunct="0">
              <a:lnSpc>
                <a:spcPct val="80000"/>
              </a:lnSpc>
              <a:spcBef>
                <a:spcPct val="0"/>
              </a:spcBef>
              <a:spcAft>
                <a:spcPct val="0"/>
              </a:spcAft>
              <a:defRPr sz="4400" b="1">
                <a:solidFill>
                  <a:srgbClr val="00CC00"/>
                </a:solidFill>
                <a:latin typeface="Times New Roman" charset="0"/>
                <a:ea typeface="ＭＳ Ｐゴシック" charset="-128"/>
                <a:cs typeface="ＭＳ Ｐゴシック"/>
              </a:defRPr>
            </a:lvl5pPr>
            <a:lvl6pPr marL="457200" algn="ctr" rtl="0" fontAlgn="base">
              <a:spcBef>
                <a:spcPct val="0"/>
              </a:spcBef>
              <a:spcAft>
                <a:spcPct val="0"/>
              </a:spcAft>
              <a:defRPr sz="4400">
                <a:solidFill>
                  <a:srgbClr val="FF0000"/>
                </a:solidFill>
                <a:latin typeface="Times New Roman" charset="0"/>
              </a:defRPr>
            </a:lvl6pPr>
            <a:lvl7pPr marL="914400" algn="ctr" rtl="0" fontAlgn="base">
              <a:spcBef>
                <a:spcPct val="0"/>
              </a:spcBef>
              <a:spcAft>
                <a:spcPct val="0"/>
              </a:spcAft>
              <a:defRPr sz="4400">
                <a:solidFill>
                  <a:srgbClr val="FF0000"/>
                </a:solidFill>
                <a:latin typeface="Times New Roman" charset="0"/>
              </a:defRPr>
            </a:lvl7pPr>
            <a:lvl8pPr marL="1371600" algn="ctr" rtl="0" fontAlgn="base">
              <a:spcBef>
                <a:spcPct val="0"/>
              </a:spcBef>
              <a:spcAft>
                <a:spcPct val="0"/>
              </a:spcAft>
              <a:defRPr sz="4400">
                <a:solidFill>
                  <a:srgbClr val="FF0000"/>
                </a:solidFill>
                <a:latin typeface="Times New Roman" charset="0"/>
              </a:defRPr>
            </a:lvl8pPr>
            <a:lvl9pPr marL="1828800" algn="ctr" rtl="0" fontAlgn="base">
              <a:spcBef>
                <a:spcPct val="0"/>
              </a:spcBef>
              <a:spcAft>
                <a:spcPct val="0"/>
              </a:spcAft>
              <a:defRPr sz="4400">
                <a:solidFill>
                  <a:srgbClr val="FF0000"/>
                </a:solidFill>
                <a:latin typeface="Times New Roman" charset="0"/>
              </a:defRPr>
            </a:lvl9pPr>
          </a:lstStyle>
          <a:p>
            <a:pPr>
              <a:lnSpc>
                <a:spcPts val="4180"/>
              </a:lnSpc>
            </a:pPr>
            <a:r>
              <a:rPr lang="en-US" sz="4200" dirty="0">
                <a:solidFill>
                  <a:srgbClr val="008000"/>
                </a:solidFill>
                <a:ea typeface="ＭＳ Ｐゴシック"/>
                <a:cs typeface="Arial" charset="0"/>
              </a:rPr>
              <a:t>Disabling Cameras</a:t>
            </a:r>
          </a:p>
        </p:txBody>
      </p:sp>
      <p:sp>
        <p:nvSpPr>
          <p:cNvPr id="9" name="Slide Number Placeholder 8"/>
          <p:cNvSpPr txBox="1">
            <a:spLocks/>
          </p:cNvSpPr>
          <p:nvPr/>
        </p:nvSpPr>
        <p:spPr bwMode="auto">
          <a:xfrm>
            <a:off x="-457200" y="6458986"/>
            <a:ext cx="2133600" cy="365125"/>
          </a:xfrm>
          <a:prstGeom prst="rect">
            <a:avLst/>
          </a:prstGeom>
          <a:noFill/>
          <a:ln>
            <a:miter lim="800000"/>
            <a:headEnd/>
            <a:tailEnd/>
          </a:ln>
        </p:spPr>
        <p:txBody>
          <a:bodyPr/>
          <a:lstStyle>
            <a:defPPr>
              <a:defRPr lang="en-US"/>
            </a:defPPr>
            <a:lvl1pPr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1pPr>
            <a:lvl2pPr marL="4572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2pPr>
            <a:lvl3pPr marL="9144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3pPr>
            <a:lvl4pPr marL="13716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4pPr>
            <a:lvl5pPr marL="1828800" algn="l" rtl="0" fontAlgn="base">
              <a:spcBef>
                <a:spcPct val="0"/>
              </a:spcBef>
              <a:spcAft>
                <a:spcPct val="0"/>
              </a:spcAft>
              <a:defRPr sz="2400" kern="1200">
                <a:solidFill>
                  <a:schemeClr val="tx1"/>
                </a:solidFill>
                <a:latin typeface="Times New Roman" pitchFamily="18" charset="0"/>
                <a:ea typeface="ＭＳ Ｐゴシック"/>
                <a:cs typeface="ＭＳ Ｐゴシック"/>
              </a:defRPr>
            </a:lvl5pPr>
            <a:lvl6pPr marL="2286000" algn="l" defTabSz="914400" rtl="0" eaLnBrk="1" latinLnBrk="0" hangingPunct="1">
              <a:defRPr sz="2400" kern="1200">
                <a:solidFill>
                  <a:schemeClr val="tx1"/>
                </a:solidFill>
                <a:latin typeface="Times New Roman" pitchFamily="18" charset="0"/>
                <a:ea typeface="ＭＳ Ｐゴシック"/>
                <a:cs typeface="ＭＳ Ｐゴシック"/>
              </a:defRPr>
            </a:lvl6pPr>
            <a:lvl7pPr marL="2743200" algn="l" defTabSz="914400" rtl="0" eaLnBrk="1" latinLnBrk="0" hangingPunct="1">
              <a:defRPr sz="2400" kern="1200">
                <a:solidFill>
                  <a:schemeClr val="tx1"/>
                </a:solidFill>
                <a:latin typeface="Times New Roman" pitchFamily="18" charset="0"/>
                <a:ea typeface="ＭＳ Ｐゴシック"/>
                <a:cs typeface="ＭＳ Ｐゴシック"/>
              </a:defRPr>
            </a:lvl7pPr>
            <a:lvl8pPr marL="3200400" algn="l" defTabSz="914400" rtl="0" eaLnBrk="1" latinLnBrk="0" hangingPunct="1">
              <a:defRPr sz="2400" kern="1200">
                <a:solidFill>
                  <a:schemeClr val="tx1"/>
                </a:solidFill>
                <a:latin typeface="Times New Roman" pitchFamily="18" charset="0"/>
                <a:ea typeface="ＭＳ Ｐゴシック"/>
                <a:cs typeface="ＭＳ Ｐゴシック"/>
              </a:defRPr>
            </a:lvl8pPr>
            <a:lvl9pPr marL="3657600" algn="l" defTabSz="914400" rtl="0" eaLnBrk="1" latinLnBrk="0" hangingPunct="1">
              <a:defRPr sz="2400" kern="1200">
                <a:solidFill>
                  <a:schemeClr val="tx1"/>
                </a:solidFill>
                <a:latin typeface="Times New Roman" pitchFamily="18" charset="0"/>
                <a:ea typeface="ＭＳ Ｐゴシック"/>
                <a:cs typeface="ＭＳ Ｐゴシック"/>
              </a:defRPr>
            </a:lvl9pPr>
          </a:lstStyle>
          <a:p>
            <a:pPr algn="ctr"/>
            <a:fld id="{D0D93F07-6CD0-4065-BE3E-A98CB9BECB0C}" type="slidenum">
              <a:rPr lang="en-US" sz="1600" smtClean="0">
                <a:solidFill>
                  <a:srgbClr val="FF0000"/>
                </a:solidFill>
                <a:latin typeface="Andalus"/>
                <a:ea typeface="Andalus"/>
                <a:cs typeface="Andalus"/>
              </a:rPr>
              <a:pPr algn="ctr"/>
              <a:t>8</a:t>
            </a:fld>
            <a:endParaRPr lang="en-US" sz="1600" dirty="0">
              <a:solidFill>
                <a:srgbClr val="FF0000"/>
              </a:solidFill>
              <a:latin typeface="Andalus"/>
              <a:ea typeface="Andalus"/>
              <a:cs typeface="Andalus"/>
            </a:endParaRPr>
          </a:p>
        </p:txBody>
      </p:sp>
      <p:pic>
        <p:nvPicPr>
          <p:cNvPr id="2" name="Picture 1" descr="Surveillance_camera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139" y="1295400"/>
            <a:ext cx="1727858" cy="2000860"/>
          </a:xfrm>
          <a:prstGeom prst="rect">
            <a:avLst/>
          </a:prstGeom>
        </p:spPr>
      </p:pic>
      <p:sp>
        <p:nvSpPr>
          <p:cNvPr id="10" name="TextBox 9"/>
          <p:cNvSpPr txBox="1"/>
          <p:nvPr/>
        </p:nvSpPr>
        <p:spPr>
          <a:xfrm>
            <a:off x="2362200" y="6412468"/>
            <a:ext cx="4213654" cy="369332"/>
          </a:xfrm>
          <a:prstGeom prst="rect">
            <a:avLst/>
          </a:prstGeom>
          <a:noFill/>
        </p:spPr>
        <p:txBody>
          <a:bodyPr wrap="none" rtlCol="0">
            <a:spAutoFit/>
          </a:bodyPr>
          <a:lstStyle/>
          <a:p>
            <a:r>
              <a:rPr lang="en-US" sz="1800" dirty="0"/>
              <a:t>Credit for image: </a:t>
            </a:r>
            <a:r>
              <a:rPr lang="en-US" sz="1800" dirty="0" err="1"/>
              <a:t>commons.wikimedia.org</a:t>
            </a:r>
            <a:endParaRPr lang="en-US" sz="1800" dirty="0"/>
          </a:p>
        </p:txBody>
      </p:sp>
    </p:spTree>
    <p:extLst>
      <p:ext uri="{BB962C8B-B14F-4D97-AF65-F5344CB8AC3E}">
        <p14:creationId xmlns:p14="http://schemas.microsoft.com/office/powerpoint/2010/main" val="9363078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304800"/>
            <a:ext cx="9144000" cy="1371600"/>
          </a:xfrm>
        </p:spPr>
        <p:txBody>
          <a:bodyPr/>
          <a:lstStyle/>
          <a:p>
            <a:pPr>
              <a:defRPr/>
            </a:pPr>
            <a:r>
              <a:rPr lang="en-US" altLang="en-US" dirty="0">
                <a:solidFill>
                  <a:srgbClr val="008000"/>
                </a:solidFill>
                <a:ea typeface="ＭＳ Ｐゴシック" pitchFamily="34" charset="-128"/>
              </a:rPr>
              <a:t>Autonomous Vessels</a:t>
            </a:r>
            <a:endParaRPr lang="en-US" altLang="en-US" dirty="0">
              <a:solidFill>
                <a:srgbClr val="008000"/>
              </a:solidFill>
              <a:ea typeface="ＭＳ Ｐゴシック" pitchFamily="34" charset="-128"/>
              <a:cs typeface="+mj-cs"/>
            </a:endParaRPr>
          </a:p>
        </p:txBody>
      </p:sp>
      <p:sp>
        <p:nvSpPr>
          <p:cNvPr id="17411" name="Rectangle 3"/>
          <p:cNvSpPr>
            <a:spLocks noGrp="1" noChangeArrowheads="1"/>
          </p:cNvSpPr>
          <p:nvPr>
            <p:ph type="body" idx="1"/>
          </p:nvPr>
        </p:nvSpPr>
        <p:spPr>
          <a:xfrm>
            <a:off x="457200" y="609600"/>
            <a:ext cx="8153400" cy="5867400"/>
          </a:xfrm>
        </p:spPr>
        <p:txBody>
          <a:bodyPr/>
          <a:lstStyle/>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Autonomous vessels are coming, soon.</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Such vessels:</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programmed to decide where to go. </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be tracked and monitored using diagnostics from HQ.</a:t>
            </a:r>
          </a:p>
          <a:p>
            <a:pPr lvl="1">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400" dirty="0"/>
              <a:t>Will put out a problem message if unable to solve a problem, resulting in HQ sending instructions on where to go for repair.</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Do we trust the technological solutions so such vessels can go alone on the seas?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r>
              <a:rPr lang="en-US" sz="2800" dirty="0"/>
              <a:t>Could a hacker take over the HQ computer and instruct the vessel to go to a place where it could be boarded by attackers?</a:t>
            </a: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ea typeface="ＭＳ Ｐゴシック" pitchFamily="34" charset="-128"/>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1200" dirty="0">
              <a:cs typeface="ＭＳ Ｐゴシック" charset="0"/>
            </a:endParaRPr>
          </a:p>
          <a:p>
            <a:pPr>
              <a:lnSpc>
                <a:spcPct val="90000"/>
              </a:lnSpc>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a:p>
            <a:pPr marL="0" indent="0">
              <a:lnSpc>
                <a:spcPct val="90000"/>
              </a:lnSpc>
              <a:buFontTx/>
              <a:buNone/>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a:pPr>
            <a:endParaRPr lang="en-US" sz="2800" dirty="0">
              <a:cs typeface="ＭＳ Ｐゴシック" charset="0"/>
            </a:endParaRPr>
          </a:p>
        </p:txBody>
      </p:sp>
      <p:sp>
        <p:nvSpPr>
          <p:cNvPr id="34820" name="Slide Number Placeholder 2"/>
          <p:cNvSpPr>
            <a:spLocks noGrp="1"/>
          </p:cNvSpPr>
          <p:nvPr>
            <p:ph type="sldNum" sz="quarter" idx="4294967295"/>
          </p:nvPr>
        </p:nvSpPr>
        <p:spPr bwMode="auto">
          <a:xfrm>
            <a:off x="3048000" y="6450013"/>
            <a:ext cx="2133600" cy="365125"/>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fld id="{0A8DE7A2-5040-6B4C-BA29-C0A74AA1A3AD}" type="slidenum">
              <a:rPr lang="en-US" sz="1400">
                <a:solidFill>
                  <a:srgbClr val="FF0000"/>
                </a:solidFill>
              </a:rPr>
              <a:pPr algn="ctr" eaLnBrk="1" hangingPunct="1"/>
              <a:t>9</a:t>
            </a:fld>
            <a:endParaRPr lang="en-US" sz="1400" dirty="0">
              <a:solidFill>
                <a:srgbClr val="FF0000"/>
              </a:solidFill>
            </a:endParaRPr>
          </a:p>
        </p:txBody>
      </p:sp>
      <p:pic>
        <p:nvPicPr>
          <p:cNvPr id="7" name="Picture 6" descr="Rolls-Royce-autonomous-ship-concept_.jpg">
            <a:extLst>
              <a:ext uri="{FF2B5EF4-FFF2-40B4-BE49-F238E27FC236}">
                <a16:creationId xmlns:a16="http://schemas.microsoft.com/office/drawing/2014/main" id="{41753B31-EECF-4D4B-8F3A-D9A1DFC15B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5386456"/>
            <a:ext cx="3905250" cy="1471543"/>
          </a:xfrm>
          <a:prstGeom prst="rect">
            <a:avLst/>
          </a:prstGeom>
        </p:spPr>
      </p:pic>
      <p:sp>
        <p:nvSpPr>
          <p:cNvPr id="8" name="TextBox 7">
            <a:extLst>
              <a:ext uri="{FF2B5EF4-FFF2-40B4-BE49-F238E27FC236}">
                <a16:creationId xmlns:a16="http://schemas.microsoft.com/office/drawing/2014/main" id="{D2C2AA4C-4C1D-8048-B76F-391F75355902}"/>
              </a:ext>
            </a:extLst>
          </p:cNvPr>
          <p:cNvSpPr txBox="1"/>
          <p:nvPr/>
        </p:nvSpPr>
        <p:spPr>
          <a:xfrm>
            <a:off x="907398" y="5667092"/>
            <a:ext cx="4274202" cy="707886"/>
          </a:xfrm>
          <a:prstGeom prst="rect">
            <a:avLst/>
          </a:prstGeom>
          <a:noFill/>
        </p:spPr>
        <p:txBody>
          <a:bodyPr wrap="none" rtlCol="0">
            <a:spAutoFit/>
          </a:bodyPr>
          <a:lstStyle/>
          <a:p>
            <a:r>
              <a:rPr lang="en-US" sz="2000" dirty="0"/>
              <a:t>Rolls Royce Autonomous Ship Concept</a:t>
            </a:r>
          </a:p>
          <a:p>
            <a:r>
              <a:rPr lang="en-US" sz="2000" dirty="0"/>
              <a:t>Credit: Rolls Royce, </a:t>
            </a:r>
            <a:r>
              <a:rPr lang="en-US" sz="2000" dirty="0" err="1"/>
              <a:t>iecetech.org</a:t>
            </a:r>
            <a:endParaRPr lang="en-US" sz="2000" dirty="0"/>
          </a:p>
        </p:txBody>
      </p:sp>
    </p:spTree>
    <p:extLst>
      <p:ext uri="{BB962C8B-B14F-4D97-AF65-F5344CB8AC3E}">
        <p14:creationId xmlns:p14="http://schemas.microsoft.com/office/powerpoint/2010/main" val="1380935799"/>
      </p:ext>
    </p:extLst>
  </p:cSld>
  <p:clrMapOvr>
    <a:masterClrMapping/>
  </p:clrMapOvr>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43270</TotalTime>
  <Words>2357</Words>
  <Application>Microsoft Macintosh PowerPoint</Application>
  <PresentationFormat>On-screen Show (4:3)</PresentationFormat>
  <Paragraphs>315</Paragraphs>
  <Slides>22</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Andalus</vt:lpstr>
      <vt:lpstr>Arial</vt:lpstr>
      <vt:lpstr>Times New Roman</vt:lpstr>
      <vt:lpstr>Wingdings</vt:lpstr>
      <vt:lpstr>Default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Autonomous Vessels</vt:lpstr>
      <vt:lpstr>PowerPoint Presentation</vt:lpstr>
      <vt:lpstr>PowerPoint Presentation</vt:lpstr>
      <vt:lpstr>Pirates and Cargo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Rutgers Univ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Donnelly</dc:creator>
  <cp:lastModifiedBy>Fred Roberts</cp:lastModifiedBy>
  <cp:revision>1253</cp:revision>
  <cp:lastPrinted>2018-12-02T21:46:02Z</cp:lastPrinted>
  <dcterms:created xsi:type="dcterms:W3CDTF">2008-11-29T20:14:14Z</dcterms:created>
  <dcterms:modified xsi:type="dcterms:W3CDTF">2019-05-14T16:25:35Z</dcterms:modified>
</cp:coreProperties>
</file>