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0" autoAdjust="0"/>
    <p:restoredTop sz="91213" autoAdjust="0"/>
  </p:normalViewPr>
  <p:slideViewPr>
    <p:cSldViewPr>
      <p:cViewPr varScale="1">
        <p:scale>
          <a:sx n="98" d="100"/>
          <a:sy n="98" d="100"/>
        </p:scale>
        <p:origin x="-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hollygaff:Documents:ODU:dimacs:2009:sample_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hollygaff:Documents:ODU:dimacs:2009:sample_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hollygaff:Documents:Microsoft%20User%20Data:Office%202008%20AutoRecovery:Workbook1%20(version%201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hollygaff:Documents:Microsoft%20User%20Data:Office%202008%20AutoRecovery:Workbook1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Sheet1!$C$30:$C$39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Sheet1!$D$30:$D$39</c:f>
              <c:numCache>
                <c:formatCode>General</c:formatCode>
                <c:ptCount val="10"/>
                <c:pt idx="0">
                  <c:v>2.7182818284590451</c:v>
                </c:pt>
                <c:pt idx="1">
                  <c:v>7.3890560989306504</c:v>
                </c:pt>
                <c:pt idx="2">
                  <c:v>20.085536923187636</c:v>
                </c:pt>
                <c:pt idx="3">
                  <c:v>54.598150033144243</c:v>
                </c:pt>
                <c:pt idx="4">
                  <c:v>148.41315910257654</c:v>
                </c:pt>
                <c:pt idx="5">
                  <c:v>403.428793492735</c:v>
                </c:pt>
                <c:pt idx="6">
                  <c:v>1096.633158428459</c:v>
                </c:pt>
                <c:pt idx="7">
                  <c:v>2980.9579870417288</c:v>
                </c:pt>
                <c:pt idx="8">
                  <c:v>8103.0839275753842</c:v>
                </c:pt>
                <c:pt idx="9">
                  <c:v>22026.465794806725</c:v>
                </c:pt>
              </c:numCache>
            </c:numRef>
          </c:yVal>
          <c:smooth val="1"/>
        </c:ser>
        <c:axId val="40210432"/>
        <c:axId val="40212352"/>
      </c:scatterChart>
      <c:valAx>
        <c:axId val="40210432"/>
        <c:scaling>
          <c:orientation val="minMax"/>
        </c:scaling>
        <c:axPos val="b"/>
        <c:numFmt formatCode="General" sourceLinked="1"/>
        <c:tickLblPos val="nextTo"/>
        <c:crossAx val="40212352"/>
        <c:crosses val="autoZero"/>
        <c:crossBetween val="midCat"/>
      </c:valAx>
      <c:valAx>
        <c:axId val="40212352"/>
        <c:scaling>
          <c:logBase val="10"/>
          <c:orientation val="minMax"/>
        </c:scaling>
        <c:axPos val="l"/>
        <c:majorGridlines/>
        <c:numFmt formatCode="General" sourceLinked="1"/>
        <c:tickLblPos val="nextTo"/>
        <c:crossAx val="40210432"/>
        <c:crosses val="autoZero"/>
        <c:crossBetween val="midCat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Sheet1!$C$30:$C$39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Sheet1!$D$30:$D$39</c:f>
              <c:numCache>
                <c:formatCode>General</c:formatCode>
                <c:ptCount val="10"/>
                <c:pt idx="0">
                  <c:v>2.7182818284590451</c:v>
                </c:pt>
                <c:pt idx="1">
                  <c:v>7.3890560989306504</c:v>
                </c:pt>
                <c:pt idx="2">
                  <c:v>20.085536923187636</c:v>
                </c:pt>
                <c:pt idx="3">
                  <c:v>54.598150033144243</c:v>
                </c:pt>
                <c:pt idx="4">
                  <c:v>148.41315910257654</c:v>
                </c:pt>
                <c:pt idx="5">
                  <c:v>403.428793492735</c:v>
                </c:pt>
                <c:pt idx="6">
                  <c:v>1096.633158428459</c:v>
                </c:pt>
                <c:pt idx="7">
                  <c:v>2980.9579870417288</c:v>
                </c:pt>
                <c:pt idx="8">
                  <c:v>8103.0839275753842</c:v>
                </c:pt>
                <c:pt idx="9">
                  <c:v>22026.465794806725</c:v>
                </c:pt>
              </c:numCache>
            </c:numRef>
          </c:yVal>
          <c:smooth val="1"/>
        </c:ser>
        <c:axId val="34087680"/>
        <c:axId val="34089216"/>
      </c:scatterChart>
      <c:valAx>
        <c:axId val="34087680"/>
        <c:scaling>
          <c:orientation val="minMax"/>
        </c:scaling>
        <c:axPos val="b"/>
        <c:numFmt formatCode="General" sourceLinked="1"/>
        <c:tickLblPos val="nextTo"/>
        <c:crossAx val="34089216"/>
        <c:crosses val="autoZero"/>
        <c:crossBetween val="midCat"/>
      </c:valAx>
      <c:valAx>
        <c:axId val="34089216"/>
        <c:scaling>
          <c:orientation val="minMax"/>
        </c:scaling>
        <c:axPos val="l"/>
        <c:majorGridlines/>
        <c:numFmt formatCode="General" sourceLinked="1"/>
        <c:tickLblPos val="nextTo"/>
        <c:crossAx val="34087680"/>
        <c:crosses val="autoZero"/>
        <c:crossBetween val="midCat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Sheet1!$F$5:$F$14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Sheet1!$G$5:$G$14</c:f>
              <c:numCache>
                <c:formatCode>General</c:formatCode>
                <c:ptCount val="1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1.6666666666666674</c:v>
                </c:pt>
                <c:pt idx="6">
                  <c:v>1.4285714285714299</c:v>
                </c:pt>
                <c:pt idx="7">
                  <c:v>1.25</c:v>
                </c:pt>
                <c:pt idx="8">
                  <c:v>1.1111111111111114</c:v>
                </c:pt>
                <c:pt idx="9">
                  <c:v>1</c:v>
                </c:pt>
              </c:numCache>
            </c:numRef>
          </c:yVal>
          <c:smooth val="1"/>
        </c:ser>
        <c:axId val="34171904"/>
        <c:axId val="34181888"/>
      </c:scatterChart>
      <c:valAx>
        <c:axId val="34171904"/>
        <c:scaling>
          <c:orientation val="minMax"/>
        </c:scaling>
        <c:axPos val="b"/>
        <c:numFmt formatCode="General" sourceLinked="1"/>
        <c:tickLblPos val="nextTo"/>
        <c:crossAx val="34181888"/>
        <c:crosses val="autoZero"/>
        <c:crossBetween val="midCat"/>
      </c:valAx>
      <c:valAx>
        <c:axId val="34181888"/>
        <c:scaling>
          <c:orientation val="minMax"/>
        </c:scaling>
        <c:axPos val="l"/>
        <c:majorGridlines/>
        <c:numFmt formatCode="General" sourceLinked="1"/>
        <c:tickLblPos val="nextTo"/>
        <c:crossAx val="34171904"/>
        <c:crosses val="autoZero"/>
        <c:crossBetween val="midCat"/>
      </c:valAx>
    </c:plotArea>
    <c:legend>
      <c:legendPos val="r"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Sheet1!$F$5:$F$14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Sheet1!$G$5:$G$14</c:f>
              <c:numCache>
                <c:formatCode>General</c:formatCode>
                <c:ptCount val="10"/>
                <c:pt idx="0">
                  <c:v>10</c:v>
                </c:pt>
                <c:pt idx="1">
                  <c:v>5</c:v>
                </c:pt>
                <c:pt idx="2">
                  <c:v>3.333333333333333</c:v>
                </c:pt>
                <c:pt idx="3">
                  <c:v>2.5</c:v>
                </c:pt>
                <c:pt idx="4">
                  <c:v>2</c:v>
                </c:pt>
                <c:pt idx="5">
                  <c:v>1.6666666666666674</c:v>
                </c:pt>
                <c:pt idx="6">
                  <c:v>1.4285714285714299</c:v>
                </c:pt>
                <c:pt idx="7">
                  <c:v>1.25</c:v>
                </c:pt>
                <c:pt idx="8">
                  <c:v>1.1111111111111114</c:v>
                </c:pt>
                <c:pt idx="9">
                  <c:v>1</c:v>
                </c:pt>
              </c:numCache>
            </c:numRef>
          </c:yVal>
          <c:smooth val="1"/>
        </c:ser>
        <c:axId val="34193408"/>
        <c:axId val="34194944"/>
      </c:scatterChart>
      <c:valAx>
        <c:axId val="34193408"/>
        <c:scaling>
          <c:logBase val="10"/>
          <c:orientation val="minMax"/>
        </c:scaling>
        <c:axPos val="b"/>
        <c:numFmt formatCode="General" sourceLinked="1"/>
        <c:tickLblPos val="nextTo"/>
        <c:crossAx val="34194944"/>
        <c:crosses val="autoZero"/>
        <c:crossBetween val="midCat"/>
      </c:valAx>
      <c:valAx>
        <c:axId val="34194944"/>
        <c:scaling>
          <c:logBase val="10"/>
          <c:orientation val="minMax"/>
        </c:scaling>
        <c:axPos val="l"/>
        <c:majorGridlines/>
        <c:numFmt formatCode="General" sourceLinked="1"/>
        <c:tickLblPos val="nextTo"/>
        <c:crossAx val="34193408"/>
        <c:crosses val="autoZero"/>
        <c:crossBetween val="midCat"/>
      </c:valAx>
    </c:plotArea>
    <c:legend>
      <c:legendPos val="r"/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fld id="{89DA97C0-11F2-4DE9-B6D0-A5F78DC88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fld id="{713C89FC-81E2-4C5A-90E8-C0FF5C9A4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327D51-75E8-4252-9DA3-853372D09FB9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89102-E15F-4AEE-866F-202DF81FD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DC892-A4F4-4F26-85FC-527F8627C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5A8F6-BB4C-4CC3-9AE0-3D0CDF0B0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1495F-BBBA-407A-B06C-F7DC62ED4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F3676-D34C-47DE-9323-7D95E2CEE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ED046-BA42-43FC-9E59-853401908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FFED3-6BCD-4B8F-AF5A-CDD0BB3BC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E51CE-896B-48BC-84FD-7D368593E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620F3-2CFF-4F9E-9FCC-70179BB77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FA7A1-88D3-4210-88D0-5F559E42E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40524-577E-4FF2-875E-B1AC516EB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693E9-0B68-401E-9530-C057F7F55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028" name="Group 7"/>
          <p:cNvGrpSpPr>
            <a:grpSpLocks/>
          </p:cNvGrpSpPr>
          <p:nvPr userDrawn="1"/>
        </p:nvGrpSpPr>
        <p:grpSpPr bwMode="auto">
          <a:xfrm>
            <a:off x="0" y="0"/>
            <a:ext cx="9144000" cy="381000"/>
            <a:chOff x="0" y="0"/>
            <a:chExt cx="5760" cy="240"/>
          </a:xfrm>
        </p:grpSpPr>
        <p:pic>
          <p:nvPicPr>
            <p:cNvPr id="1031" name="Picture 8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0" y="0"/>
              <a:ext cx="188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1872" y="0"/>
              <a:ext cx="3888" cy="240"/>
            </a:xfrm>
            <a:prstGeom prst="rect">
              <a:avLst/>
            </a:prstGeom>
            <a:solidFill>
              <a:srgbClr val="002C5F"/>
            </a:solidFill>
            <a:ln w="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240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endParaRPr>
            </a:p>
          </p:txBody>
        </p:sp>
      </p:grp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6475413"/>
            <a:ext cx="9144000" cy="381000"/>
          </a:xfrm>
          <a:prstGeom prst="rect">
            <a:avLst/>
          </a:prstGeom>
          <a:solidFill>
            <a:srgbClr val="002C5F"/>
          </a:solidFill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038600" y="6477000"/>
            <a:ext cx="1066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bg1"/>
                </a:solidFill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fld id="{C3A2F819-62AF-4DE0-A52B-7AAC3AAA0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DIMACS BioMath Connection</a:t>
            </a:r>
            <a:br>
              <a:rPr lang="en-US" smtClean="0"/>
            </a:br>
            <a:r>
              <a:rPr lang="en-US" smtClean="0"/>
              <a:t>Q&amp;A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Field Tester Workshop</a:t>
            </a:r>
          </a:p>
          <a:p>
            <a:pPr eaLnBrk="1" hangingPunct="1"/>
            <a:r>
              <a:rPr lang="en-US" smtClean="0"/>
              <a:t>July 10, 2009</a:t>
            </a:r>
          </a:p>
          <a:p>
            <a:pPr eaLnBrk="1" hangingPunct="1"/>
            <a:r>
              <a:rPr lang="en-US" smtClean="0"/>
              <a:t>Holly Gaff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6BB21C9-D697-40E9-96B2-999031443DED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pic>
        <p:nvPicPr>
          <p:cNvPr id="16388" name="Picture 4" descr="dimacs_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533400"/>
            <a:ext cx="5691188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 Plots</a:t>
            </a: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Why use log plots?</a:t>
            </a:r>
          </a:p>
          <a:p>
            <a:r>
              <a:rPr lang="en-US" smtClean="0"/>
              <a:t>Can transform data into linear relationships so you can use linear fit we just talked about!</a:t>
            </a:r>
          </a:p>
          <a:p>
            <a:r>
              <a:rPr lang="en-US" smtClean="0"/>
              <a:t>Helps see trends that are lost when data sets are on different scales</a:t>
            </a:r>
          </a:p>
          <a:p>
            <a:r>
              <a:rPr lang="en-US" smtClean="0"/>
              <a:t>Puts number back into ranges we can understand</a:t>
            </a: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5A0344A-6457-4C78-BC74-B5FB8EDCD0F5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10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Logarithms</a:t>
            </a:r>
          </a:p>
        </p:txBody>
      </p:sp>
      <p:sp>
        <p:nvSpPr>
          <p:cNvPr id="10957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Definition</a:t>
            </a:r>
          </a:p>
        </p:txBody>
      </p:sp>
      <p:sp>
        <p:nvSpPr>
          <p:cNvPr id="1095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9AFCF08-A891-4AA5-BCD7-03A9A1A0420A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11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109570" name="AutoShape 2"/>
          <p:cNvGraphicFramePr>
            <a:graphicFrameLocks noChangeAspect="1"/>
          </p:cNvGraphicFramePr>
          <p:nvPr/>
        </p:nvGraphicFramePr>
        <p:xfrm>
          <a:off x="1600200" y="2743200"/>
          <a:ext cx="6191250" cy="762000"/>
        </p:xfrm>
        <a:graphic>
          <a:graphicData uri="http://schemas.openxmlformats.org/presentationml/2006/ole">
            <p:oleObj spid="_x0000_s109570" name="Equation" r:id="rId3" imgW="0" imgH="0" progId="Equation.3">
              <p:embed/>
            </p:oleObj>
          </a:graphicData>
        </a:graphic>
      </p:graphicFrame>
      <p:graphicFrame>
        <p:nvGraphicFramePr>
          <p:cNvPr id="109571" name="AutoShape 3"/>
          <p:cNvGraphicFramePr>
            <a:graphicFrameLocks noChangeAspect="1"/>
          </p:cNvGraphicFramePr>
          <p:nvPr/>
        </p:nvGraphicFramePr>
        <p:xfrm>
          <a:off x="2286000" y="4429125"/>
          <a:ext cx="4864100" cy="727075"/>
        </p:xfrm>
        <a:graphic>
          <a:graphicData uri="http://schemas.openxmlformats.org/presentationml/2006/ole">
            <p:oleObj spid="_x0000_s109571" name="Equation" r:id="rId4" imgW="0" imgH="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Semi-log plots</a:t>
            </a:r>
          </a:p>
        </p:txBody>
      </p:sp>
      <p:sp>
        <p:nvSpPr>
          <p:cNvPr id="1105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Useful to transform data that is exponentially growing or decaying into a linear relationship</a:t>
            </a:r>
          </a:p>
          <a:p>
            <a:r>
              <a:rPr lang="en-US" smtClean="0"/>
              <a:t>Only one axis is transformed into a log scale</a:t>
            </a: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B15361D-5FAC-4B3C-A5BD-DBDB14A47256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12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Semi-log plots</a:t>
            </a:r>
          </a:p>
        </p:txBody>
      </p:sp>
      <p:sp>
        <p:nvSpPr>
          <p:cNvPr id="1116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3880D33-C80F-41D6-B025-F09724E46260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13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6858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46482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Log-log plots</a:t>
            </a:r>
          </a:p>
        </p:txBody>
      </p:sp>
      <p:sp>
        <p:nvSpPr>
          <p:cNvPr id="113668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Useful to transform functions that have the form: </a:t>
            </a:r>
          </a:p>
          <a:p>
            <a:r>
              <a:rPr lang="en-US" smtClean="0"/>
              <a:t>Both the y-axis and the x-axis are transformed to a log scale</a:t>
            </a:r>
          </a:p>
          <a:p>
            <a:endParaRPr lang="en-US" smtClean="0"/>
          </a:p>
        </p:txBody>
      </p:sp>
      <p:sp>
        <p:nvSpPr>
          <p:cNvPr id="113669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04CECE3-2848-4343-88A1-D5B1CF15009A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14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113666" name="AutoShape 2"/>
          <p:cNvGraphicFramePr>
            <a:graphicFrameLocks noChangeAspect="1"/>
          </p:cNvGraphicFramePr>
          <p:nvPr/>
        </p:nvGraphicFramePr>
        <p:xfrm>
          <a:off x="2819400" y="2438400"/>
          <a:ext cx="1447800" cy="609600"/>
        </p:xfrm>
        <a:graphic>
          <a:graphicData uri="http://schemas.openxmlformats.org/presentationml/2006/ole">
            <p:oleObj spid="_x0000_s113666" name="Equation" r:id="rId3" imgW="0" imgH="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Log-log plots</a:t>
            </a:r>
          </a:p>
        </p:txBody>
      </p:sp>
      <p:sp>
        <p:nvSpPr>
          <p:cNvPr id="11469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07F1C2B-0B2B-4AA9-9B2F-50750ED7C932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15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</p:nvPr>
        </p:nvGraphicFramePr>
        <p:xfrm>
          <a:off x="685800" y="1981200"/>
          <a:ext cx="3810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Carrying capacity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Number of individuals who can be supported in a given area within natural resource limits, and without degrading the natural social, cultural and economic environment for present and future generations. </a:t>
            </a:r>
          </a:p>
          <a:p>
            <a:pPr>
              <a:defRPr/>
            </a:pPr>
            <a:r>
              <a:rPr lang="en-US" dirty="0" smtClean="0"/>
              <a:t>Not a fixed value can change with a variety of factors, e.g., weather, technology, humans</a:t>
            </a:r>
            <a:endParaRPr lang="en-US" dirty="0"/>
          </a:p>
        </p:txBody>
      </p:sp>
      <p:sp>
        <p:nvSpPr>
          <p:cNvPr id="115715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A994AB8-0630-46EF-BBE7-E3F770CADC67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16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Source-sink dynamics</a:t>
            </a:r>
          </a:p>
        </p:txBody>
      </p:sp>
      <p:sp>
        <p:nvSpPr>
          <p:cNvPr id="1167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Source</a:t>
            </a:r>
          </a:p>
          <a:p>
            <a:pPr lvl="1"/>
            <a:r>
              <a:rPr lang="en-US" smtClean="0"/>
              <a:t>Component of ecosystem that is a net exporter of matter (nutrients) and energy e.g., a supplier.</a:t>
            </a:r>
          </a:p>
          <a:p>
            <a:r>
              <a:rPr lang="en-US" smtClean="0"/>
              <a:t>Sink</a:t>
            </a:r>
          </a:p>
          <a:p>
            <a:pPr lvl="1"/>
            <a:r>
              <a:rPr lang="en-US" smtClean="0"/>
              <a:t>Component of ecosystem that is a net importer of matter (nutrients) and energy e.g., a storage "pool".</a:t>
            </a: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4C3169-3B85-4F24-BD1A-F821E156E907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17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Source-sink dynamics</a:t>
            </a:r>
          </a:p>
        </p:txBody>
      </p:sp>
      <p:sp>
        <p:nvSpPr>
          <p:cNvPr id="1177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Any population at carrying capacity can be a source of organisms who emigrate out in search of resources</a:t>
            </a:r>
          </a:p>
          <a:p>
            <a:r>
              <a:rPr lang="en-US" smtClean="0"/>
              <a:t>Black bears in the Smoky Mountains</a:t>
            </a:r>
          </a:p>
        </p:txBody>
      </p:sp>
      <p:sp>
        <p:nvSpPr>
          <p:cNvPr id="11776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BAC7149-F6C6-450B-92EC-853C0F1364F6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18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Drift algae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Drift algae is a generic term for unattached algae that can accumulate and grown on the bottom of protected </a:t>
            </a:r>
            <a:r>
              <a:rPr lang="en-US" dirty="0" err="1" smtClean="0"/>
              <a:t>embayments</a:t>
            </a:r>
            <a:r>
              <a:rPr lang="en-US" dirty="0" smtClean="0"/>
              <a:t>. </a:t>
            </a:r>
            <a:r>
              <a:rPr lang="en-US" dirty="0" err="1" smtClean="0"/>
              <a:t>Cladophora</a:t>
            </a:r>
            <a:r>
              <a:rPr lang="en-US" dirty="0" smtClean="0"/>
              <a:t> is one of the more common species, especially in </a:t>
            </a:r>
            <a:r>
              <a:rPr lang="en-US" dirty="0" err="1" smtClean="0"/>
              <a:t>eutrophic</a:t>
            </a:r>
            <a:r>
              <a:rPr lang="en-US" dirty="0" smtClean="0"/>
              <a:t> </a:t>
            </a:r>
            <a:r>
              <a:rPr lang="en-US" dirty="0" err="1" smtClean="0"/>
              <a:t>embayments</a:t>
            </a:r>
            <a:r>
              <a:rPr lang="en-US" dirty="0" smtClean="0"/>
              <a:t> where it has the appearance of balls of green steel wool.</a:t>
            </a:r>
          </a:p>
        </p:txBody>
      </p:sp>
      <p:pic>
        <p:nvPicPr>
          <p:cNvPr id="118787" name="Content Placeholder 6" descr="drift-algae-seagrassbeds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21664" b="-21664"/>
          <a:stretch>
            <a:fillRect/>
          </a:stretch>
        </p:blipFill>
        <p:spPr/>
      </p:pic>
      <p:sp>
        <p:nvSpPr>
          <p:cNvPr id="1187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7AD5E66-9261-4C84-ADD9-0F03A81A2371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19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18789" name="TextBox 7"/>
          <p:cNvSpPr txBox="1">
            <a:spLocks noChangeArrowheads="1"/>
          </p:cNvSpPr>
          <p:nvPr/>
        </p:nvSpPr>
        <p:spPr bwMode="auto">
          <a:xfrm>
            <a:off x="4953000" y="5638800"/>
            <a:ext cx="3200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http://cmer.ecu.edu.au/news/news-2008.php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Regression and Least Squares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Test to see if data fit some defined empirical model</a:t>
            </a:r>
          </a:p>
          <a:p>
            <a:r>
              <a:rPr lang="en-US" smtClean="0"/>
              <a:t>Objective is to adjust parameters so the model has the best fit to the data</a:t>
            </a:r>
          </a:p>
          <a:p>
            <a:r>
              <a:rPr lang="en-US" smtClean="0"/>
              <a:t>We focus on fitting line to the data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DF480AF-B2D2-4A92-A9C6-DC02888EEFE6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Drift algae</a:t>
            </a:r>
          </a:p>
        </p:txBody>
      </p:sp>
      <p:sp>
        <p:nvSpPr>
          <p:cNvPr id="11981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 be red tides</a:t>
            </a:r>
          </a:p>
          <a:p>
            <a:r>
              <a:rPr lang="en-US" smtClean="0"/>
              <a:t>Has been found to smother sessile invertibrates</a:t>
            </a:r>
          </a:p>
        </p:txBody>
      </p:sp>
      <p:sp>
        <p:nvSpPr>
          <p:cNvPr id="11981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FAD7738-CBF9-4F7A-B310-A44955D216DE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20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questions?</a:t>
            </a:r>
          </a:p>
        </p:txBody>
      </p:sp>
      <p:sp>
        <p:nvSpPr>
          <p:cNvPr id="1208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28F0BF6-EEE6-4883-8109-197DB1A8D482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21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data set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28800" y="1524000"/>
          <a:ext cx="5486400" cy="49196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</a:tblGrid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Age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DBH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97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Verdana"/>
                        </a:rPr>
                        <a:t>12.5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93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12.5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88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81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9.5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75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16.5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57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52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10.5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45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9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28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6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1.5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12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Verdana"/>
                        </a:rPr>
                        <a:t>11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Verdana"/>
                        </a:rPr>
                        <a:t>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5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CECEB17-3D98-40FC-AF07-9FAF3AF98974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3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Plot the data</a:t>
            </a:r>
          </a:p>
        </p:txBody>
      </p:sp>
      <p:pic>
        <p:nvPicPr>
          <p:cNvPr id="20482" name="Content Placeholder 4" descr="oak.dbh.age.0.gif"/>
          <p:cNvPicPr>
            <a:picLocks noGrp="1" noChangeAspect="1"/>
          </p:cNvPicPr>
          <p:nvPr>
            <p:ph idx="1"/>
          </p:nvPr>
        </p:nvPicPr>
        <p:blipFill>
          <a:blip r:embed="rId2"/>
          <a:srcRect l="-25804" r="-25804"/>
          <a:stretch>
            <a:fillRect/>
          </a:stretch>
        </p:blipFill>
        <p:spPr/>
      </p:pic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10FFEB2-67E7-4163-B334-D43C40E14F5F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4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about the following line?</a:t>
            </a:r>
          </a:p>
        </p:txBody>
      </p:sp>
      <p:pic>
        <p:nvPicPr>
          <p:cNvPr id="21506" name="Content Placeholder 4" descr="oak.dbh.age.BAD.gif"/>
          <p:cNvPicPr>
            <a:picLocks noGrp="1" noChangeAspect="1"/>
          </p:cNvPicPr>
          <p:nvPr>
            <p:ph idx="1"/>
          </p:nvPr>
        </p:nvPicPr>
        <p:blipFill>
          <a:blip r:embed="rId2"/>
          <a:srcRect l="-25804" r="-25804"/>
          <a:stretch>
            <a:fillRect/>
          </a:stretch>
        </p:blipFill>
        <p:spPr/>
      </p:pic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64C0177-5076-4472-B3FA-B151566533C9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5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 the best line</a:t>
            </a:r>
          </a:p>
        </p:txBody>
      </p:sp>
      <p:pic>
        <p:nvPicPr>
          <p:cNvPr id="22530" name="Content Placeholder 4" descr="oak.dbh.age.gif"/>
          <p:cNvPicPr>
            <a:picLocks noGrp="1" noChangeAspect="1"/>
          </p:cNvPicPr>
          <p:nvPr>
            <p:ph idx="1"/>
          </p:nvPr>
        </p:nvPicPr>
        <p:blipFill>
          <a:blip r:embed="rId2"/>
          <a:srcRect l="-25804" r="-25804"/>
          <a:stretch>
            <a:fillRect/>
          </a:stretch>
        </p:blipFill>
        <p:spPr/>
      </p:pic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7DC5BC7-EEBE-4AF6-9A20-A3AED2B9BCFB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6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we found that</a:t>
            </a:r>
          </a:p>
        </p:txBody>
      </p:sp>
      <p:pic>
        <p:nvPicPr>
          <p:cNvPr id="23554" name="Content Placeholder 4" descr="oak.dbh.age.a.gif"/>
          <p:cNvPicPr>
            <a:picLocks noGrp="1" noChangeAspect="1"/>
          </p:cNvPicPr>
          <p:nvPr>
            <p:ph idx="1"/>
          </p:nvPr>
        </p:nvPicPr>
        <p:blipFill>
          <a:blip r:embed="rId2"/>
          <a:srcRect l="-25804" r="-25804"/>
          <a:stretch>
            <a:fillRect/>
          </a:stretch>
        </p:blipFill>
        <p:spPr/>
      </p:pic>
      <p:sp>
        <p:nvSpPr>
          <p:cNvPr id="235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6BAC98-9562-4B0F-BA3C-965D8F1CF4E5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7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we found that </a:t>
            </a:r>
            <a:br>
              <a:rPr lang="en-US" smtClean="0"/>
            </a:br>
            <a:r>
              <a:rPr lang="en-US" smtClean="0"/>
              <a:t>(math version)</a:t>
            </a:r>
          </a:p>
        </p:txBody>
      </p:sp>
      <p:sp>
        <p:nvSpPr>
          <p:cNvPr id="1065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Assuming y = m x + b</a:t>
            </a:r>
          </a:p>
          <a:p>
            <a:r>
              <a:rPr lang="en-US" smtClean="0"/>
              <a:t>Want to solve overdetermined linear system, i.e., can’t solve problem exactly</a:t>
            </a:r>
          </a:p>
          <a:p>
            <a:r>
              <a:rPr lang="en-US" smtClean="0"/>
              <a:t>Calculate minimum of: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10650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5F08AB6-BF78-48E6-AA58-1F18D12EAE66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8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106498" name="AutoShape 2"/>
          <p:cNvGraphicFramePr>
            <a:graphicFrameLocks noChangeAspect="1"/>
          </p:cNvGraphicFramePr>
          <p:nvPr/>
        </p:nvGraphicFramePr>
        <p:xfrm>
          <a:off x="2017713" y="4346575"/>
          <a:ext cx="4508500" cy="1138238"/>
        </p:xfrm>
        <a:graphic>
          <a:graphicData uri="http://schemas.openxmlformats.org/presentationml/2006/ole">
            <p:oleObj spid="_x0000_s106498" name="Equation" r:id="rId3" imgW="0" imgH="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Linear Regression</a:t>
            </a:r>
          </a:p>
        </p:txBody>
      </p:sp>
      <p:sp>
        <p:nvSpPr>
          <p:cNvPr id="1075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Note that correlation does not imply causation!!</a:t>
            </a:r>
          </a:p>
          <a:p>
            <a:r>
              <a:rPr lang="en-US" smtClean="0"/>
              <a:t>Play with applet at:</a:t>
            </a:r>
          </a:p>
          <a:p>
            <a:r>
              <a:rPr lang="en-US" smtClean="0"/>
              <a:t>http://www.dartmouth.edu/~chemlab/info/resources/linear/linear.html</a:t>
            </a:r>
          </a:p>
        </p:txBody>
      </p:sp>
      <p:sp>
        <p:nvSpPr>
          <p:cNvPr id="10752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54E54D1-3305-4433-A035-FD1F2EC9C439}" type="slidenum">
              <a:rPr lang="en-US" smtClean="0">
                <a:latin typeface="Arial" charset="0"/>
                <a:ea typeface="ＭＳ Ｐゴシック"/>
                <a:cs typeface="ＭＳ Ｐゴシック"/>
              </a:rPr>
              <a:pPr/>
              <a:t>9</a:t>
            </a:fld>
            <a:endParaRPr lang="en-US" smtClean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2976</TotalTime>
  <Words>425</Words>
  <Application>Microsoft PowerPoint</Application>
  <PresentationFormat>On-screen Show (4:3)</PresentationFormat>
  <Paragraphs>102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ＭＳ Ｐゴシック</vt:lpstr>
      <vt:lpstr>Verdana</vt:lpstr>
      <vt:lpstr>Blank Presentation</vt:lpstr>
      <vt:lpstr>Equation</vt:lpstr>
      <vt:lpstr>DIMACS BioMath Connection Q&amp;A</vt:lpstr>
      <vt:lpstr>Regression and Least Squares</vt:lpstr>
      <vt:lpstr>Sample data set</vt:lpstr>
      <vt:lpstr>Plot the data</vt:lpstr>
      <vt:lpstr>What about the following line?</vt:lpstr>
      <vt:lpstr>Find the best line</vt:lpstr>
      <vt:lpstr>How we found that</vt:lpstr>
      <vt:lpstr>How we found that  (math version)</vt:lpstr>
      <vt:lpstr>Linear Regression</vt:lpstr>
      <vt:lpstr>Log Plots</vt:lpstr>
      <vt:lpstr>Logarithms</vt:lpstr>
      <vt:lpstr>Semi-log plots</vt:lpstr>
      <vt:lpstr>Semi-log plots</vt:lpstr>
      <vt:lpstr>Log-log plots</vt:lpstr>
      <vt:lpstr>Log-log plots</vt:lpstr>
      <vt:lpstr>Carrying capacity</vt:lpstr>
      <vt:lpstr>Source-sink dynamics</vt:lpstr>
      <vt:lpstr>Source-sink dynamics</vt:lpstr>
      <vt:lpstr>Drift algae</vt:lpstr>
      <vt:lpstr>Drift algae</vt:lpstr>
      <vt:lpstr>Other questions?</vt:lpstr>
    </vt:vector>
  </TitlesOfParts>
  <Company>Holly Gaff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Epidemiology - Lecture 1</dc:title>
  <dc:creator>Holly Gaff</dc:creator>
  <cp:lastModifiedBy>spassion</cp:lastModifiedBy>
  <cp:revision>104</cp:revision>
  <cp:lastPrinted>2008-01-25T15:57:49Z</cp:lastPrinted>
  <dcterms:created xsi:type="dcterms:W3CDTF">2009-07-10T12:42:02Z</dcterms:created>
  <dcterms:modified xsi:type="dcterms:W3CDTF">2009-07-11T15:53:56Z</dcterms:modified>
</cp:coreProperties>
</file>