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66"/>
  </p:notesMasterIdLst>
  <p:sldIdLst>
    <p:sldId id="257" r:id="rId2"/>
    <p:sldId id="264" r:id="rId3"/>
    <p:sldId id="355" r:id="rId4"/>
    <p:sldId id="354" r:id="rId5"/>
    <p:sldId id="265" r:id="rId6"/>
    <p:sldId id="266" r:id="rId7"/>
    <p:sldId id="323" r:id="rId8"/>
    <p:sldId id="269" r:id="rId9"/>
    <p:sldId id="356" r:id="rId10"/>
    <p:sldId id="359" r:id="rId11"/>
    <p:sldId id="363" r:id="rId12"/>
    <p:sldId id="364" r:id="rId13"/>
    <p:sldId id="365" r:id="rId14"/>
    <p:sldId id="366" r:id="rId15"/>
    <p:sldId id="367" r:id="rId16"/>
    <p:sldId id="368" r:id="rId17"/>
    <p:sldId id="369" r:id="rId18"/>
    <p:sldId id="331" r:id="rId19"/>
    <p:sldId id="370" r:id="rId20"/>
    <p:sldId id="400" r:id="rId21"/>
    <p:sldId id="371" r:id="rId22"/>
    <p:sldId id="372" r:id="rId23"/>
    <p:sldId id="403" r:id="rId24"/>
    <p:sldId id="404" r:id="rId25"/>
    <p:sldId id="374" r:id="rId26"/>
    <p:sldId id="375" r:id="rId27"/>
    <p:sldId id="376" r:id="rId28"/>
    <p:sldId id="377" r:id="rId29"/>
    <p:sldId id="378" r:id="rId30"/>
    <p:sldId id="405" r:id="rId31"/>
    <p:sldId id="407" r:id="rId32"/>
    <p:sldId id="408" r:id="rId33"/>
    <p:sldId id="383" r:id="rId34"/>
    <p:sldId id="409" r:id="rId35"/>
    <p:sldId id="419" r:id="rId36"/>
    <p:sldId id="420" r:id="rId37"/>
    <p:sldId id="270" r:id="rId38"/>
    <p:sldId id="268" r:id="rId39"/>
    <p:sldId id="386" r:id="rId40"/>
    <p:sldId id="387" r:id="rId41"/>
    <p:sldId id="388" r:id="rId42"/>
    <p:sldId id="287" r:id="rId43"/>
    <p:sldId id="324" r:id="rId44"/>
    <p:sldId id="289" r:id="rId45"/>
    <p:sldId id="389" r:id="rId46"/>
    <p:sldId id="291" r:id="rId47"/>
    <p:sldId id="390" r:id="rId48"/>
    <p:sldId id="391" r:id="rId49"/>
    <p:sldId id="392" r:id="rId50"/>
    <p:sldId id="393" r:id="rId51"/>
    <p:sldId id="394" r:id="rId52"/>
    <p:sldId id="412" r:id="rId53"/>
    <p:sldId id="413" r:id="rId54"/>
    <p:sldId id="395" r:id="rId55"/>
    <p:sldId id="397" r:id="rId56"/>
    <p:sldId id="414" r:id="rId57"/>
    <p:sldId id="398" r:id="rId58"/>
    <p:sldId id="312" r:id="rId59"/>
    <p:sldId id="415" r:id="rId60"/>
    <p:sldId id="416" r:id="rId61"/>
    <p:sldId id="399" r:id="rId62"/>
    <p:sldId id="417" r:id="rId63"/>
    <p:sldId id="421" r:id="rId64"/>
    <p:sldId id="418" r:id="rId6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FF00"/>
    <a:srgbClr val="0066FF"/>
    <a:srgbClr val="3333FF"/>
    <a:srgbClr val="99CCFF"/>
    <a:srgbClr val="FFFFFF"/>
    <a:srgbClr val="FFCC00"/>
    <a:srgbClr val="FF6699"/>
    <a:srgbClr val="FF7C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8967" autoAdjust="0"/>
  </p:normalViewPr>
  <p:slideViewPr>
    <p:cSldViewPr>
      <p:cViewPr varScale="1">
        <p:scale>
          <a:sx n="103" d="100"/>
          <a:sy n="103" d="100"/>
        </p:scale>
        <p:origin x="-1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8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90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0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0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90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6618CA9-EF9E-4D28-A721-4721C8207AC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endParaRPr lang="en-US"/>
          </a:p>
        </p:txBody>
      </p:sp>
      <p:sp>
        <p:nvSpPr>
          <p:cNvPr id="8" name="Slide Number Placeholder 15"/>
          <p:cNvSpPr>
            <a:spLocks noGrp="1"/>
          </p:cNvSpPr>
          <p:nvPr>
            <p:ph type="sldNum" sz="quarter" idx="11"/>
          </p:nvPr>
        </p:nvSpPr>
        <p:spPr/>
        <p:txBody>
          <a:bodyPr/>
          <a:lstStyle>
            <a:lvl1pPr>
              <a:defRPr/>
            </a:lvl1pPr>
          </a:lstStyle>
          <a:p>
            <a:pPr>
              <a:defRPr/>
            </a:pPr>
            <a:fld id="{103CC02D-BEAC-4742-A2E6-E915693741E6}"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35A57B7A-78FF-49F7-BC8C-E8F338D87D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1C19980-457A-4014-8845-A9C2F4D370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1BF1AF17-DEDB-485F-B1E4-B2B272E8F0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1ECA3BB-F1B6-43D9-A67B-F60D524BBB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C0D8D8C-8B99-4FB4-BE2B-BA7275F0502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67005118-5FAC-41C3-AE71-F865B4A235A6}"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CA02C926-C098-4695-9EBE-A4E5100A13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DEBF0FB0-41C1-4B12-9ACD-10EA8C1D268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A398B566-3388-469C-A01F-2E610ACF93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D4E97D7F-3C1C-491C-95C9-6AA7ABB5B38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8DFADAF1-7540-43C9-BAC2-7B7DDA5E637C}"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80" r:id="rId1"/>
    <p:sldLayoutId id="2147483779" r:id="rId2"/>
    <p:sldLayoutId id="2147483781" r:id="rId3"/>
    <p:sldLayoutId id="2147483778" r:id="rId4"/>
    <p:sldLayoutId id="2147483782" r:id="rId5"/>
    <p:sldLayoutId id="2147483777" r:id="rId6"/>
    <p:sldLayoutId id="2147483776" r:id="rId7"/>
    <p:sldLayoutId id="2147483775" r:id="rId8"/>
    <p:sldLayoutId id="2147483774" r:id="rId9"/>
    <p:sldLayoutId id="2147483773" r:id="rId10"/>
    <p:sldLayoutId id="2147483772" r:id="rId11"/>
  </p:sldLayoutIdLst>
  <p:hf hdr="0" ftr="0" dt="0"/>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008ABF"/>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00729F"/>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008ABF"/>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008ABF"/>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2E98286-6644-4638-9D7F-2FCAD68F0F20}" type="slidenum">
              <a:rPr lang="en-US" smtClean="0"/>
              <a:pPr/>
              <a:t>1</a:t>
            </a:fld>
            <a:endParaRPr lang="en-US" smtClean="0"/>
          </a:p>
        </p:txBody>
      </p:sp>
      <p:sp>
        <p:nvSpPr>
          <p:cNvPr id="14338" name="Text Box 2"/>
          <p:cNvSpPr txBox="1">
            <a:spLocks noChangeArrowheads="1"/>
          </p:cNvSpPr>
          <p:nvPr/>
        </p:nvSpPr>
        <p:spPr bwMode="auto">
          <a:xfrm>
            <a:off x="228600" y="228600"/>
            <a:ext cx="8686800" cy="1431925"/>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 Graphs and the Dimensions of Biodiversity</a:t>
            </a:r>
          </a:p>
        </p:txBody>
      </p:sp>
      <p:sp>
        <p:nvSpPr>
          <p:cNvPr id="14339" name="Text Box 4"/>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14340" name="Text Box 5"/>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14341" name="Text Box 7"/>
          <p:cNvSpPr txBox="1">
            <a:spLocks noChangeArrowheads="1"/>
          </p:cNvSpPr>
          <p:nvPr/>
        </p:nvSpPr>
        <p:spPr bwMode="auto">
          <a:xfrm>
            <a:off x="304800" y="5638800"/>
            <a:ext cx="8534400" cy="1446213"/>
          </a:xfrm>
          <a:prstGeom prst="rect">
            <a:avLst/>
          </a:prstGeom>
          <a:noFill/>
          <a:ln w="9525">
            <a:noFill/>
            <a:miter lim="800000"/>
            <a:headEnd/>
            <a:tailEnd/>
          </a:ln>
        </p:spPr>
        <p:txBody>
          <a:bodyPr>
            <a:spAutoFit/>
          </a:bodyPr>
          <a:lstStyle/>
          <a:p>
            <a:pPr algn="ctr"/>
            <a:r>
              <a:rPr lang="en-US" sz="2800">
                <a:solidFill>
                  <a:schemeClr val="bg1"/>
                </a:solidFill>
              </a:rPr>
              <a:t>Midge Cozzens, Rutgers University</a:t>
            </a:r>
          </a:p>
          <a:p>
            <a:pPr algn="ctr"/>
            <a:r>
              <a:rPr lang="en-US" sz="2800">
                <a:solidFill>
                  <a:schemeClr val="bg1"/>
                </a:solidFill>
              </a:rPr>
              <a:t>NIMBIOS August 16-18, 2010</a:t>
            </a:r>
          </a:p>
          <a:p>
            <a:pPr algn="ctr"/>
            <a:endParaRPr lang="en-US">
              <a:solidFill>
                <a:schemeClr val="bg1"/>
              </a:solidFill>
            </a:endParaRPr>
          </a:p>
        </p:txBody>
      </p:sp>
      <p:pic>
        <p:nvPicPr>
          <p:cNvPr id="14342" name="Picture 7"/>
          <p:cNvPicPr>
            <a:picLocks noChangeAspect="1" noChangeArrowheads="1"/>
          </p:cNvPicPr>
          <p:nvPr/>
        </p:nvPicPr>
        <p:blipFill>
          <a:blip r:embed="rId2"/>
          <a:srcRect/>
          <a:stretch>
            <a:fillRect/>
          </a:stretch>
        </p:blipFill>
        <p:spPr bwMode="auto">
          <a:xfrm>
            <a:off x="1371600" y="1828800"/>
            <a:ext cx="6324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FA7853F-3652-4DB9-88E1-2531CB6A6367}" type="slidenum">
              <a:rPr lang="en-US" smtClean="0"/>
              <a:pPr/>
              <a:t>10</a:t>
            </a:fld>
            <a:endParaRPr lang="en-US" smtClean="0"/>
          </a:p>
        </p:txBody>
      </p:sp>
      <p:sp>
        <p:nvSpPr>
          <p:cNvPr id="23554" name="Text Box 2"/>
          <p:cNvSpPr txBox="1">
            <a:spLocks noChangeArrowheads="1"/>
          </p:cNvSpPr>
          <p:nvPr/>
        </p:nvSpPr>
        <p:spPr bwMode="auto">
          <a:xfrm>
            <a:off x="228600" y="2286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355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355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23557" name="Text Box 5"/>
          <p:cNvSpPr txBox="1">
            <a:spLocks noChangeArrowheads="1"/>
          </p:cNvSpPr>
          <p:nvPr/>
        </p:nvSpPr>
        <p:spPr bwMode="auto">
          <a:xfrm>
            <a:off x="228600" y="1676400"/>
            <a:ext cx="8788400" cy="5508625"/>
          </a:xfrm>
          <a:prstGeom prst="rect">
            <a:avLst/>
          </a:prstGeom>
          <a:noFill/>
          <a:ln w="9525">
            <a:noFill/>
            <a:miter lim="800000"/>
            <a:headEnd/>
            <a:tailEnd/>
          </a:ln>
        </p:spPr>
        <p:txBody>
          <a:bodyPr wrap="none">
            <a:spAutoFit/>
          </a:bodyPr>
          <a:lstStyle/>
          <a:p>
            <a:endParaRPr lang="en-US">
              <a:solidFill>
                <a:schemeClr val="bg1"/>
              </a:solidFill>
            </a:endParaRPr>
          </a:p>
          <a:p>
            <a:pPr>
              <a:buFontTx/>
              <a:buChar char="•"/>
            </a:pPr>
            <a:r>
              <a:rPr lang="en-US">
                <a:solidFill>
                  <a:schemeClr val="bg1"/>
                </a:solidFill>
              </a:rPr>
              <a:t>Classically, geneticists had treated the chromosome</a:t>
            </a:r>
          </a:p>
          <a:p>
            <a:r>
              <a:rPr lang="en-US">
                <a:solidFill>
                  <a:schemeClr val="bg1"/>
                </a:solidFill>
              </a:rPr>
              <a:t>as a linear arrangement of genes.</a:t>
            </a:r>
          </a:p>
          <a:p>
            <a:endParaRPr lang="en-US">
              <a:solidFill>
                <a:schemeClr val="bg1"/>
              </a:solidFill>
            </a:endParaRPr>
          </a:p>
          <a:p>
            <a:pPr>
              <a:buFontTx/>
              <a:buChar char="•"/>
            </a:pPr>
            <a:r>
              <a:rPr lang="en-US">
                <a:solidFill>
                  <a:schemeClr val="bg1"/>
                </a:solidFill>
              </a:rPr>
              <a:t>Benzer asked in 1959: Was the same thing true</a:t>
            </a:r>
          </a:p>
          <a:p>
            <a:r>
              <a:rPr lang="en-US">
                <a:solidFill>
                  <a:schemeClr val="bg1"/>
                </a:solidFill>
              </a:rPr>
              <a:t>for the “fine structure” inside the gene?</a:t>
            </a: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EB49BE1-F2E9-4419-B913-87B66FEDAE63}" type="slidenum">
              <a:rPr lang="en-US" smtClean="0"/>
              <a:pPr/>
              <a:t>11</a:t>
            </a:fld>
            <a:endParaRPr lang="en-US" smtClean="0"/>
          </a:p>
        </p:txBody>
      </p:sp>
      <p:sp>
        <p:nvSpPr>
          <p:cNvPr id="24578" name="Text Box 2"/>
          <p:cNvSpPr txBox="1">
            <a:spLocks noChangeArrowheads="1"/>
          </p:cNvSpPr>
          <p:nvPr/>
        </p:nvSpPr>
        <p:spPr bwMode="auto">
          <a:xfrm>
            <a:off x="228600" y="762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457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4580"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200709" name="Text Box 5"/>
          <p:cNvSpPr txBox="1">
            <a:spLocks noChangeArrowheads="1"/>
          </p:cNvSpPr>
          <p:nvPr/>
        </p:nvSpPr>
        <p:spPr bwMode="auto">
          <a:xfrm>
            <a:off x="228600" y="1143000"/>
            <a:ext cx="8640763" cy="6915150"/>
          </a:xfrm>
          <a:prstGeom prst="rect">
            <a:avLst/>
          </a:prstGeom>
          <a:noFill/>
          <a:ln w="9525">
            <a:noFill/>
            <a:miter lim="800000"/>
            <a:headEnd/>
            <a:tailEnd/>
          </a:ln>
        </p:spPr>
        <p:txBody>
          <a:bodyPr wrap="none">
            <a:spAutoFit/>
          </a:bodyPr>
          <a:lstStyle/>
          <a:p>
            <a:r>
              <a:rPr lang="en-US">
                <a:solidFill>
                  <a:schemeClr val="bg1"/>
                </a:solidFill>
              </a:rPr>
              <a:t>At the time, we could not observe the fine structure </a:t>
            </a:r>
          </a:p>
          <a:p>
            <a:r>
              <a:rPr lang="en-US">
                <a:solidFill>
                  <a:schemeClr val="bg1"/>
                </a:solidFill>
              </a:rPr>
              <a:t>directly.</a:t>
            </a:r>
          </a:p>
          <a:p>
            <a:endParaRPr lang="en-US">
              <a:solidFill>
                <a:schemeClr val="bg1"/>
              </a:solidFill>
            </a:endParaRPr>
          </a:p>
          <a:p>
            <a:pPr>
              <a:buFontTx/>
              <a:buChar char="•"/>
            </a:pPr>
            <a:r>
              <a:rPr lang="en-US">
                <a:solidFill>
                  <a:schemeClr val="bg1"/>
                </a:solidFill>
              </a:rPr>
              <a:t>Benzer studied mutations.</a:t>
            </a:r>
          </a:p>
          <a:p>
            <a:pPr>
              <a:buFontTx/>
              <a:buChar char="•"/>
            </a:pPr>
            <a:endParaRPr lang="en-US">
              <a:solidFill>
                <a:schemeClr val="bg1"/>
              </a:solidFill>
            </a:endParaRPr>
          </a:p>
          <a:p>
            <a:pPr>
              <a:buFontTx/>
              <a:buChar char="•"/>
            </a:pPr>
            <a:r>
              <a:rPr lang="en-US">
                <a:solidFill>
                  <a:schemeClr val="bg1"/>
                </a:solidFill>
              </a:rPr>
              <a:t>He assumed mutations involved “connected </a:t>
            </a:r>
          </a:p>
          <a:p>
            <a:pPr>
              <a:buFontTx/>
              <a:buChar char="•"/>
            </a:pPr>
            <a:r>
              <a:rPr lang="en-US">
                <a:solidFill>
                  <a:schemeClr val="bg1"/>
                </a:solidFill>
              </a:rPr>
              <a:t>substructures” of the gene.</a:t>
            </a:r>
          </a:p>
          <a:p>
            <a:pPr>
              <a:buFontTx/>
              <a:buChar char="•"/>
            </a:pPr>
            <a:endParaRPr lang="en-US">
              <a:solidFill>
                <a:schemeClr val="bg1"/>
              </a:solidFill>
            </a:endParaRPr>
          </a:p>
          <a:p>
            <a:r>
              <a:rPr lang="en-US">
                <a:solidFill>
                  <a:schemeClr val="bg1"/>
                </a:solidFill>
              </a:rPr>
              <a:t>By gathering mutation data, he was able to surmise</a:t>
            </a:r>
          </a:p>
          <a:p>
            <a:r>
              <a:rPr lang="en-US">
                <a:solidFill>
                  <a:schemeClr val="bg1"/>
                </a:solidFill>
              </a:rPr>
              <a:t>whether or not two mutations overlapped.</a:t>
            </a:r>
          </a:p>
          <a:p>
            <a:endParaRPr lang="en-US">
              <a:solidFill>
                <a:schemeClr val="bg1"/>
              </a:solidFill>
            </a:endParaRPr>
          </a:p>
          <a:p>
            <a:endParaRPr lang="en-US">
              <a:solidFill>
                <a:schemeClr val="bg1"/>
              </a:solidFill>
            </a:endParaRPr>
          </a:p>
          <a:p>
            <a:endParaRPr lang="en-US">
              <a:solidFill>
                <a:schemeClr val="bg1"/>
              </a:solidFill>
            </a:endParaRPr>
          </a:p>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709">
                                            <p:txEl>
                                              <p:pRg st="5" end="5"/>
                                            </p:txEl>
                                          </p:spTgt>
                                        </p:tgtEl>
                                        <p:attrNameLst>
                                          <p:attrName>style.visibility</p:attrName>
                                        </p:attrNameLst>
                                      </p:cBhvr>
                                      <p:to>
                                        <p:strVal val="visible"/>
                                      </p:to>
                                    </p:set>
                                    <p:anim calcmode="lin" valueType="num">
                                      <p:cBhvr additive="base">
                                        <p:cTn id="7" dur="500" fill="hold"/>
                                        <p:tgtEl>
                                          <p:spTgt spid="200709">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9">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0709">
                                            <p:txEl>
                                              <p:pRg st="6" end="6"/>
                                            </p:txEl>
                                          </p:spTgt>
                                        </p:tgtEl>
                                        <p:attrNameLst>
                                          <p:attrName>style.visibility</p:attrName>
                                        </p:attrNameLst>
                                      </p:cBhvr>
                                      <p:to>
                                        <p:strVal val="visible"/>
                                      </p:to>
                                    </p:set>
                                    <p:anim calcmode="lin" valueType="num">
                                      <p:cBhvr additive="base">
                                        <p:cTn id="11" dur="500" fill="hold"/>
                                        <p:tgtEl>
                                          <p:spTgt spid="200709">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070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0709">
                                            <p:txEl>
                                              <p:pRg st="8" end="8"/>
                                            </p:txEl>
                                          </p:spTgt>
                                        </p:tgtEl>
                                        <p:attrNameLst>
                                          <p:attrName>style.visibility</p:attrName>
                                        </p:attrNameLst>
                                      </p:cBhvr>
                                      <p:to>
                                        <p:strVal val="visible"/>
                                      </p:to>
                                    </p:set>
                                    <p:anim calcmode="lin" valueType="num">
                                      <p:cBhvr additive="base">
                                        <p:cTn id="17" dur="500" fill="hold"/>
                                        <p:tgtEl>
                                          <p:spTgt spid="200709">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0709">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0709">
                                            <p:txEl>
                                              <p:pRg st="9" end="9"/>
                                            </p:txEl>
                                          </p:spTgt>
                                        </p:tgtEl>
                                        <p:attrNameLst>
                                          <p:attrName>style.visibility</p:attrName>
                                        </p:attrNameLst>
                                      </p:cBhvr>
                                      <p:to>
                                        <p:strVal val="visible"/>
                                      </p:to>
                                    </p:set>
                                    <p:anim calcmode="lin" valueType="num">
                                      <p:cBhvr additive="base">
                                        <p:cTn id="21" dur="500" fill="hold"/>
                                        <p:tgtEl>
                                          <p:spTgt spid="200709">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070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1501E493-7F53-49C6-9A89-889315D93B3C}" type="slidenum">
              <a:rPr lang="en-US" smtClean="0"/>
              <a:pPr/>
              <a:t>12</a:t>
            </a:fld>
            <a:endParaRPr lang="en-US" smtClean="0"/>
          </a:p>
        </p:txBody>
      </p:sp>
      <p:sp>
        <p:nvSpPr>
          <p:cNvPr id="25602" name="Text Box 2"/>
          <p:cNvSpPr txBox="1">
            <a:spLocks noChangeArrowheads="1"/>
          </p:cNvSpPr>
          <p:nvPr/>
        </p:nvSpPr>
        <p:spPr bwMode="auto">
          <a:xfrm>
            <a:off x="228600" y="762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560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5604"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graphicFrame>
        <p:nvGraphicFramePr>
          <p:cNvPr id="201733" name="Group 5"/>
          <p:cNvGraphicFramePr>
            <a:graphicFrameLocks noGrp="1"/>
          </p:cNvGraphicFramePr>
          <p:nvPr/>
        </p:nvGraphicFramePr>
        <p:xfrm>
          <a:off x="1524000" y="1219200"/>
          <a:ext cx="6096000" cy="4000500"/>
        </p:xfrm>
        <a:graphic>
          <a:graphicData uri="http://schemas.openxmlformats.org/drawingml/2006/table">
            <a:tbl>
              <a:tblPr/>
              <a:tblGrid>
                <a:gridCol w="871538"/>
                <a:gridCol w="869950"/>
                <a:gridCol w="871537"/>
                <a:gridCol w="869950"/>
                <a:gridCol w="871538"/>
                <a:gridCol w="869950"/>
                <a:gridCol w="871537"/>
              </a:tblGrid>
              <a:tr h="142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671" name="Text Box 71"/>
          <p:cNvSpPr txBox="1">
            <a:spLocks noChangeArrowheads="1"/>
          </p:cNvSpPr>
          <p:nvPr/>
        </p:nvSpPr>
        <p:spPr bwMode="auto">
          <a:xfrm>
            <a:off x="76200" y="5791200"/>
            <a:ext cx="9183688" cy="579438"/>
          </a:xfrm>
          <a:prstGeom prst="rect">
            <a:avLst/>
          </a:prstGeom>
          <a:noFill/>
          <a:ln w="9525">
            <a:noFill/>
            <a:miter lim="800000"/>
            <a:headEnd/>
            <a:tailEnd/>
          </a:ln>
        </p:spPr>
        <p:txBody>
          <a:bodyPr wrap="none">
            <a:spAutoFit/>
          </a:bodyPr>
          <a:lstStyle/>
          <a:p>
            <a:r>
              <a:rPr lang="en-US">
                <a:solidFill>
                  <a:schemeClr val="bg1"/>
                </a:solidFill>
              </a:rPr>
              <a:t>i,j entry is 1 if mutations S</a:t>
            </a:r>
            <a:r>
              <a:rPr lang="en-US" baseline="-25000">
                <a:solidFill>
                  <a:schemeClr val="bg1"/>
                </a:solidFill>
              </a:rPr>
              <a:t>i</a:t>
            </a:r>
            <a:r>
              <a:rPr lang="en-US">
                <a:solidFill>
                  <a:schemeClr val="bg1"/>
                </a:solidFill>
              </a:rPr>
              <a:t> and S</a:t>
            </a:r>
            <a:r>
              <a:rPr lang="en-US" baseline="-25000">
                <a:solidFill>
                  <a:schemeClr val="bg1"/>
                </a:solidFill>
              </a:rPr>
              <a:t>j</a:t>
            </a:r>
            <a:r>
              <a:rPr lang="en-US">
                <a:solidFill>
                  <a:schemeClr val="bg1"/>
                </a:solidFill>
              </a:rPr>
              <a:t> overlap, 0 otherwise.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2522D0B5-4ED4-4C12-9B00-77AE3301CEC4}" type="slidenum">
              <a:rPr lang="en-US" smtClean="0"/>
              <a:pPr/>
              <a:t>13</a:t>
            </a:fld>
            <a:endParaRPr lang="en-US" smtClean="0"/>
          </a:p>
        </p:txBody>
      </p:sp>
      <p:sp>
        <p:nvSpPr>
          <p:cNvPr id="26626" name="Text Box 2"/>
          <p:cNvSpPr txBox="1">
            <a:spLocks noChangeArrowheads="1"/>
          </p:cNvSpPr>
          <p:nvPr/>
        </p:nvSpPr>
        <p:spPr bwMode="auto">
          <a:xfrm>
            <a:off x="228600" y="762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662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6628"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26629" name="Freeform 5"/>
          <p:cNvSpPr>
            <a:spLocks/>
          </p:cNvSpPr>
          <p:nvPr/>
        </p:nvSpPr>
        <p:spPr bwMode="auto">
          <a:xfrm>
            <a:off x="1066800" y="5156200"/>
            <a:ext cx="6324600" cy="711200"/>
          </a:xfrm>
          <a:custGeom>
            <a:avLst/>
            <a:gdLst>
              <a:gd name="T0" fmla="*/ 0 w 4368"/>
              <a:gd name="T1" fmla="*/ 2147483647 h 672"/>
              <a:gd name="T2" fmla="*/ 2147483647 w 4368"/>
              <a:gd name="T3" fmla="*/ 2147483647 h 672"/>
              <a:gd name="T4" fmla="*/ 2147483647 w 4368"/>
              <a:gd name="T5" fmla="*/ 2147483647 h 672"/>
              <a:gd name="T6" fmla="*/ 2147483647 w 4368"/>
              <a:gd name="T7" fmla="*/ 2147483647 h 672"/>
              <a:gd name="T8" fmla="*/ 2147483647 w 4368"/>
              <a:gd name="T9" fmla="*/ 2147483647 h 672"/>
              <a:gd name="T10" fmla="*/ 0 60000 65536"/>
              <a:gd name="T11" fmla="*/ 0 60000 65536"/>
              <a:gd name="T12" fmla="*/ 0 60000 65536"/>
              <a:gd name="T13" fmla="*/ 0 60000 65536"/>
              <a:gd name="T14" fmla="*/ 0 60000 65536"/>
              <a:gd name="T15" fmla="*/ 0 w 4368"/>
              <a:gd name="T16" fmla="*/ 0 h 672"/>
              <a:gd name="T17" fmla="*/ 4368 w 4368"/>
              <a:gd name="T18" fmla="*/ 672 h 672"/>
            </a:gdLst>
            <a:ahLst/>
            <a:cxnLst>
              <a:cxn ang="T10">
                <a:pos x="T0" y="T1"/>
              </a:cxn>
              <a:cxn ang="T11">
                <a:pos x="T2" y="T3"/>
              </a:cxn>
              <a:cxn ang="T12">
                <a:pos x="T4" y="T5"/>
              </a:cxn>
              <a:cxn ang="T13">
                <a:pos x="T6" y="T7"/>
              </a:cxn>
              <a:cxn ang="T14">
                <a:pos x="T8" y="T9"/>
              </a:cxn>
            </a:cxnLst>
            <a:rect l="T15" t="T16" r="T17" b="T18"/>
            <a:pathLst>
              <a:path w="4368" h="672">
                <a:moveTo>
                  <a:pt x="0" y="208"/>
                </a:moveTo>
                <a:cubicBezTo>
                  <a:pt x="504" y="440"/>
                  <a:pt x="1008" y="672"/>
                  <a:pt x="1392" y="640"/>
                </a:cubicBezTo>
                <a:cubicBezTo>
                  <a:pt x="1776" y="608"/>
                  <a:pt x="1936" y="32"/>
                  <a:pt x="2304" y="16"/>
                </a:cubicBezTo>
                <a:cubicBezTo>
                  <a:pt x="2672" y="0"/>
                  <a:pt x="3256" y="528"/>
                  <a:pt x="3600" y="544"/>
                </a:cubicBezTo>
                <a:cubicBezTo>
                  <a:pt x="3944" y="560"/>
                  <a:pt x="4232" y="184"/>
                  <a:pt x="4368" y="112"/>
                </a:cubicBezTo>
              </a:path>
            </a:pathLst>
          </a:custGeom>
          <a:noFill/>
          <a:ln w="28575">
            <a:solidFill>
              <a:srgbClr val="FFFF00"/>
            </a:solidFill>
            <a:round/>
            <a:headEnd/>
            <a:tailEnd/>
          </a:ln>
        </p:spPr>
        <p:txBody>
          <a:bodyPr/>
          <a:lstStyle/>
          <a:p>
            <a:endParaRPr lang="en-US"/>
          </a:p>
        </p:txBody>
      </p:sp>
      <p:sp>
        <p:nvSpPr>
          <p:cNvPr id="26630" name="Line 6"/>
          <p:cNvSpPr>
            <a:spLocks noChangeShapeType="1"/>
          </p:cNvSpPr>
          <p:nvPr/>
        </p:nvSpPr>
        <p:spPr bwMode="auto">
          <a:xfrm flipV="1">
            <a:off x="1066800" y="5410200"/>
            <a:ext cx="76200" cy="381000"/>
          </a:xfrm>
          <a:prstGeom prst="line">
            <a:avLst/>
          </a:prstGeom>
          <a:noFill/>
          <a:ln w="9525">
            <a:solidFill>
              <a:schemeClr val="tx1"/>
            </a:solidFill>
            <a:round/>
            <a:headEnd/>
            <a:tailEnd type="triangle" w="med" len="med"/>
          </a:ln>
        </p:spPr>
        <p:txBody>
          <a:bodyPr/>
          <a:lstStyle/>
          <a:p>
            <a:endParaRPr lang="en-US"/>
          </a:p>
        </p:txBody>
      </p:sp>
      <p:sp>
        <p:nvSpPr>
          <p:cNvPr id="26631" name="Line 7"/>
          <p:cNvSpPr>
            <a:spLocks noChangeShapeType="1"/>
          </p:cNvSpPr>
          <p:nvPr/>
        </p:nvSpPr>
        <p:spPr bwMode="auto">
          <a:xfrm flipV="1">
            <a:off x="2286000" y="5791200"/>
            <a:ext cx="0" cy="457200"/>
          </a:xfrm>
          <a:prstGeom prst="line">
            <a:avLst/>
          </a:prstGeom>
          <a:noFill/>
          <a:ln w="9525">
            <a:solidFill>
              <a:schemeClr val="tx1"/>
            </a:solidFill>
            <a:round/>
            <a:headEnd/>
            <a:tailEnd type="triangle" w="med" len="med"/>
          </a:ln>
        </p:spPr>
        <p:txBody>
          <a:bodyPr/>
          <a:lstStyle/>
          <a:p>
            <a:endParaRPr lang="en-US"/>
          </a:p>
        </p:txBody>
      </p:sp>
      <p:sp>
        <p:nvSpPr>
          <p:cNvPr id="26632" name="Line 8"/>
          <p:cNvSpPr>
            <a:spLocks noChangeShapeType="1"/>
          </p:cNvSpPr>
          <p:nvPr/>
        </p:nvSpPr>
        <p:spPr bwMode="auto">
          <a:xfrm flipH="1">
            <a:off x="1981200" y="5029200"/>
            <a:ext cx="76200" cy="609600"/>
          </a:xfrm>
          <a:prstGeom prst="line">
            <a:avLst/>
          </a:prstGeom>
          <a:noFill/>
          <a:ln w="9525">
            <a:solidFill>
              <a:srgbClr val="FF3300"/>
            </a:solidFill>
            <a:round/>
            <a:headEnd/>
            <a:tailEnd type="triangle" w="med" len="med"/>
          </a:ln>
        </p:spPr>
        <p:txBody>
          <a:bodyPr/>
          <a:lstStyle/>
          <a:p>
            <a:endParaRPr lang="en-US"/>
          </a:p>
        </p:txBody>
      </p:sp>
      <p:sp>
        <p:nvSpPr>
          <p:cNvPr id="26633" name="Line 9"/>
          <p:cNvSpPr>
            <a:spLocks noChangeShapeType="1"/>
          </p:cNvSpPr>
          <p:nvPr/>
        </p:nvSpPr>
        <p:spPr bwMode="auto">
          <a:xfrm flipH="1">
            <a:off x="3886200" y="4648200"/>
            <a:ext cx="76200" cy="762000"/>
          </a:xfrm>
          <a:prstGeom prst="line">
            <a:avLst/>
          </a:prstGeom>
          <a:noFill/>
          <a:ln w="9525">
            <a:solidFill>
              <a:schemeClr val="bg1"/>
            </a:solidFill>
            <a:round/>
            <a:headEnd/>
            <a:tailEnd type="triangle" w="med" len="med"/>
          </a:ln>
        </p:spPr>
        <p:txBody>
          <a:bodyPr/>
          <a:lstStyle/>
          <a:p>
            <a:endParaRPr lang="en-US"/>
          </a:p>
        </p:txBody>
      </p:sp>
      <p:sp>
        <p:nvSpPr>
          <p:cNvPr id="26634" name="Line 10"/>
          <p:cNvSpPr>
            <a:spLocks noChangeShapeType="1"/>
          </p:cNvSpPr>
          <p:nvPr/>
        </p:nvSpPr>
        <p:spPr bwMode="auto">
          <a:xfrm flipV="1">
            <a:off x="3429000" y="5791200"/>
            <a:ext cx="0" cy="457200"/>
          </a:xfrm>
          <a:prstGeom prst="line">
            <a:avLst/>
          </a:prstGeom>
          <a:noFill/>
          <a:ln w="9525">
            <a:solidFill>
              <a:srgbClr val="66FFFF"/>
            </a:solidFill>
            <a:round/>
            <a:headEnd/>
            <a:tailEnd type="triangle" w="med" len="med"/>
          </a:ln>
        </p:spPr>
        <p:txBody>
          <a:bodyPr/>
          <a:lstStyle/>
          <a:p>
            <a:endParaRPr lang="en-US"/>
          </a:p>
        </p:txBody>
      </p:sp>
      <p:sp>
        <p:nvSpPr>
          <p:cNvPr id="26635" name="Line 11"/>
          <p:cNvSpPr>
            <a:spLocks noChangeShapeType="1"/>
          </p:cNvSpPr>
          <p:nvPr/>
        </p:nvSpPr>
        <p:spPr bwMode="auto">
          <a:xfrm flipV="1">
            <a:off x="5181600" y="5410200"/>
            <a:ext cx="0" cy="457200"/>
          </a:xfrm>
          <a:prstGeom prst="line">
            <a:avLst/>
          </a:prstGeom>
          <a:noFill/>
          <a:ln w="9525">
            <a:solidFill>
              <a:srgbClr val="FF3300"/>
            </a:solidFill>
            <a:round/>
            <a:headEnd/>
            <a:tailEnd type="triangle" w="med" len="med"/>
          </a:ln>
        </p:spPr>
        <p:txBody>
          <a:bodyPr/>
          <a:lstStyle/>
          <a:p>
            <a:endParaRPr lang="en-US"/>
          </a:p>
        </p:txBody>
      </p:sp>
      <p:sp>
        <p:nvSpPr>
          <p:cNvPr id="26636" name="Line 12"/>
          <p:cNvSpPr>
            <a:spLocks noChangeShapeType="1"/>
          </p:cNvSpPr>
          <p:nvPr/>
        </p:nvSpPr>
        <p:spPr bwMode="auto">
          <a:xfrm flipH="1">
            <a:off x="4191000" y="4495800"/>
            <a:ext cx="152400" cy="762000"/>
          </a:xfrm>
          <a:prstGeom prst="line">
            <a:avLst/>
          </a:prstGeom>
          <a:noFill/>
          <a:ln w="9525">
            <a:solidFill>
              <a:srgbClr val="FF3300"/>
            </a:solidFill>
            <a:round/>
            <a:headEnd/>
            <a:tailEnd type="triangle" w="med" len="med"/>
          </a:ln>
        </p:spPr>
        <p:txBody>
          <a:bodyPr/>
          <a:lstStyle/>
          <a:p>
            <a:endParaRPr lang="en-US"/>
          </a:p>
        </p:txBody>
      </p:sp>
      <p:sp>
        <p:nvSpPr>
          <p:cNvPr id="26637" name="Line 13"/>
          <p:cNvSpPr>
            <a:spLocks noChangeShapeType="1"/>
          </p:cNvSpPr>
          <p:nvPr/>
        </p:nvSpPr>
        <p:spPr bwMode="auto">
          <a:xfrm flipH="1">
            <a:off x="5943600" y="4572000"/>
            <a:ext cx="152400" cy="1143000"/>
          </a:xfrm>
          <a:prstGeom prst="line">
            <a:avLst/>
          </a:prstGeom>
          <a:noFill/>
          <a:ln w="9525">
            <a:solidFill>
              <a:schemeClr val="bg1"/>
            </a:solidFill>
            <a:round/>
            <a:headEnd/>
            <a:tailEnd type="triangle" w="med" len="med"/>
          </a:ln>
        </p:spPr>
        <p:txBody>
          <a:bodyPr/>
          <a:lstStyle/>
          <a:p>
            <a:endParaRPr lang="en-US"/>
          </a:p>
        </p:txBody>
      </p:sp>
      <p:sp>
        <p:nvSpPr>
          <p:cNvPr id="26638" name="Line 14"/>
          <p:cNvSpPr>
            <a:spLocks noChangeShapeType="1"/>
          </p:cNvSpPr>
          <p:nvPr/>
        </p:nvSpPr>
        <p:spPr bwMode="auto">
          <a:xfrm flipV="1">
            <a:off x="4800600" y="5257800"/>
            <a:ext cx="0" cy="685800"/>
          </a:xfrm>
          <a:prstGeom prst="line">
            <a:avLst/>
          </a:prstGeom>
          <a:noFill/>
          <a:ln w="9525">
            <a:solidFill>
              <a:srgbClr val="66FFFF"/>
            </a:solidFill>
            <a:round/>
            <a:headEnd/>
            <a:tailEnd type="triangle" w="med" len="med"/>
          </a:ln>
        </p:spPr>
        <p:txBody>
          <a:bodyPr/>
          <a:lstStyle/>
          <a:p>
            <a:endParaRPr lang="en-US"/>
          </a:p>
        </p:txBody>
      </p:sp>
      <p:sp>
        <p:nvSpPr>
          <p:cNvPr id="26639" name="Line 15"/>
          <p:cNvSpPr>
            <a:spLocks noChangeShapeType="1"/>
          </p:cNvSpPr>
          <p:nvPr/>
        </p:nvSpPr>
        <p:spPr bwMode="auto">
          <a:xfrm flipH="1" flipV="1">
            <a:off x="7010400" y="5562600"/>
            <a:ext cx="76200" cy="609600"/>
          </a:xfrm>
          <a:prstGeom prst="line">
            <a:avLst/>
          </a:prstGeom>
          <a:noFill/>
          <a:ln w="9525">
            <a:solidFill>
              <a:srgbClr val="FF3300"/>
            </a:solidFill>
            <a:round/>
            <a:headEnd/>
            <a:tailEnd type="triangle" w="med" len="med"/>
          </a:ln>
        </p:spPr>
        <p:txBody>
          <a:bodyPr/>
          <a:lstStyle/>
          <a:p>
            <a:endParaRPr lang="en-US"/>
          </a:p>
        </p:txBody>
      </p:sp>
      <p:sp>
        <p:nvSpPr>
          <p:cNvPr id="26640" name="Line 16"/>
          <p:cNvSpPr>
            <a:spLocks noChangeShapeType="1"/>
          </p:cNvSpPr>
          <p:nvPr/>
        </p:nvSpPr>
        <p:spPr bwMode="auto">
          <a:xfrm>
            <a:off x="6477000" y="4953000"/>
            <a:ext cx="0" cy="762000"/>
          </a:xfrm>
          <a:prstGeom prst="line">
            <a:avLst/>
          </a:prstGeom>
          <a:noFill/>
          <a:ln w="9525">
            <a:solidFill>
              <a:schemeClr val="tx1"/>
            </a:solidFill>
            <a:round/>
            <a:headEnd/>
            <a:tailEnd type="triangle" w="med" len="med"/>
          </a:ln>
        </p:spPr>
        <p:txBody>
          <a:bodyPr/>
          <a:lstStyle/>
          <a:p>
            <a:endParaRPr lang="en-US"/>
          </a:p>
        </p:txBody>
      </p:sp>
      <p:sp>
        <p:nvSpPr>
          <p:cNvPr id="26641" name="Line 17"/>
          <p:cNvSpPr>
            <a:spLocks noChangeShapeType="1"/>
          </p:cNvSpPr>
          <p:nvPr/>
        </p:nvSpPr>
        <p:spPr bwMode="auto">
          <a:xfrm>
            <a:off x="7239000" y="4876800"/>
            <a:ext cx="76200" cy="457200"/>
          </a:xfrm>
          <a:prstGeom prst="line">
            <a:avLst/>
          </a:prstGeom>
          <a:noFill/>
          <a:ln w="9525">
            <a:solidFill>
              <a:schemeClr val="tx1"/>
            </a:solidFill>
            <a:round/>
            <a:headEnd/>
            <a:tailEnd type="triangle" w="med" len="med"/>
          </a:ln>
        </p:spPr>
        <p:txBody>
          <a:bodyPr/>
          <a:lstStyle/>
          <a:p>
            <a:endParaRPr lang="en-US"/>
          </a:p>
        </p:txBody>
      </p:sp>
      <p:sp>
        <p:nvSpPr>
          <p:cNvPr id="26642" name="Text Box 18"/>
          <p:cNvSpPr txBox="1">
            <a:spLocks noChangeArrowheads="1"/>
          </p:cNvSpPr>
          <p:nvPr/>
        </p:nvSpPr>
        <p:spPr bwMode="auto">
          <a:xfrm>
            <a:off x="1508125" y="5581650"/>
            <a:ext cx="542925" cy="579438"/>
          </a:xfrm>
          <a:prstGeom prst="rect">
            <a:avLst/>
          </a:prstGeom>
          <a:noFill/>
          <a:ln w="9525">
            <a:noFill/>
            <a:miter lim="800000"/>
            <a:headEnd/>
            <a:tailEnd/>
          </a:ln>
        </p:spPr>
        <p:txBody>
          <a:bodyPr wrap="none">
            <a:spAutoFit/>
          </a:bodyPr>
          <a:lstStyle/>
          <a:p>
            <a:r>
              <a:rPr lang="en-US"/>
              <a:t>S</a:t>
            </a:r>
            <a:r>
              <a:rPr lang="en-US" baseline="-25000"/>
              <a:t>1</a:t>
            </a:r>
          </a:p>
        </p:txBody>
      </p:sp>
      <p:sp>
        <p:nvSpPr>
          <p:cNvPr id="26643" name="Text Box 19"/>
          <p:cNvSpPr txBox="1">
            <a:spLocks noChangeArrowheads="1"/>
          </p:cNvSpPr>
          <p:nvPr/>
        </p:nvSpPr>
        <p:spPr bwMode="auto">
          <a:xfrm>
            <a:off x="2803525" y="5124450"/>
            <a:ext cx="542925" cy="579438"/>
          </a:xfrm>
          <a:prstGeom prst="rect">
            <a:avLst/>
          </a:prstGeom>
          <a:noFill/>
          <a:ln w="9525">
            <a:noFill/>
            <a:miter lim="800000"/>
            <a:headEnd/>
            <a:tailEnd/>
          </a:ln>
        </p:spPr>
        <p:txBody>
          <a:bodyPr wrap="none">
            <a:spAutoFit/>
          </a:bodyPr>
          <a:lstStyle/>
          <a:p>
            <a:r>
              <a:rPr lang="en-US">
                <a:solidFill>
                  <a:srgbClr val="FF3300"/>
                </a:solidFill>
              </a:rPr>
              <a:t>S</a:t>
            </a:r>
            <a:r>
              <a:rPr lang="en-US" baseline="-25000">
                <a:solidFill>
                  <a:srgbClr val="FF3300"/>
                </a:solidFill>
              </a:rPr>
              <a:t>2</a:t>
            </a:r>
          </a:p>
        </p:txBody>
      </p:sp>
      <p:sp>
        <p:nvSpPr>
          <p:cNvPr id="26644" name="Text Box 20"/>
          <p:cNvSpPr txBox="1">
            <a:spLocks noChangeArrowheads="1"/>
          </p:cNvSpPr>
          <p:nvPr/>
        </p:nvSpPr>
        <p:spPr bwMode="auto">
          <a:xfrm>
            <a:off x="4098925" y="5276850"/>
            <a:ext cx="542925" cy="579438"/>
          </a:xfrm>
          <a:prstGeom prst="rect">
            <a:avLst/>
          </a:prstGeom>
          <a:noFill/>
          <a:ln w="9525">
            <a:noFill/>
            <a:miter lim="800000"/>
            <a:headEnd/>
            <a:tailEnd/>
          </a:ln>
        </p:spPr>
        <p:txBody>
          <a:bodyPr wrap="none">
            <a:spAutoFit/>
          </a:bodyPr>
          <a:lstStyle/>
          <a:p>
            <a:r>
              <a:rPr lang="en-US">
                <a:solidFill>
                  <a:srgbClr val="66FFFF"/>
                </a:solidFill>
              </a:rPr>
              <a:t>S</a:t>
            </a:r>
            <a:r>
              <a:rPr lang="en-US" baseline="-25000">
                <a:solidFill>
                  <a:srgbClr val="66FFFF"/>
                </a:solidFill>
              </a:rPr>
              <a:t>3</a:t>
            </a:r>
          </a:p>
        </p:txBody>
      </p:sp>
      <p:sp>
        <p:nvSpPr>
          <p:cNvPr id="26645" name="Text Box 21"/>
          <p:cNvSpPr txBox="1">
            <a:spLocks noChangeArrowheads="1"/>
          </p:cNvSpPr>
          <p:nvPr/>
        </p:nvSpPr>
        <p:spPr bwMode="auto">
          <a:xfrm>
            <a:off x="4937125" y="4678363"/>
            <a:ext cx="542925" cy="579437"/>
          </a:xfrm>
          <a:prstGeom prst="rect">
            <a:avLst/>
          </a:prstGeom>
          <a:noFill/>
          <a:ln w="9525">
            <a:noFill/>
            <a:miter lim="800000"/>
            <a:headEnd/>
            <a:tailEnd/>
          </a:ln>
        </p:spPr>
        <p:txBody>
          <a:bodyPr wrap="none">
            <a:spAutoFit/>
          </a:bodyPr>
          <a:lstStyle/>
          <a:p>
            <a:r>
              <a:rPr lang="en-US">
                <a:solidFill>
                  <a:schemeClr val="bg1"/>
                </a:solidFill>
              </a:rPr>
              <a:t>S</a:t>
            </a:r>
            <a:r>
              <a:rPr lang="en-US" baseline="-25000">
                <a:solidFill>
                  <a:schemeClr val="bg1"/>
                </a:solidFill>
              </a:rPr>
              <a:t>4</a:t>
            </a:r>
          </a:p>
        </p:txBody>
      </p:sp>
      <p:sp>
        <p:nvSpPr>
          <p:cNvPr id="26646" name="Text Box 22"/>
          <p:cNvSpPr txBox="1">
            <a:spLocks noChangeArrowheads="1"/>
          </p:cNvSpPr>
          <p:nvPr/>
        </p:nvSpPr>
        <p:spPr bwMode="auto">
          <a:xfrm>
            <a:off x="5851525" y="5657850"/>
            <a:ext cx="542925" cy="579438"/>
          </a:xfrm>
          <a:prstGeom prst="rect">
            <a:avLst/>
          </a:prstGeom>
          <a:noFill/>
          <a:ln w="9525">
            <a:noFill/>
            <a:miter lim="800000"/>
            <a:headEnd/>
            <a:tailEnd/>
          </a:ln>
        </p:spPr>
        <p:txBody>
          <a:bodyPr wrap="none">
            <a:spAutoFit/>
          </a:bodyPr>
          <a:lstStyle/>
          <a:p>
            <a:r>
              <a:rPr lang="en-US">
                <a:solidFill>
                  <a:srgbClr val="FF3300"/>
                </a:solidFill>
              </a:rPr>
              <a:t>S</a:t>
            </a:r>
            <a:r>
              <a:rPr lang="en-US" baseline="-25000">
                <a:solidFill>
                  <a:srgbClr val="FF3300"/>
                </a:solidFill>
              </a:rPr>
              <a:t>5</a:t>
            </a:r>
          </a:p>
        </p:txBody>
      </p:sp>
      <p:sp>
        <p:nvSpPr>
          <p:cNvPr id="26647" name="Text Box 23"/>
          <p:cNvSpPr txBox="1">
            <a:spLocks noChangeArrowheads="1"/>
          </p:cNvSpPr>
          <p:nvPr/>
        </p:nvSpPr>
        <p:spPr bwMode="auto">
          <a:xfrm>
            <a:off x="6629400" y="4953000"/>
            <a:ext cx="542925" cy="579438"/>
          </a:xfrm>
          <a:prstGeom prst="rect">
            <a:avLst/>
          </a:prstGeom>
          <a:noFill/>
          <a:ln w="9525">
            <a:noFill/>
            <a:miter lim="800000"/>
            <a:headEnd/>
            <a:tailEnd/>
          </a:ln>
        </p:spPr>
        <p:txBody>
          <a:bodyPr wrap="none">
            <a:spAutoFit/>
          </a:bodyPr>
          <a:lstStyle/>
          <a:p>
            <a:r>
              <a:rPr lang="en-US"/>
              <a:t>S</a:t>
            </a:r>
            <a:r>
              <a:rPr lang="en-US" baseline="-25000"/>
              <a:t>6</a:t>
            </a:r>
          </a:p>
        </p:txBody>
      </p:sp>
      <p:graphicFrame>
        <p:nvGraphicFramePr>
          <p:cNvPr id="202776" name="Group 24"/>
          <p:cNvGraphicFramePr>
            <a:graphicFrameLocks noGrp="1"/>
          </p:cNvGraphicFramePr>
          <p:nvPr/>
        </p:nvGraphicFramePr>
        <p:xfrm>
          <a:off x="685800" y="1066800"/>
          <a:ext cx="3962400" cy="3627438"/>
        </p:xfrm>
        <a:graphic>
          <a:graphicData uri="http://schemas.openxmlformats.org/drawingml/2006/table">
            <a:tbl>
              <a:tblPr/>
              <a:tblGrid>
                <a:gridCol w="568325"/>
                <a:gridCol w="561975"/>
                <a:gridCol w="568325"/>
                <a:gridCol w="565150"/>
                <a:gridCol w="568325"/>
                <a:gridCol w="561975"/>
                <a:gridCol w="568325"/>
              </a:tblGrid>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4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S</a:t>
                      </a:r>
                      <a:r>
                        <a:rPr kumimoji="0" lang="en-US" sz="2800" b="0" i="0" u="none" strike="noStrike" cap="none" normalizeH="0" baseline="-25000" smtClean="0">
                          <a:ln>
                            <a:noFill/>
                          </a:ln>
                          <a:solidFill>
                            <a:schemeClr val="bg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77C281BE-AB47-4B6E-B29C-FABC3C877603}" type="slidenum">
              <a:rPr lang="en-US" smtClean="0"/>
              <a:pPr/>
              <a:t>14</a:t>
            </a:fld>
            <a:endParaRPr lang="en-US" smtClean="0"/>
          </a:p>
        </p:txBody>
      </p:sp>
      <p:sp>
        <p:nvSpPr>
          <p:cNvPr id="27650" name="Text Box 2"/>
          <p:cNvSpPr txBox="1">
            <a:spLocks noChangeArrowheads="1"/>
          </p:cNvSpPr>
          <p:nvPr/>
        </p:nvSpPr>
        <p:spPr bwMode="auto">
          <a:xfrm>
            <a:off x="228600" y="-762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765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765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203781" name="Text Box 5"/>
          <p:cNvSpPr txBox="1">
            <a:spLocks noChangeArrowheads="1"/>
          </p:cNvSpPr>
          <p:nvPr/>
        </p:nvSpPr>
        <p:spPr bwMode="auto">
          <a:xfrm>
            <a:off x="228600" y="457200"/>
            <a:ext cx="8610600" cy="6986588"/>
          </a:xfrm>
          <a:prstGeom prst="rect">
            <a:avLst/>
          </a:prstGeom>
          <a:noFill/>
          <a:ln w="9525">
            <a:noFill/>
            <a:miter lim="800000"/>
            <a:headEnd/>
            <a:tailEnd/>
          </a:ln>
        </p:spPr>
        <p:txBody>
          <a:bodyPr>
            <a:spAutoFit/>
          </a:bodyPr>
          <a:lstStyle/>
          <a:p>
            <a:pPr>
              <a:buFontTx/>
              <a:buChar char="•"/>
            </a:pPr>
            <a:r>
              <a:rPr lang="en-US">
                <a:solidFill>
                  <a:schemeClr val="bg1"/>
                </a:solidFill>
              </a:rPr>
              <a:t>If we represent the tabular (matrix) information</a:t>
            </a:r>
          </a:p>
          <a:p>
            <a:r>
              <a:rPr lang="en-US">
                <a:solidFill>
                  <a:schemeClr val="bg1"/>
                </a:solidFill>
              </a:rPr>
              <a:t>as a graph, we say that the graph is an </a:t>
            </a:r>
            <a:r>
              <a:rPr lang="en-US" b="1" i="1">
                <a:solidFill>
                  <a:srgbClr val="FFFF00"/>
                </a:solidFill>
              </a:rPr>
              <a:t>interval graph </a:t>
            </a:r>
            <a:r>
              <a:rPr lang="en-US">
                <a:solidFill>
                  <a:schemeClr val="bg1"/>
                </a:solidFill>
              </a:rPr>
              <a:t>if it is consistent with a linear arrangement.</a:t>
            </a:r>
          </a:p>
          <a:p>
            <a:pPr>
              <a:buFontTx/>
              <a:buChar char="•"/>
            </a:pPr>
            <a:r>
              <a:rPr lang="en-US">
                <a:solidFill>
                  <a:schemeClr val="bg1"/>
                </a:solidFill>
              </a:rPr>
              <a:t>That is: A graph is an interval graph if we can find intervals on the line so that two vertices are joined by an edge if and only if their corresponding intervals overlap.</a:t>
            </a:r>
          </a:p>
          <a:p>
            <a:pPr>
              <a:buFontTx/>
              <a:buChar char="•"/>
            </a:pPr>
            <a:r>
              <a:rPr lang="en-US">
                <a:solidFill>
                  <a:schemeClr val="bg1"/>
                </a:solidFill>
              </a:rPr>
              <a:t>Interval graphs have been very important in genetics.   Long after Benzer’s problem was solved using othermethods, interval graphs played a crucial role in </a:t>
            </a:r>
            <a:r>
              <a:rPr lang="en-US" b="1" i="1">
                <a:solidFill>
                  <a:srgbClr val="FFFF00"/>
                </a:solidFill>
              </a:rPr>
              <a:t>physical mapping of DNA</a:t>
            </a:r>
            <a:r>
              <a:rPr lang="en-US">
                <a:solidFill>
                  <a:srgbClr val="00FF99"/>
                </a:solidFill>
              </a:rPr>
              <a:t> </a:t>
            </a:r>
            <a:r>
              <a:rPr lang="en-US">
                <a:solidFill>
                  <a:schemeClr val="bg1"/>
                </a:solidFill>
              </a:rPr>
              <a:t>and more generally in the </a:t>
            </a:r>
            <a:r>
              <a:rPr lang="en-US" b="1" i="1">
                <a:solidFill>
                  <a:srgbClr val="FFFF00"/>
                </a:solidFill>
              </a:rPr>
              <a:t>mapping of the human genome.</a:t>
            </a:r>
          </a:p>
          <a:p>
            <a:endParaRPr lang="en-US" b="1" i="1">
              <a:solidFill>
                <a:srgbClr val="FFFF00"/>
              </a:solidFill>
            </a:endParaRPr>
          </a:p>
          <a:p>
            <a:endParaRPr 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781">
                                            <p:txEl>
                                              <p:pRg st="3" end="3"/>
                                            </p:txEl>
                                          </p:spTgt>
                                        </p:tgtEl>
                                        <p:attrNameLst>
                                          <p:attrName>style.visibility</p:attrName>
                                        </p:attrNameLst>
                                      </p:cBhvr>
                                      <p:to>
                                        <p:strVal val="visible"/>
                                      </p:to>
                                    </p:set>
                                    <p:anim calcmode="lin" valueType="num">
                                      <p:cBhvr additive="base">
                                        <p:cTn id="7" dur="500" fill="hold"/>
                                        <p:tgtEl>
                                          <p:spTgt spid="20378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8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167FB15E-F2C0-4DF9-9F43-12765BA74D99}" type="slidenum">
              <a:rPr lang="en-US" smtClean="0"/>
              <a:pPr/>
              <a:t>15</a:t>
            </a:fld>
            <a:endParaRPr lang="en-US" smtClean="0"/>
          </a:p>
        </p:txBody>
      </p:sp>
      <p:sp>
        <p:nvSpPr>
          <p:cNvPr id="28674" name="Text Box 2"/>
          <p:cNvSpPr txBox="1">
            <a:spLocks noChangeArrowheads="1"/>
          </p:cNvSpPr>
          <p:nvPr/>
        </p:nvSpPr>
        <p:spPr bwMode="auto">
          <a:xfrm>
            <a:off x="228600" y="2286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867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8676" name="Text Box 4"/>
          <p:cNvSpPr txBox="1">
            <a:spLocks noChangeArrowheads="1"/>
          </p:cNvSpPr>
          <p:nvPr/>
        </p:nvSpPr>
        <p:spPr bwMode="auto">
          <a:xfrm>
            <a:off x="381000" y="4267200"/>
            <a:ext cx="8077200" cy="1066800"/>
          </a:xfrm>
          <a:prstGeom prst="rect">
            <a:avLst/>
          </a:prstGeom>
          <a:noFill/>
          <a:ln w="9525">
            <a:noFill/>
            <a:miter lim="800000"/>
            <a:headEnd/>
            <a:tailEnd/>
          </a:ln>
        </p:spPr>
        <p:txBody>
          <a:bodyPr>
            <a:spAutoFit/>
          </a:bodyPr>
          <a:lstStyle/>
          <a:p>
            <a:pPr>
              <a:buFontTx/>
              <a:buChar char="•"/>
            </a:pPr>
            <a:r>
              <a:rPr lang="en-US">
                <a:solidFill>
                  <a:schemeClr val="bg1"/>
                </a:solidFill>
              </a:rPr>
              <a:t>We need to find intervals on the line that have the same overlap properties</a:t>
            </a:r>
          </a:p>
        </p:txBody>
      </p:sp>
      <p:sp>
        <p:nvSpPr>
          <p:cNvPr id="28677" name="Text Box 5"/>
          <p:cNvSpPr txBox="1">
            <a:spLocks noChangeArrowheads="1"/>
          </p:cNvSpPr>
          <p:nvPr/>
        </p:nvSpPr>
        <p:spPr bwMode="auto">
          <a:xfrm>
            <a:off x="228600" y="685800"/>
            <a:ext cx="6469063" cy="2041525"/>
          </a:xfrm>
          <a:prstGeom prst="rect">
            <a:avLst/>
          </a:prstGeom>
          <a:noFill/>
          <a:ln w="9525">
            <a:noFill/>
            <a:miter lim="800000"/>
            <a:headEnd/>
            <a:tailEnd/>
          </a:ln>
        </p:spPr>
        <p:txBody>
          <a:bodyPr wrap="none">
            <a:spAutoFit/>
          </a:bodyPr>
          <a:lstStyle/>
          <a:p>
            <a:pPr>
              <a:buFontTx/>
              <a:buChar char="•"/>
            </a:pPr>
            <a:endParaRPr lang="en-US">
              <a:solidFill>
                <a:schemeClr val="bg1"/>
              </a:solidFill>
            </a:endParaRPr>
          </a:p>
          <a:p>
            <a:pPr>
              <a:buFontTx/>
              <a:buChar char="•"/>
            </a:pPr>
            <a:r>
              <a:rPr lang="en-US">
                <a:solidFill>
                  <a:schemeClr val="bg1"/>
                </a:solidFill>
              </a:rPr>
              <a:t>Given a graph, is it an interval graph?</a:t>
            </a:r>
            <a:endParaRPr lang="en-US" b="1" i="1">
              <a:solidFill>
                <a:srgbClr val="FFFF00"/>
              </a:solidFill>
            </a:endParaRPr>
          </a:p>
          <a:p>
            <a:endParaRPr lang="en-US" b="1" i="1">
              <a:solidFill>
                <a:srgbClr val="FFFF00"/>
              </a:solidFill>
            </a:endParaRPr>
          </a:p>
          <a:p>
            <a:endParaRPr lang="en-US">
              <a:solidFill>
                <a:schemeClr val="bg1"/>
              </a:solidFill>
            </a:endParaRPr>
          </a:p>
        </p:txBody>
      </p:sp>
      <p:sp>
        <p:nvSpPr>
          <p:cNvPr id="28678" name="Text Box 6"/>
          <p:cNvSpPr txBox="1">
            <a:spLocks noChangeArrowheads="1"/>
          </p:cNvSpPr>
          <p:nvPr/>
        </p:nvSpPr>
        <p:spPr bwMode="auto">
          <a:xfrm>
            <a:off x="5341938" y="3508375"/>
            <a:ext cx="487362" cy="173038"/>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28679" name="Text Box 7"/>
          <p:cNvSpPr txBox="1">
            <a:spLocks noChangeArrowheads="1"/>
          </p:cNvSpPr>
          <p:nvPr/>
        </p:nvSpPr>
        <p:spPr bwMode="auto">
          <a:xfrm>
            <a:off x="5341938" y="3606800"/>
            <a:ext cx="277812" cy="173038"/>
          </a:xfrm>
          <a:prstGeom prst="rect">
            <a:avLst/>
          </a:prstGeom>
          <a:noFill/>
          <a:ln w="38100" algn="ctr">
            <a:noFill/>
            <a:miter lim="800000"/>
            <a:headEnd/>
            <a:tailEnd type="none" w="lg" len="lg"/>
          </a:ln>
        </p:spPr>
        <p:txBody>
          <a:bodyPr lIns="17945" tIns="8973" rIns="17945" bIns="8973"/>
          <a:lstStyle/>
          <a:p>
            <a:pPr algn="ctr"/>
            <a:endParaRPr lang="en-US">
              <a:solidFill>
                <a:schemeClr val="bg1"/>
              </a:solidFill>
            </a:endParaRPr>
          </a:p>
        </p:txBody>
      </p:sp>
      <p:sp>
        <p:nvSpPr>
          <p:cNvPr id="28680" name="AutoShape 8"/>
          <p:cNvSpPr>
            <a:spLocks noChangeAspect="1" noChangeArrowheads="1"/>
          </p:cNvSpPr>
          <p:nvPr/>
        </p:nvSpPr>
        <p:spPr bwMode="auto">
          <a:xfrm>
            <a:off x="2438400" y="5715000"/>
            <a:ext cx="3086100" cy="617538"/>
          </a:xfrm>
          <a:prstGeom prst="rect">
            <a:avLst/>
          </a:prstGeom>
          <a:noFill/>
          <a:ln w="9525">
            <a:noFill/>
            <a:miter lim="800000"/>
            <a:headEnd/>
            <a:tailEnd/>
          </a:ln>
        </p:spPr>
        <p:txBody>
          <a:bodyPr/>
          <a:lstStyle/>
          <a:p>
            <a:endParaRPr lang="en-US"/>
          </a:p>
        </p:txBody>
      </p:sp>
      <p:sp>
        <p:nvSpPr>
          <p:cNvPr id="28681" name="Line 9"/>
          <p:cNvSpPr>
            <a:spLocks noChangeShapeType="1"/>
          </p:cNvSpPr>
          <p:nvPr/>
        </p:nvSpPr>
        <p:spPr bwMode="auto">
          <a:xfrm>
            <a:off x="2438400" y="5880100"/>
            <a:ext cx="758825" cy="0"/>
          </a:xfrm>
          <a:prstGeom prst="line">
            <a:avLst/>
          </a:prstGeom>
          <a:noFill/>
          <a:ln w="38100">
            <a:solidFill>
              <a:srgbClr val="FFFF00"/>
            </a:solidFill>
            <a:round/>
            <a:headEnd/>
            <a:tailEnd type="none" w="lg" len="lg"/>
          </a:ln>
        </p:spPr>
        <p:txBody>
          <a:bodyPr anchor="ctr"/>
          <a:lstStyle/>
          <a:p>
            <a:endParaRPr lang="en-US"/>
          </a:p>
        </p:txBody>
      </p:sp>
      <p:sp>
        <p:nvSpPr>
          <p:cNvPr id="28682" name="Line 10"/>
          <p:cNvSpPr>
            <a:spLocks noChangeShapeType="1"/>
          </p:cNvSpPr>
          <p:nvPr/>
        </p:nvSpPr>
        <p:spPr bwMode="auto">
          <a:xfrm flipV="1">
            <a:off x="2803525" y="6029325"/>
            <a:ext cx="1457325" cy="4763"/>
          </a:xfrm>
          <a:prstGeom prst="line">
            <a:avLst/>
          </a:prstGeom>
          <a:noFill/>
          <a:ln w="38100">
            <a:solidFill>
              <a:srgbClr val="FFFF00"/>
            </a:solidFill>
            <a:round/>
            <a:headEnd/>
            <a:tailEnd type="none" w="lg" len="lg"/>
          </a:ln>
        </p:spPr>
        <p:txBody>
          <a:bodyPr anchor="ctr"/>
          <a:lstStyle/>
          <a:p>
            <a:endParaRPr lang="en-US"/>
          </a:p>
        </p:txBody>
      </p:sp>
      <p:sp>
        <p:nvSpPr>
          <p:cNvPr id="28683" name="Line 11"/>
          <p:cNvSpPr>
            <a:spLocks noChangeShapeType="1"/>
          </p:cNvSpPr>
          <p:nvPr/>
        </p:nvSpPr>
        <p:spPr bwMode="auto">
          <a:xfrm>
            <a:off x="3922713" y="6183313"/>
            <a:ext cx="1019175" cy="0"/>
          </a:xfrm>
          <a:prstGeom prst="line">
            <a:avLst/>
          </a:prstGeom>
          <a:noFill/>
          <a:ln w="38100">
            <a:solidFill>
              <a:srgbClr val="FFFF00"/>
            </a:solidFill>
            <a:round/>
            <a:headEnd/>
            <a:tailEnd type="none" w="lg" len="lg"/>
          </a:ln>
        </p:spPr>
        <p:txBody>
          <a:bodyPr anchor="ctr"/>
          <a:lstStyle/>
          <a:p>
            <a:endParaRPr lang="en-US"/>
          </a:p>
        </p:txBody>
      </p:sp>
      <p:sp>
        <p:nvSpPr>
          <p:cNvPr id="28684" name="Line 12"/>
          <p:cNvSpPr>
            <a:spLocks noChangeShapeType="1"/>
          </p:cNvSpPr>
          <p:nvPr/>
        </p:nvSpPr>
        <p:spPr bwMode="auto">
          <a:xfrm>
            <a:off x="4591050" y="6029325"/>
            <a:ext cx="933450" cy="0"/>
          </a:xfrm>
          <a:prstGeom prst="line">
            <a:avLst/>
          </a:prstGeom>
          <a:noFill/>
          <a:ln w="38100">
            <a:solidFill>
              <a:srgbClr val="FFFF00"/>
            </a:solidFill>
            <a:round/>
            <a:headEnd/>
            <a:tailEnd type="none" w="lg" len="lg"/>
          </a:ln>
        </p:spPr>
        <p:txBody>
          <a:bodyPr anchor="ctr"/>
          <a:lstStyle/>
          <a:p>
            <a:endParaRPr lang="en-US"/>
          </a:p>
        </p:txBody>
      </p:sp>
      <p:sp>
        <p:nvSpPr>
          <p:cNvPr id="28685" name="Line 13"/>
          <p:cNvSpPr>
            <a:spLocks noChangeShapeType="1"/>
          </p:cNvSpPr>
          <p:nvPr/>
        </p:nvSpPr>
        <p:spPr bwMode="auto">
          <a:xfrm>
            <a:off x="3387725" y="6332538"/>
            <a:ext cx="952500" cy="0"/>
          </a:xfrm>
          <a:prstGeom prst="line">
            <a:avLst/>
          </a:prstGeom>
          <a:noFill/>
          <a:ln w="38100">
            <a:solidFill>
              <a:srgbClr val="FFFF00"/>
            </a:solidFill>
            <a:round/>
            <a:headEnd/>
            <a:tailEnd type="none" w="lg" len="lg"/>
          </a:ln>
        </p:spPr>
        <p:txBody>
          <a:bodyPr anchor="ctr"/>
          <a:lstStyle/>
          <a:p>
            <a:endParaRPr lang="en-US"/>
          </a:p>
        </p:txBody>
      </p:sp>
      <p:sp>
        <p:nvSpPr>
          <p:cNvPr id="28686" name="Text Box 14"/>
          <p:cNvSpPr txBox="1">
            <a:spLocks noChangeArrowheads="1"/>
          </p:cNvSpPr>
          <p:nvPr/>
        </p:nvSpPr>
        <p:spPr bwMode="auto">
          <a:xfrm>
            <a:off x="2697163" y="5562600"/>
            <a:ext cx="141287" cy="166688"/>
          </a:xfrm>
          <a:prstGeom prst="rect">
            <a:avLst/>
          </a:prstGeom>
          <a:noFill/>
          <a:ln w="38100" algn="ctr">
            <a:noFill/>
            <a:miter lim="800000"/>
            <a:headEnd/>
            <a:tailEnd type="none" w="lg" len="lg"/>
          </a:ln>
        </p:spPr>
        <p:txBody>
          <a:bodyPr lIns="42056" tIns="21027" rIns="42056" bIns="21027"/>
          <a:lstStyle/>
          <a:p>
            <a:pPr algn="ctr"/>
            <a:r>
              <a:rPr lang="en-US" sz="2000">
                <a:solidFill>
                  <a:schemeClr val="bg1"/>
                </a:solidFill>
                <a:latin typeface="Arial" charset="0"/>
              </a:rPr>
              <a:t>a</a:t>
            </a:r>
          </a:p>
        </p:txBody>
      </p:sp>
      <p:sp>
        <p:nvSpPr>
          <p:cNvPr id="28687" name="Text Box 15"/>
          <p:cNvSpPr txBox="1">
            <a:spLocks noChangeArrowheads="1"/>
          </p:cNvSpPr>
          <p:nvPr/>
        </p:nvSpPr>
        <p:spPr bwMode="auto">
          <a:xfrm>
            <a:off x="3500438" y="5715000"/>
            <a:ext cx="142875" cy="166688"/>
          </a:xfrm>
          <a:prstGeom prst="rect">
            <a:avLst/>
          </a:prstGeom>
          <a:noFill/>
          <a:ln w="38100" algn="ctr">
            <a:noFill/>
            <a:miter lim="800000"/>
            <a:headEnd/>
            <a:tailEnd type="none" w="lg" len="lg"/>
          </a:ln>
        </p:spPr>
        <p:txBody>
          <a:bodyPr lIns="42056" tIns="21027" rIns="42056" bIns="21027"/>
          <a:lstStyle/>
          <a:p>
            <a:pPr algn="ctr"/>
            <a:r>
              <a:rPr lang="en-US" sz="2000">
                <a:solidFill>
                  <a:schemeClr val="bg1"/>
                </a:solidFill>
                <a:latin typeface="Arial" charset="0"/>
              </a:rPr>
              <a:t>b</a:t>
            </a:r>
          </a:p>
        </p:txBody>
      </p:sp>
      <p:sp>
        <p:nvSpPr>
          <p:cNvPr id="28688" name="Text Box 16"/>
          <p:cNvSpPr txBox="1">
            <a:spLocks noChangeArrowheads="1"/>
          </p:cNvSpPr>
          <p:nvPr/>
        </p:nvSpPr>
        <p:spPr bwMode="auto">
          <a:xfrm>
            <a:off x="3732213" y="6248400"/>
            <a:ext cx="136525" cy="168275"/>
          </a:xfrm>
          <a:prstGeom prst="rect">
            <a:avLst/>
          </a:prstGeom>
          <a:noFill/>
          <a:ln w="38100" algn="ctr">
            <a:noFill/>
            <a:miter lim="800000"/>
            <a:headEnd/>
            <a:tailEnd type="none" w="lg" len="lg"/>
          </a:ln>
        </p:spPr>
        <p:txBody>
          <a:bodyPr lIns="42056" tIns="21027" rIns="42056" bIns="21027"/>
          <a:lstStyle/>
          <a:p>
            <a:pPr algn="ctr"/>
            <a:r>
              <a:rPr lang="en-US" sz="2000">
                <a:solidFill>
                  <a:schemeClr val="bg1"/>
                </a:solidFill>
                <a:latin typeface="Arial" charset="0"/>
              </a:rPr>
              <a:t>c</a:t>
            </a:r>
          </a:p>
        </p:txBody>
      </p:sp>
      <p:sp>
        <p:nvSpPr>
          <p:cNvPr id="28689" name="Text Box 17"/>
          <p:cNvSpPr txBox="1">
            <a:spLocks noChangeArrowheads="1"/>
          </p:cNvSpPr>
          <p:nvPr/>
        </p:nvSpPr>
        <p:spPr bwMode="auto">
          <a:xfrm>
            <a:off x="4354513" y="6080125"/>
            <a:ext cx="141287" cy="168275"/>
          </a:xfrm>
          <a:prstGeom prst="rect">
            <a:avLst/>
          </a:prstGeom>
          <a:noFill/>
          <a:ln w="38100" algn="ctr">
            <a:noFill/>
            <a:miter lim="800000"/>
            <a:headEnd/>
            <a:tailEnd type="none" w="lg" len="lg"/>
          </a:ln>
        </p:spPr>
        <p:txBody>
          <a:bodyPr lIns="42056" tIns="21027" rIns="42056" bIns="21027"/>
          <a:lstStyle/>
          <a:p>
            <a:pPr algn="ctr"/>
            <a:r>
              <a:rPr lang="en-US" sz="2000">
                <a:solidFill>
                  <a:schemeClr val="bg1"/>
                </a:solidFill>
                <a:latin typeface="Arial" charset="0"/>
              </a:rPr>
              <a:t>d</a:t>
            </a:r>
          </a:p>
        </p:txBody>
      </p:sp>
      <p:sp>
        <p:nvSpPr>
          <p:cNvPr id="28690" name="Text Box 18"/>
          <p:cNvSpPr txBox="1">
            <a:spLocks noChangeArrowheads="1"/>
          </p:cNvSpPr>
          <p:nvPr/>
        </p:nvSpPr>
        <p:spPr bwMode="auto">
          <a:xfrm>
            <a:off x="4927600" y="5715000"/>
            <a:ext cx="141288" cy="166688"/>
          </a:xfrm>
          <a:prstGeom prst="rect">
            <a:avLst/>
          </a:prstGeom>
          <a:noFill/>
          <a:ln w="38100" algn="ctr">
            <a:noFill/>
            <a:miter lim="800000"/>
            <a:headEnd/>
            <a:tailEnd type="none" w="lg" len="lg"/>
          </a:ln>
        </p:spPr>
        <p:txBody>
          <a:bodyPr lIns="42056" tIns="21027" rIns="42056" bIns="21027"/>
          <a:lstStyle/>
          <a:p>
            <a:pPr algn="ctr"/>
            <a:r>
              <a:rPr lang="en-US" sz="2000">
                <a:solidFill>
                  <a:schemeClr val="bg1"/>
                </a:solidFill>
                <a:latin typeface="Arial" charset="0"/>
              </a:rPr>
              <a:t>e</a:t>
            </a:r>
          </a:p>
        </p:txBody>
      </p:sp>
      <p:sp>
        <p:nvSpPr>
          <p:cNvPr id="28691" name="AutoShape 19"/>
          <p:cNvSpPr>
            <a:spLocks noChangeAspect="1" noChangeArrowheads="1"/>
          </p:cNvSpPr>
          <p:nvPr/>
        </p:nvSpPr>
        <p:spPr bwMode="auto">
          <a:xfrm>
            <a:off x="2971800" y="2133600"/>
            <a:ext cx="2514600" cy="1528763"/>
          </a:xfrm>
          <a:prstGeom prst="rect">
            <a:avLst/>
          </a:prstGeom>
          <a:noFill/>
          <a:ln w="9525">
            <a:noFill/>
            <a:miter lim="800000"/>
            <a:headEnd/>
            <a:tailEnd/>
          </a:ln>
        </p:spPr>
        <p:txBody>
          <a:bodyPr/>
          <a:lstStyle/>
          <a:p>
            <a:endParaRPr lang="en-US"/>
          </a:p>
        </p:txBody>
      </p:sp>
      <p:sp>
        <p:nvSpPr>
          <p:cNvPr id="28692" name="AutoShape 20"/>
          <p:cNvSpPr>
            <a:spLocks noChangeAspect="1" noChangeArrowheads="1"/>
          </p:cNvSpPr>
          <p:nvPr/>
        </p:nvSpPr>
        <p:spPr bwMode="auto">
          <a:xfrm>
            <a:off x="2971800" y="2133600"/>
            <a:ext cx="2514600" cy="1449388"/>
          </a:xfrm>
          <a:prstGeom prst="rect">
            <a:avLst/>
          </a:prstGeom>
          <a:noFill/>
          <a:ln w="9525">
            <a:noFill/>
            <a:miter lim="800000"/>
            <a:headEnd/>
            <a:tailEnd/>
          </a:ln>
        </p:spPr>
        <p:txBody>
          <a:bodyPr/>
          <a:lstStyle/>
          <a:p>
            <a:endParaRPr lang="en-US"/>
          </a:p>
        </p:txBody>
      </p:sp>
      <p:sp>
        <p:nvSpPr>
          <p:cNvPr id="28693" name="Line 21"/>
          <p:cNvSpPr>
            <a:spLocks noChangeShapeType="1"/>
          </p:cNvSpPr>
          <p:nvPr/>
        </p:nvSpPr>
        <p:spPr bwMode="auto">
          <a:xfrm>
            <a:off x="3176588" y="3397250"/>
            <a:ext cx="641350" cy="0"/>
          </a:xfrm>
          <a:prstGeom prst="line">
            <a:avLst/>
          </a:prstGeom>
          <a:noFill/>
          <a:ln w="38100">
            <a:solidFill>
              <a:srgbClr val="FFFF00"/>
            </a:solidFill>
            <a:round/>
            <a:headEnd/>
            <a:tailEnd type="none" w="lg" len="lg"/>
          </a:ln>
        </p:spPr>
        <p:txBody>
          <a:bodyPr anchor="ctr"/>
          <a:lstStyle/>
          <a:p>
            <a:endParaRPr lang="en-US"/>
          </a:p>
        </p:txBody>
      </p:sp>
      <p:sp>
        <p:nvSpPr>
          <p:cNvPr id="28694" name="Line 22"/>
          <p:cNvSpPr>
            <a:spLocks noChangeShapeType="1"/>
          </p:cNvSpPr>
          <p:nvPr/>
        </p:nvSpPr>
        <p:spPr bwMode="auto">
          <a:xfrm>
            <a:off x="3890963" y="3397250"/>
            <a:ext cx="642937" cy="0"/>
          </a:xfrm>
          <a:prstGeom prst="line">
            <a:avLst/>
          </a:prstGeom>
          <a:noFill/>
          <a:ln w="38100">
            <a:solidFill>
              <a:srgbClr val="FFFF00"/>
            </a:solidFill>
            <a:round/>
            <a:headEnd/>
            <a:tailEnd type="none" w="lg" len="lg"/>
          </a:ln>
        </p:spPr>
        <p:txBody>
          <a:bodyPr anchor="ctr"/>
          <a:lstStyle/>
          <a:p>
            <a:endParaRPr lang="en-US"/>
          </a:p>
        </p:txBody>
      </p:sp>
      <p:sp>
        <p:nvSpPr>
          <p:cNvPr id="28695" name="Line 23"/>
          <p:cNvSpPr>
            <a:spLocks noChangeShapeType="1"/>
          </p:cNvSpPr>
          <p:nvPr/>
        </p:nvSpPr>
        <p:spPr bwMode="auto">
          <a:xfrm flipH="1">
            <a:off x="4592638" y="3400425"/>
            <a:ext cx="635000" cy="3175"/>
          </a:xfrm>
          <a:prstGeom prst="line">
            <a:avLst/>
          </a:prstGeom>
          <a:noFill/>
          <a:ln w="38100">
            <a:solidFill>
              <a:srgbClr val="FFFF00"/>
            </a:solidFill>
            <a:round/>
            <a:headEnd/>
            <a:tailEnd type="none" w="lg" len="lg"/>
          </a:ln>
        </p:spPr>
        <p:txBody>
          <a:bodyPr anchor="ctr"/>
          <a:lstStyle/>
          <a:p>
            <a:endParaRPr lang="en-US"/>
          </a:p>
        </p:txBody>
      </p:sp>
      <p:sp>
        <p:nvSpPr>
          <p:cNvPr id="28696" name="Line 24"/>
          <p:cNvSpPr>
            <a:spLocks noChangeShapeType="1"/>
          </p:cNvSpPr>
          <p:nvPr/>
        </p:nvSpPr>
        <p:spPr bwMode="auto">
          <a:xfrm flipH="1">
            <a:off x="3865563" y="2374900"/>
            <a:ext cx="344487" cy="1000125"/>
          </a:xfrm>
          <a:prstGeom prst="line">
            <a:avLst/>
          </a:prstGeom>
          <a:noFill/>
          <a:ln w="38100">
            <a:solidFill>
              <a:srgbClr val="FFFF00"/>
            </a:solidFill>
            <a:round/>
            <a:headEnd/>
            <a:tailEnd type="none" w="lg" len="lg"/>
          </a:ln>
        </p:spPr>
        <p:txBody>
          <a:bodyPr anchor="ctr"/>
          <a:lstStyle/>
          <a:p>
            <a:endParaRPr lang="en-US"/>
          </a:p>
        </p:txBody>
      </p:sp>
      <p:sp>
        <p:nvSpPr>
          <p:cNvPr id="28697" name="Line 25"/>
          <p:cNvSpPr>
            <a:spLocks noChangeShapeType="1"/>
          </p:cNvSpPr>
          <p:nvPr/>
        </p:nvSpPr>
        <p:spPr bwMode="auto">
          <a:xfrm>
            <a:off x="4232275" y="2368550"/>
            <a:ext cx="322263" cy="998538"/>
          </a:xfrm>
          <a:prstGeom prst="line">
            <a:avLst/>
          </a:prstGeom>
          <a:noFill/>
          <a:ln w="38100">
            <a:solidFill>
              <a:srgbClr val="FFFF00"/>
            </a:solidFill>
            <a:round/>
            <a:headEnd/>
            <a:tailEnd type="none" w="lg" len="lg"/>
          </a:ln>
        </p:spPr>
        <p:txBody>
          <a:bodyPr anchor="ctr"/>
          <a:lstStyle/>
          <a:p>
            <a:endParaRPr lang="en-US"/>
          </a:p>
        </p:txBody>
      </p:sp>
      <p:sp>
        <p:nvSpPr>
          <p:cNvPr id="28698" name="Text Box 26"/>
          <p:cNvSpPr txBox="1">
            <a:spLocks noChangeArrowheads="1"/>
          </p:cNvSpPr>
          <p:nvPr/>
        </p:nvSpPr>
        <p:spPr bwMode="auto">
          <a:xfrm>
            <a:off x="5181600" y="3441700"/>
            <a:ext cx="304800" cy="141288"/>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28699" name="Text Box 27"/>
          <p:cNvSpPr txBox="1">
            <a:spLocks noChangeArrowheads="1"/>
          </p:cNvSpPr>
          <p:nvPr/>
        </p:nvSpPr>
        <p:spPr bwMode="auto">
          <a:xfrm>
            <a:off x="4114800" y="1905000"/>
            <a:ext cx="174625" cy="141288"/>
          </a:xfrm>
          <a:prstGeom prst="rect">
            <a:avLst/>
          </a:prstGeom>
          <a:noFill/>
          <a:ln w="38100" algn="ctr">
            <a:noFill/>
            <a:miter lim="800000"/>
            <a:headEnd/>
            <a:tailEnd type="none" w="lg" len="lg"/>
          </a:ln>
        </p:spPr>
        <p:txBody>
          <a:bodyPr lIns="17945" tIns="8973" rIns="17945" bIns="8973"/>
          <a:lstStyle/>
          <a:p>
            <a:pPr algn="ctr"/>
            <a:r>
              <a:rPr lang="en-US" sz="2000">
                <a:solidFill>
                  <a:schemeClr val="bg1"/>
                </a:solidFill>
                <a:latin typeface="Arial" charset="0"/>
              </a:rPr>
              <a:t>c</a:t>
            </a:r>
          </a:p>
        </p:txBody>
      </p:sp>
      <p:sp>
        <p:nvSpPr>
          <p:cNvPr id="28700" name="Text Box 29"/>
          <p:cNvSpPr txBox="1">
            <a:spLocks noChangeArrowheads="1"/>
          </p:cNvSpPr>
          <p:nvPr/>
        </p:nvSpPr>
        <p:spPr bwMode="auto">
          <a:xfrm>
            <a:off x="3059113" y="3521075"/>
            <a:ext cx="173037" cy="141288"/>
          </a:xfrm>
          <a:prstGeom prst="rect">
            <a:avLst/>
          </a:prstGeom>
          <a:noFill/>
          <a:ln w="38100" algn="ctr">
            <a:noFill/>
            <a:miter lim="800000"/>
            <a:headEnd/>
            <a:tailEnd type="none" w="lg" len="lg"/>
          </a:ln>
        </p:spPr>
        <p:txBody>
          <a:bodyPr lIns="17945" tIns="8973" rIns="17945" bIns="8973"/>
          <a:lstStyle/>
          <a:p>
            <a:pPr algn="ctr"/>
            <a:r>
              <a:rPr lang="en-US" sz="2000">
                <a:solidFill>
                  <a:schemeClr val="bg1"/>
                </a:solidFill>
                <a:latin typeface="Arial" charset="0"/>
              </a:rPr>
              <a:t>a</a:t>
            </a:r>
            <a:endParaRPr lang="en-US" sz="2000">
              <a:solidFill>
                <a:schemeClr val="bg1"/>
              </a:solidFill>
            </a:endParaRPr>
          </a:p>
        </p:txBody>
      </p:sp>
      <p:sp>
        <p:nvSpPr>
          <p:cNvPr id="28701" name="Text Box 30"/>
          <p:cNvSpPr txBox="1">
            <a:spLocks noChangeArrowheads="1"/>
          </p:cNvSpPr>
          <p:nvPr/>
        </p:nvSpPr>
        <p:spPr bwMode="auto">
          <a:xfrm>
            <a:off x="3810000" y="3521075"/>
            <a:ext cx="158750" cy="136525"/>
          </a:xfrm>
          <a:prstGeom prst="rect">
            <a:avLst/>
          </a:prstGeom>
          <a:noFill/>
          <a:ln w="38100" algn="ctr">
            <a:noFill/>
            <a:miter lim="800000"/>
            <a:headEnd/>
            <a:tailEnd type="none" w="lg" len="lg"/>
          </a:ln>
        </p:spPr>
        <p:txBody>
          <a:bodyPr lIns="17945" tIns="8973" rIns="17945" bIns="8973"/>
          <a:lstStyle/>
          <a:p>
            <a:pPr algn="ctr"/>
            <a:r>
              <a:rPr lang="en-US" sz="2000">
                <a:solidFill>
                  <a:schemeClr val="bg1"/>
                </a:solidFill>
                <a:latin typeface="Arial" charset="0"/>
              </a:rPr>
              <a:t>b</a:t>
            </a:r>
            <a:endParaRPr lang="en-US" sz="2000">
              <a:solidFill>
                <a:schemeClr val="bg1"/>
              </a:solidFill>
            </a:endParaRPr>
          </a:p>
        </p:txBody>
      </p:sp>
      <p:sp>
        <p:nvSpPr>
          <p:cNvPr id="28702" name="Text Box 31"/>
          <p:cNvSpPr txBox="1">
            <a:spLocks noChangeArrowheads="1"/>
          </p:cNvSpPr>
          <p:nvPr/>
        </p:nvSpPr>
        <p:spPr bwMode="auto">
          <a:xfrm>
            <a:off x="4489450" y="3521075"/>
            <a:ext cx="173038" cy="141288"/>
          </a:xfrm>
          <a:prstGeom prst="rect">
            <a:avLst/>
          </a:prstGeom>
          <a:noFill/>
          <a:ln w="38100" algn="ctr">
            <a:noFill/>
            <a:miter lim="800000"/>
            <a:headEnd/>
            <a:tailEnd type="none" w="lg" len="lg"/>
          </a:ln>
        </p:spPr>
        <p:txBody>
          <a:bodyPr lIns="17945" tIns="8973" rIns="17945" bIns="8973"/>
          <a:lstStyle/>
          <a:p>
            <a:pPr algn="ctr"/>
            <a:r>
              <a:rPr lang="en-US" sz="2000">
                <a:solidFill>
                  <a:schemeClr val="bg1"/>
                </a:solidFill>
                <a:latin typeface="Arial" charset="0"/>
              </a:rPr>
              <a:t>d</a:t>
            </a:r>
            <a:endParaRPr lang="en-US" sz="2000">
              <a:solidFill>
                <a:schemeClr val="bg1"/>
              </a:solidFill>
            </a:endParaRPr>
          </a:p>
        </p:txBody>
      </p:sp>
      <p:sp>
        <p:nvSpPr>
          <p:cNvPr id="28703" name="Text Box 32"/>
          <p:cNvSpPr txBox="1">
            <a:spLocks noChangeArrowheads="1"/>
          </p:cNvSpPr>
          <p:nvPr/>
        </p:nvSpPr>
        <p:spPr bwMode="auto">
          <a:xfrm>
            <a:off x="5183188" y="3521075"/>
            <a:ext cx="173037" cy="141288"/>
          </a:xfrm>
          <a:prstGeom prst="rect">
            <a:avLst/>
          </a:prstGeom>
          <a:noFill/>
          <a:ln w="38100" algn="ctr">
            <a:noFill/>
            <a:miter lim="800000"/>
            <a:headEnd/>
            <a:tailEnd type="none" w="lg" len="lg"/>
          </a:ln>
        </p:spPr>
        <p:txBody>
          <a:bodyPr lIns="17945" tIns="8973" rIns="17945" bIns="8973"/>
          <a:lstStyle/>
          <a:p>
            <a:pPr algn="ctr"/>
            <a:r>
              <a:rPr lang="en-US" sz="2000">
                <a:solidFill>
                  <a:schemeClr val="bg1"/>
                </a:solidFill>
                <a:latin typeface="Arial" charset="0"/>
              </a:rPr>
              <a:t>e</a:t>
            </a:r>
            <a:endParaRPr lang="en-US" sz="2000">
              <a:solidFill>
                <a:schemeClr val="bg1"/>
              </a:solidFill>
            </a:endParaRPr>
          </a:p>
        </p:txBody>
      </p:sp>
      <p:sp>
        <p:nvSpPr>
          <p:cNvPr id="28704" name="Oval 37"/>
          <p:cNvSpPr>
            <a:spLocks noChangeArrowheads="1"/>
          </p:cNvSpPr>
          <p:nvPr/>
        </p:nvSpPr>
        <p:spPr bwMode="auto">
          <a:xfrm>
            <a:off x="5181600" y="3352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8705" name="Oval 39"/>
          <p:cNvSpPr>
            <a:spLocks noChangeArrowheads="1"/>
          </p:cNvSpPr>
          <p:nvPr/>
        </p:nvSpPr>
        <p:spPr bwMode="auto">
          <a:xfrm>
            <a:off x="3124200" y="3352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8706" name="Oval 40"/>
          <p:cNvSpPr>
            <a:spLocks noChangeArrowheads="1"/>
          </p:cNvSpPr>
          <p:nvPr/>
        </p:nvSpPr>
        <p:spPr bwMode="auto">
          <a:xfrm>
            <a:off x="4495800" y="3352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8707" name="Oval 41"/>
          <p:cNvSpPr>
            <a:spLocks noChangeArrowheads="1"/>
          </p:cNvSpPr>
          <p:nvPr/>
        </p:nvSpPr>
        <p:spPr bwMode="auto">
          <a:xfrm>
            <a:off x="3810000" y="3352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8708" name="Oval 42"/>
          <p:cNvSpPr>
            <a:spLocks noChangeArrowheads="1"/>
          </p:cNvSpPr>
          <p:nvPr/>
        </p:nvSpPr>
        <p:spPr bwMode="auto">
          <a:xfrm>
            <a:off x="4191000" y="23209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E22BE4B-9810-490B-B2D0-9D433E2CED57}" type="slidenum">
              <a:rPr lang="en-US" smtClean="0"/>
              <a:pPr/>
              <a:t>16</a:t>
            </a:fld>
            <a:endParaRPr lang="en-US" smtClean="0"/>
          </a:p>
        </p:txBody>
      </p:sp>
      <p:sp>
        <p:nvSpPr>
          <p:cNvPr id="29698" name="Text Box 2"/>
          <p:cNvSpPr txBox="1">
            <a:spLocks noChangeArrowheads="1"/>
          </p:cNvSpPr>
          <p:nvPr/>
        </p:nvSpPr>
        <p:spPr bwMode="auto">
          <a:xfrm>
            <a:off x="228600" y="2286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2969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9700" name="Text Box 4"/>
          <p:cNvSpPr txBox="1">
            <a:spLocks noChangeArrowheads="1"/>
          </p:cNvSpPr>
          <p:nvPr/>
        </p:nvSpPr>
        <p:spPr bwMode="auto">
          <a:xfrm>
            <a:off x="228600" y="685800"/>
            <a:ext cx="6591300" cy="2041525"/>
          </a:xfrm>
          <a:prstGeom prst="rect">
            <a:avLst/>
          </a:prstGeom>
          <a:noFill/>
          <a:ln w="9525">
            <a:noFill/>
            <a:miter lim="800000"/>
            <a:headEnd/>
            <a:tailEnd/>
          </a:ln>
        </p:spPr>
        <p:txBody>
          <a:bodyPr wrap="none">
            <a:spAutoFit/>
          </a:bodyPr>
          <a:lstStyle/>
          <a:p>
            <a:pPr>
              <a:buFontTx/>
              <a:buChar char="•"/>
            </a:pPr>
            <a:endParaRPr lang="en-US">
              <a:solidFill>
                <a:schemeClr val="bg1"/>
              </a:solidFill>
            </a:endParaRPr>
          </a:p>
          <a:p>
            <a:pPr>
              <a:buFontTx/>
              <a:buChar char="•"/>
            </a:pPr>
            <a:r>
              <a:rPr lang="en-US">
                <a:solidFill>
                  <a:schemeClr val="bg1"/>
                </a:solidFill>
              </a:rPr>
              <a:t>The following is not an interval graph.</a:t>
            </a:r>
          </a:p>
          <a:p>
            <a:endParaRPr lang="en-US" b="1" i="1">
              <a:solidFill>
                <a:srgbClr val="FFFF00"/>
              </a:solidFill>
            </a:endParaRPr>
          </a:p>
          <a:p>
            <a:endParaRPr lang="en-US">
              <a:solidFill>
                <a:schemeClr val="bg1"/>
              </a:solidFill>
            </a:endParaRPr>
          </a:p>
        </p:txBody>
      </p:sp>
      <p:sp>
        <p:nvSpPr>
          <p:cNvPr id="29701" name="AutoShape 7"/>
          <p:cNvSpPr>
            <a:spLocks noChangeAspect="1" noChangeArrowheads="1"/>
          </p:cNvSpPr>
          <p:nvPr/>
        </p:nvSpPr>
        <p:spPr bwMode="auto">
          <a:xfrm>
            <a:off x="2438400" y="5715000"/>
            <a:ext cx="3086100" cy="617538"/>
          </a:xfrm>
          <a:prstGeom prst="rect">
            <a:avLst/>
          </a:prstGeom>
          <a:noFill/>
          <a:ln w="9525">
            <a:noFill/>
            <a:miter lim="800000"/>
            <a:headEnd/>
            <a:tailEnd/>
          </a:ln>
        </p:spPr>
        <p:txBody>
          <a:bodyPr/>
          <a:lstStyle/>
          <a:p>
            <a:endParaRPr lang="en-US">
              <a:solidFill>
                <a:schemeClr val="bg1"/>
              </a:solidFill>
            </a:endParaRPr>
          </a:p>
        </p:txBody>
      </p:sp>
      <p:sp>
        <p:nvSpPr>
          <p:cNvPr id="29702" name="Text Box 8"/>
          <p:cNvSpPr txBox="1">
            <a:spLocks noChangeArrowheads="1"/>
          </p:cNvSpPr>
          <p:nvPr/>
        </p:nvSpPr>
        <p:spPr bwMode="auto">
          <a:xfrm>
            <a:off x="4318000" y="5989638"/>
            <a:ext cx="141288" cy="168275"/>
          </a:xfrm>
          <a:prstGeom prst="rect">
            <a:avLst/>
          </a:prstGeom>
          <a:noFill/>
          <a:ln w="38100" algn="ctr">
            <a:noFill/>
            <a:miter lim="800000"/>
            <a:headEnd/>
            <a:tailEnd type="none" w="lg" len="lg"/>
          </a:ln>
        </p:spPr>
        <p:txBody>
          <a:bodyPr lIns="42056" tIns="21027" rIns="42056" bIns="21027"/>
          <a:lstStyle/>
          <a:p>
            <a:pPr algn="ctr"/>
            <a:endParaRPr lang="en-US" sz="2000">
              <a:solidFill>
                <a:schemeClr val="bg1"/>
              </a:solidFill>
              <a:latin typeface="Arial" charset="0"/>
            </a:endParaRPr>
          </a:p>
        </p:txBody>
      </p:sp>
      <p:grpSp>
        <p:nvGrpSpPr>
          <p:cNvPr id="29703" name="Group 37"/>
          <p:cNvGrpSpPr>
            <a:grpSpLocks/>
          </p:cNvGrpSpPr>
          <p:nvPr/>
        </p:nvGrpSpPr>
        <p:grpSpPr bwMode="auto">
          <a:xfrm>
            <a:off x="2286000" y="2762250"/>
            <a:ext cx="4540250" cy="3017838"/>
            <a:chOff x="1440" y="1740"/>
            <a:chExt cx="2860" cy="1901"/>
          </a:xfrm>
        </p:grpSpPr>
        <p:sp>
          <p:nvSpPr>
            <p:cNvPr id="29704" name="Text Box 5"/>
            <p:cNvSpPr txBox="1">
              <a:spLocks noChangeArrowheads="1"/>
            </p:cNvSpPr>
            <p:nvPr/>
          </p:nvSpPr>
          <p:spPr bwMode="auto">
            <a:xfrm>
              <a:off x="3365" y="2210"/>
              <a:ext cx="307" cy="109"/>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29705" name="Text Box 6"/>
            <p:cNvSpPr txBox="1">
              <a:spLocks noChangeArrowheads="1"/>
            </p:cNvSpPr>
            <p:nvPr/>
          </p:nvSpPr>
          <p:spPr bwMode="auto">
            <a:xfrm>
              <a:off x="3365" y="2272"/>
              <a:ext cx="175" cy="109"/>
            </a:xfrm>
            <a:prstGeom prst="rect">
              <a:avLst/>
            </a:prstGeom>
            <a:noFill/>
            <a:ln w="38100" algn="ctr">
              <a:noFill/>
              <a:miter lim="800000"/>
              <a:headEnd/>
              <a:tailEnd type="none" w="lg" len="lg"/>
            </a:ln>
          </p:spPr>
          <p:txBody>
            <a:bodyPr lIns="17945" tIns="8973" rIns="17945" bIns="8973"/>
            <a:lstStyle/>
            <a:p>
              <a:pPr algn="ctr"/>
              <a:endParaRPr lang="en-US">
                <a:solidFill>
                  <a:schemeClr val="bg1"/>
                </a:solidFill>
              </a:endParaRPr>
            </a:p>
          </p:txBody>
        </p:sp>
        <p:sp>
          <p:nvSpPr>
            <p:cNvPr id="29706" name="Text Box 9"/>
            <p:cNvSpPr txBox="1">
              <a:spLocks noChangeArrowheads="1"/>
            </p:cNvSpPr>
            <p:nvPr/>
          </p:nvSpPr>
          <p:spPr bwMode="auto">
            <a:xfrm>
              <a:off x="3264" y="2168"/>
              <a:ext cx="192" cy="89"/>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29707" name="Line 14"/>
            <p:cNvSpPr>
              <a:spLocks noChangeShapeType="1"/>
            </p:cNvSpPr>
            <p:nvPr/>
          </p:nvSpPr>
          <p:spPr bwMode="auto">
            <a:xfrm flipH="1" flipV="1">
              <a:off x="1884" y="3253"/>
              <a:ext cx="612" cy="11"/>
            </a:xfrm>
            <a:prstGeom prst="line">
              <a:avLst/>
            </a:prstGeom>
            <a:noFill/>
            <a:ln w="28575">
              <a:solidFill>
                <a:srgbClr val="FFFF00"/>
              </a:solidFill>
              <a:round/>
              <a:headEnd/>
              <a:tailEnd/>
            </a:ln>
          </p:spPr>
          <p:txBody>
            <a:bodyPr/>
            <a:lstStyle/>
            <a:p>
              <a:endParaRPr lang="en-US"/>
            </a:p>
          </p:txBody>
        </p:sp>
        <p:sp>
          <p:nvSpPr>
            <p:cNvPr id="29708" name="Line 15"/>
            <p:cNvSpPr>
              <a:spLocks noChangeShapeType="1"/>
            </p:cNvSpPr>
            <p:nvPr/>
          </p:nvSpPr>
          <p:spPr bwMode="auto">
            <a:xfrm>
              <a:off x="2513" y="3253"/>
              <a:ext cx="733" cy="0"/>
            </a:xfrm>
            <a:prstGeom prst="line">
              <a:avLst/>
            </a:prstGeom>
            <a:noFill/>
            <a:ln w="28575">
              <a:solidFill>
                <a:srgbClr val="FFFF00"/>
              </a:solidFill>
              <a:round/>
              <a:headEnd/>
              <a:tailEnd/>
            </a:ln>
          </p:spPr>
          <p:txBody>
            <a:bodyPr/>
            <a:lstStyle/>
            <a:p>
              <a:endParaRPr lang="en-US"/>
            </a:p>
          </p:txBody>
        </p:sp>
        <p:sp>
          <p:nvSpPr>
            <p:cNvPr id="29709" name="Line 16"/>
            <p:cNvSpPr>
              <a:spLocks noChangeShapeType="1"/>
            </p:cNvSpPr>
            <p:nvPr/>
          </p:nvSpPr>
          <p:spPr bwMode="auto">
            <a:xfrm flipV="1">
              <a:off x="2479" y="2553"/>
              <a:ext cx="383" cy="663"/>
            </a:xfrm>
            <a:prstGeom prst="line">
              <a:avLst/>
            </a:prstGeom>
            <a:noFill/>
            <a:ln w="28575">
              <a:solidFill>
                <a:srgbClr val="FFFF00"/>
              </a:solidFill>
              <a:round/>
              <a:headEnd/>
              <a:tailEnd/>
            </a:ln>
          </p:spPr>
          <p:txBody>
            <a:bodyPr/>
            <a:lstStyle/>
            <a:p>
              <a:endParaRPr lang="en-US"/>
            </a:p>
          </p:txBody>
        </p:sp>
        <p:sp>
          <p:nvSpPr>
            <p:cNvPr id="29710" name="Line 17"/>
            <p:cNvSpPr>
              <a:spLocks noChangeShapeType="1"/>
            </p:cNvSpPr>
            <p:nvPr/>
          </p:nvSpPr>
          <p:spPr bwMode="auto">
            <a:xfrm>
              <a:off x="3177" y="3253"/>
              <a:ext cx="699" cy="0"/>
            </a:xfrm>
            <a:prstGeom prst="line">
              <a:avLst/>
            </a:prstGeom>
            <a:noFill/>
            <a:ln w="28575">
              <a:solidFill>
                <a:srgbClr val="FFFF00"/>
              </a:solidFill>
              <a:round/>
              <a:headEnd/>
              <a:tailEnd/>
            </a:ln>
          </p:spPr>
          <p:txBody>
            <a:bodyPr/>
            <a:lstStyle/>
            <a:p>
              <a:endParaRPr lang="en-US"/>
            </a:p>
          </p:txBody>
        </p:sp>
        <p:sp>
          <p:nvSpPr>
            <p:cNvPr id="29711" name="Line 18"/>
            <p:cNvSpPr>
              <a:spLocks noChangeShapeType="1"/>
            </p:cNvSpPr>
            <p:nvPr/>
          </p:nvSpPr>
          <p:spPr bwMode="auto">
            <a:xfrm>
              <a:off x="2855" y="2084"/>
              <a:ext cx="0" cy="525"/>
            </a:xfrm>
            <a:prstGeom prst="line">
              <a:avLst/>
            </a:prstGeom>
            <a:noFill/>
            <a:ln w="28575">
              <a:solidFill>
                <a:srgbClr val="FFFF00"/>
              </a:solidFill>
              <a:round/>
              <a:headEnd/>
              <a:tailEnd/>
            </a:ln>
          </p:spPr>
          <p:txBody>
            <a:bodyPr/>
            <a:lstStyle/>
            <a:p>
              <a:endParaRPr lang="en-US"/>
            </a:p>
          </p:txBody>
        </p:sp>
        <p:sp>
          <p:nvSpPr>
            <p:cNvPr id="29712" name="Line 19"/>
            <p:cNvSpPr>
              <a:spLocks noChangeShapeType="1"/>
            </p:cNvSpPr>
            <p:nvPr/>
          </p:nvSpPr>
          <p:spPr bwMode="auto">
            <a:xfrm flipH="1" flipV="1">
              <a:off x="2880" y="2569"/>
              <a:ext cx="313" cy="631"/>
            </a:xfrm>
            <a:prstGeom prst="line">
              <a:avLst/>
            </a:prstGeom>
            <a:noFill/>
            <a:ln w="28575">
              <a:solidFill>
                <a:srgbClr val="FFFF00"/>
              </a:solidFill>
              <a:round/>
              <a:headEnd/>
              <a:tailEnd/>
            </a:ln>
          </p:spPr>
          <p:txBody>
            <a:bodyPr/>
            <a:lstStyle/>
            <a:p>
              <a:endParaRPr lang="en-US"/>
            </a:p>
          </p:txBody>
        </p:sp>
        <p:sp>
          <p:nvSpPr>
            <p:cNvPr id="29713" name="Text Box 25"/>
            <p:cNvSpPr txBox="1">
              <a:spLocks noChangeArrowheads="1"/>
            </p:cNvSpPr>
            <p:nvPr/>
          </p:nvSpPr>
          <p:spPr bwMode="auto">
            <a:xfrm>
              <a:off x="2534" y="1740"/>
              <a:ext cx="230" cy="365"/>
            </a:xfrm>
            <a:prstGeom prst="rect">
              <a:avLst/>
            </a:prstGeom>
            <a:noFill/>
            <a:ln w="9525">
              <a:noFill/>
              <a:miter lim="800000"/>
              <a:headEnd/>
              <a:tailEnd/>
            </a:ln>
          </p:spPr>
          <p:txBody>
            <a:bodyPr wrap="none">
              <a:spAutoFit/>
            </a:bodyPr>
            <a:lstStyle/>
            <a:p>
              <a:r>
                <a:rPr lang="en-US">
                  <a:solidFill>
                    <a:schemeClr val="bg1"/>
                  </a:solidFill>
                </a:rPr>
                <a:t>a</a:t>
              </a:r>
            </a:p>
          </p:txBody>
        </p:sp>
        <p:sp>
          <p:nvSpPr>
            <p:cNvPr id="29714" name="Text Box 26"/>
            <p:cNvSpPr txBox="1">
              <a:spLocks noChangeArrowheads="1"/>
            </p:cNvSpPr>
            <p:nvPr/>
          </p:nvSpPr>
          <p:spPr bwMode="auto">
            <a:xfrm>
              <a:off x="1440" y="3036"/>
              <a:ext cx="244" cy="365"/>
            </a:xfrm>
            <a:prstGeom prst="rect">
              <a:avLst/>
            </a:prstGeom>
            <a:noFill/>
            <a:ln w="9525">
              <a:noFill/>
              <a:miter lim="800000"/>
              <a:headEnd/>
              <a:tailEnd/>
            </a:ln>
          </p:spPr>
          <p:txBody>
            <a:bodyPr wrap="none">
              <a:spAutoFit/>
            </a:bodyPr>
            <a:lstStyle/>
            <a:p>
              <a:r>
                <a:rPr lang="en-US">
                  <a:solidFill>
                    <a:schemeClr val="bg1"/>
                  </a:solidFill>
                </a:rPr>
                <a:t>b</a:t>
              </a:r>
            </a:p>
          </p:txBody>
        </p:sp>
        <p:sp>
          <p:nvSpPr>
            <p:cNvPr id="29715" name="Text Box 27"/>
            <p:cNvSpPr txBox="1">
              <a:spLocks noChangeArrowheads="1"/>
            </p:cNvSpPr>
            <p:nvPr/>
          </p:nvSpPr>
          <p:spPr bwMode="auto">
            <a:xfrm>
              <a:off x="4070" y="2988"/>
              <a:ext cx="230" cy="365"/>
            </a:xfrm>
            <a:prstGeom prst="rect">
              <a:avLst/>
            </a:prstGeom>
            <a:noFill/>
            <a:ln w="9525">
              <a:noFill/>
              <a:miter lim="800000"/>
              <a:headEnd/>
              <a:tailEnd/>
            </a:ln>
          </p:spPr>
          <p:txBody>
            <a:bodyPr wrap="none">
              <a:spAutoFit/>
            </a:bodyPr>
            <a:lstStyle/>
            <a:p>
              <a:r>
                <a:rPr lang="en-US">
                  <a:solidFill>
                    <a:schemeClr val="bg1"/>
                  </a:solidFill>
                </a:rPr>
                <a:t>c</a:t>
              </a:r>
            </a:p>
          </p:txBody>
        </p:sp>
        <p:sp>
          <p:nvSpPr>
            <p:cNvPr id="29716" name="Text Box 28"/>
            <p:cNvSpPr txBox="1">
              <a:spLocks noChangeArrowheads="1"/>
            </p:cNvSpPr>
            <p:nvPr/>
          </p:nvSpPr>
          <p:spPr bwMode="auto">
            <a:xfrm>
              <a:off x="2534" y="2316"/>
              <a:ext cx="244" cy="365"/>
            </a:xfrm>
            <a:prstGeom prst="rect">
              <a:avLst/>
            </a:prstGeom>
            <a:noFill/>
            <a:ln w="9525">
              <a:noFill/>
              <a:miter lim="800000"/>
              <a:headEnd/>
              <a:tailEnd/>
            </a:ln>
          </p:spPr>
          <p:txBody>
            <a:bodyPr wrap="none">
              <a:spAutoFit/>
            </a:bodyPr>
            <a:lstStyle/>
            <a:p>
              <a:r>
                <a:rPr lang="en-US">
                  <a:solidFill>
                    <a:schemeClr val="bg1"/>
                  </a:solidFill>
                </a:rPr>
                <a:t>x</a:t>
              </a:r>
            </a:p>
          </p:txBody>
        </p:sp>
        <p:sp>
          <p:nvSpPr>
            <p:cNvPr id="29717" name="Text Box 29"/>
            <p:cNvSpPr txBox="1">
              <a:spLocks noChangeArrowheads="1"/>
            </p:cNvSpPr>
            <p:nvPr/>
          </p:nvSpPr>
          <p:spPr bwMode="auto">
            <a:xfrm>
              <a:off x="2352" y="3276"/>
              <a:ext cx="244" cy="365"/>
            </a:xfrm>
            <a:prstGeom prst="rect">
              <a:avLst/>
            </a:prstGeom>
            <a:noFill/>
            <a:ln w="9525">
              <a:noFill/>
              <a:miter lim="800000"/>
              <a:headEnd/>
              <a:tailEnd/>
            </a:ln>
          </p:spPr>
          <p:txBody>
            <a:bodyPr wrap="none">
              <a:spAutoFit/>
            </a:bodyPr>
            <a:lstStyle/>
            <a:p>
              <a:r>
                <a:rPr lang="en-US">
                  <a:solidFill>
                    <a:schemeClr val="bg1"/>
                  </a:solidFill>
                </a:rPr>
                <a:t>y</a:t>
              </a:r>
            </a:p>
          </p:txBody>
        </p:sp>
        <p:sp>
          <p:nvSpPr>
            <p:cNvPr id="29718" name="Text Box 30"/>
            <p:cNvSpPr txBox="1">
              <a:spLocks noChangeArrowheads="1"/>
            </p:cNvSpPr>
            <p:nvPr/>
          </p:nvSpPr>
          <p:spPr bwMode="auto">
            <a:xfrm>
              <a:off x="3206" y="3276"/>
              <a:ext cx="230" cy="365"/>
            </a:xfrm>
            <a:prstGeom prst="rect">
              <a:avLst/>
            </a:prstGeom>
            <a:noFill/>
            <a:ln w="9525">
              <a:noFill/>
              <a:miter lim="800000"/>
              <a:headEnd/>
              <a:tailEnd/>
            </a:ln>
          </p:spPr>
          <p:txBody>
            <a:bodyPr wrap="none">
              <a:spAutoFit/>
            </a:bodyPr>
            <a:lstStyle/>
            <a:p>
              <a:r>
                <a:rPr lang="en-US">
                  <a:solidFill>
                    <a:schemeClr val="bg1"/>
                  </a:solidFill>
                </a:rPr>
                <a:t>z</a:t>
              </a:r>
            </a:p>
          </p:txBody>
        </p:sp>
        <p:sp>
          <p:nvSpPr>
            <p:cNvPr id="29719" name="Oval 31"/>
            <p:cNvSpPr>
              <a:spLocks noChangeArrowheads="1"/>
            </p:cNvSpPr>
            <p:nvPr/>
          </p:nvSpPr>
          <p:spPr bwMode="auto">
            <a:xfrm>
              <a:off x="2832" y="201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9720" name="Oval 32"/>
            <p:cNvSpPr>
              <a:spLocks noChangeArrowheads="1"/>
            </p:cNvSpPr>
            <p:nvPr/>
          </p:nvSpPr>
          <p:spPr bwMode="auto">
            <a:xfrm>
              <a:off x="2448"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9721" name="Oval 33"/>
            <p:cNvSpPr>
              <a:spLocks noChangeArrowheads="1"/>
            </p:cNvSpPr>
            <p:nvPr/>
          </p:nvSpPr>
          <p:spPr bwMode="auto">
            <a:xfrm>
              <a:off x="2832" y="251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9722" name="Oval 34"/>
            <p:cNvSpPr>
              <a:spLocks noChangeArrowheads="1"/>
            </p:cNvSpPr>
            <p:nvPr/>
          </p:nvSpPr>
          <p:spPr bwMode="auto">
            <a:xfrm>
              <a:off x="1872"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9723" name="Oval 35"/>
            <p:cNvSpPr>
              <a:spLocks noChangeArrowheads="1"/>
            </p:cNvSpPr>
            <p:nvPr/>
          </p:nvSpPr>
          <p:spPr bwMode="auto">
            <a:xfrm>
              <a:off x="3168"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9724" name="Oval 36"/>
            <p:cNvSpPr>
              <a:spLocks noChangeArrowheads="1"/>
            </p:cNvSpPr>
            <p:nvPr/>
          </p:nvSpPr>
          <p:spPr bwMode="auto">
            <a:xfrm>
              <a:off x="3857"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CDEB4E78-03DA-4BBD-9803-42734B90BF23}" type="slidenum">
              <a:rPr lang="en-US" smtClean="0"/>
              <a:pPr/>
              <a:t>17</a:t>
            </a:fld>
            <a:endParaRPr lang="en-US" smtClean="0"/>
          </a:p>
        </p:txBody>
      </p:sp>
      <p:sp>
        <p:nvSpPr>
          <p:cNvPr id="30722" name="Text Box 2"/>
          <p:cNvSpPr txBox="1">
            <a:spLocks noChangeArrowheads="1"/>
          </p:cNvSpPr>
          <p:nvPr/>
        </p:nvSpPr>
        <p:spPr bwMode="auto">
          <a:xfrm>
            <a:off x="228600" y="2286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Benzer’s Problem</a:t>
            </a:r>
          </a:p>
        </p:txBody>
      </p:sp>
      <p:sp>
        <p:nvSpPr>
          <p:cNvPr id="3072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0724" name="Text Box 4"/>
          <p:cNvSpPr txBox="1">
            <a:spLocks noChangeArrowheads="1"/>
          </p:cNvSpPr>
          <p:nvPr/>
        </p:nvSpPr>
        <p:spPr bwMode="auto">
          <a:xfrm>
            <a:off x="228600" y="685800"/>
            <a:ext cx="6591300" cy="2041525"/>
          </a:xfrm>
          <a:prstGeom prst="rect">
            <a:avLst/>
          </a:prstGeom>
          <a:noFill/>
          <a:ln w="9525">
            <a:noFill/>
            <a:miter lim="800000"/>
            <a:headEnd/>
            <a:tailEnd/>
          </a:ln>
        </p:spPr>
        <p:txBody>
          <a:bodyPr wrap="none">
            <a:spAutoFit/>
          </a:bodyPr>
          <a:lstStyle/>
          <a:p>
            <a:pPr>
              <a:buFontTx/>
              <a:buChar char="•"/>
            </a:pPr>
            <a:endParaRPr lang="en-US">
              <a:solidFill>
                <a:schemeClr val="bg1"/>
              </a:solidFill>
            </a:endParaRPr>
          </a:p>
          <a:p>
            <a:pPr>
              <a:buFontTx/>
              <a:buChar char="•"/>
            </a:pPr>
            <a:r>
              <a:rPr lang="en-US">
                <a:solidFill>
                  <a:schemeClr val="bg1"/>
                </a:solidFill>
              </a:rPr>
              <a:t>The following is not an interval graph.</a:t>
            </a:r>
          </a:p>
          <a:p>
            <a:endParaRPr lang="en-US" b="1" i="1">
              <a:solidFill>
                <a:srgbClr val="FFFF00"/>
              </a:solidFill>
            </a:endParaRPr>
          </a:p>
          <a:p>
            <a:endParaRPr lang="en-US">
              <a:solidFill>
                <a:schemeClr val="bg1"/>
              </a:solidFill>
            </a:endParaRPr>
          </a:p>
        </p:txBody>
      </p:sp>
      <p:sp>
        <p:nvSpPr>
          <p:cNvPr id="30725" name="Text Box 5"/>
          <p:cNvSpPr txBox="1">
            <a:spLocks noChangeArrowheads="1"/>
          </p:cNvSpPr>
          <p:nvPr/>
        </p:nvSpPr>
        <p:spPr bwMode="auto">
          <a:xfrm>
            <a:off x="5341938" y="3508375"/>
            <a:ext cx="487362" cy="173038"/>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30726" name="Text Box 6"/>
          <p:cNvSpPr txBox="1">
            <a:spLocks noChangeArrowheads="1"/>
          </p:cNvSpPr>
          <p:nvPr/>
        </p:nvSpPr>
        <p:spPr bwMode="auto">
          <a:xfrm>
            <a:off x="5341938" y="3606800"/>
            <a:ext cx="277812" cy="173038"/>
          </a:xfrm>
          <a:prstGeom prst="rect">
            <a:avLst/>
          </a:prstGeom>
          <a:noFill/>
          <a:ln w="38100" algn="ctr">
            <a:noFill/>
            <a:miter lim="800000"/>
            <a:headEnd/>
            <a:tailEnd type="none" w="lg" len="lg"/>
          </a:ln>
        </p:spPr>
        <p:txBody>
          <a:bodyPr lIns="17945" tIns="8973" rIns="17945" bIns="8973"/>
          <a:lstStyle/>
          <a:p>
            <a:pPr algn="ctr"/>
            <a:endParaRPr lang="en-US">
              <a:solidFill>
                <a:schemeClr val="bg1"/>
              </a:solidFill>
            </a:endParaRPr>
          </a:p>
        </p:txBody>
      </p:sp>
      <p:sp>
        <p:nvSpPr>
          <p:cNvPr id="30727" name="AutoShape 7"/>
          <p:cNvSpPr>
            <a:spLocks noChangeAspect="1" noChangeArrowheads="1"/>
          </p:cNvSpPr>
          <p:nvPr/>
        </p:nvSpPr>
        <p:spPr bwMode="auto">
          <a:xfrm>
            <a:off x="2438400" y="5715000"/>
            <a:ext cx="3086100" cy="617538"/>
          </a:xfrm>
          <a:prstGeom prst="rect">
            <a:avLst/>
          </a:prstGeom>
          <a:noFill/>
          <a:ln w="9525">
            <a:noFill/>
            <a:miter lim="800000"/>
            <a:headEnd/>
            <a:tailEnd/>
          </a:ln>
        </p:spPr>
        <p:txBody>
          <a:bodyPr/>
          <a:lstStyle/>
          <a:p>
            <a:endParaRPr lang="en-US">
              <a:solidFill>
                <a:schemeClr val="bg1"/>
              </a:solidFill>
            </a:endParaRPr>
          </a:p>
        </p:txBody>
      </p:sp>
      <p:sp>
        <p:nvSpPr>
          <p:cNvPr id="30728" name="Text Box 8"/>
          <p:cNvSpPr txBox="1">
            <a:spLocks noChangeArrowheads="1"/>
          </p:cNvSpPr>
          <p:nvPr/>
        </p:nvSpPr>
        <p:spPr bwMode="auto">
          <a:xfrm>
            <a:off x="4318000" y="5989638"/>
            <a:ext cx="141288" cy="168275"/>
          </a:xfrm>
          <a:prstGeom prst="rect">
            <a:avLst/>
          </a:prstGeom>
          <a:noFill/>
          <a:ln w="38100" algn="ctr">
            <a:noFill/>
            <a:miter lim="800000"/>
            <a:headEnd/>
            <a:tailEnd type="none" w="lg" len="lg"/>
          </a:ln>
        </p:spPr>
        <p:txBody>
          <a:bodyPr lIns="42056" tIns="21027" rIns="42056" bIns="21027"/>
          <a:lstStyle/>
          <a:p>
            <a:pPr algn="ctr"/>
            <a:endParaRPr lang="en-US" sz="2000">
              <a:solidFill>
                <a:schemeClr val="bg1"/>
              </a:solidFill>
              <a:latin typeface="Arial" charset="0"/>
            </a:endParaRPr>
          </a:p>
        </p:txBody>
      </p:sp>
      <p:sp>
        <p:nvSpPr>
          <p:cNvPr id="30729" name="Text Box 9"/>
          <p:cNvSpPr txBox="1">
            <a:spLocks noChangeArrowheads="1"/>
          </p:cNvSpPr>
          <p:nvPr/>
        </p:nvSpPr>
        <p:spPr bwMode="auto">
          <a:xfrm>
            <a:off x="5181600" y="3441700"/>
            <a:ext cx="304800" cy="141288"/>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30730" name="Line 31"/>
          <p:cNvSpPr>
            <a:spLocks noChangeShapeType="1"/>
          </p:cNvSpPr>
          <p:nvPr/>
        </p:nvSpPr>
        <p:spPr bwMode="auto">
          <a:xfrm>
            <a:off x="914400" y="6096000"/>
            <a:ext cx="1600200" cy="0"/>
          </a:xfrm>
          <a:prstGeom prst="line">
            <a:avLst/>
          </a:prstGeom>
          <a:noFill/>
          <a:ln w="28575">
            <a:solidFill>
              <a:srgbClr val="FFFF00"/>
            </a:solidFill>
            <a:round/>
            <a:headEnd/>
            <a:tailEnd/>
          </a:ln>
        </p:spPr>
        <p:txBody>
          <a:bodyPr/>
          <a:lstStyle/>
          <a:p>
            <a:endParaRPr lang="en-US"/>
          </a:p>
        </p:txBody>
      </p:sp>
      <p:sp>
        <p:nvSpPr>
          <p:cNvPr id="30731" name="Line 32"/>
          <p:cNvSpPr>
            <a:spLocks noChangeShapeType="1"/>
          </p:cNvSpPr>
          <p:nvPr/>
        </p:nvSpPr>
        <p:spPr bwMode="auto">
          <a:xfrm>
            <a:off x="3505200" y="6096000"/>
            <a:ext cx="1600200" cy="0"/>
          </a:xfrm>
          <a:prstGeom prst="line">
            <a:avLst/>
          </a:prstGeom>
          <a:noFill/>
          <a:ln w="28575">
            <a:solidFill>
              <a:srgbClr val="FFFF00"/>
            </a:solidFill>
            <a:round/>
            <a:headEnd/>
            <a:tailEnd/>
          </a:ln>
        </p:spPr>
        <p:txBody>
          <a:bodyPr/>
          <a:lstStyle/>
          <a:p>
            <a:endParaRPr lang="en-US"/>
          </a:p>
        </p:txBody>
      </p:sp>
      <p:sp>
        <p:nvSpPr>
          <p:cNvPr id="30732" name="Line 33"/>
          <p:cNvSpPr>
            <a:spLocks noChangeShapeType="1"/>
          </p:cNvSpPr>
          <p:nvPr/>
        </p:nvSpPr>
        <p:spPr bwMode="auto">
          <a:xfrm>
            <a:off x="5715000" y="6096000"/>
            <a:ext cx="1600200" cy="0"/>
          </a:xfrm>
          <a:prstGeom prst="line">
            <a:avLst/>
          </a:prstGeom>
          <a:noFill/>
          <a:ln w="28575">
            <a:solidFill>
              <a:srgbClr val="FFFF00"/>
            </a:solidFill>
            <a:round/>
            <a:headEnd/>
            <a:tailEnd/>
          </a:ln>
        </p:spPr>
        <p:txBody>
          <a:bodyPr/>
          <a:lstStyle/>
          <a:p>
            <a:endParaRPr lang="en-US"/>
          </a:p>
        </p:txBody>
      </p:sp>
      <p:sp>
        <p:nvSpPr>
          <p:cNvPr id="30733" name="Text Box 34"/>
          <p:cNvSpPr txBox="1">
            <a:spLocks noChangeArrowheads="1"/>
          </p:cNvSpPr>
          <p:nvPr/>
        </p:nvSpPr>
        <p:spPr bwMode="auto">
          <a:xfrm>
            <a:off x="1584325" y="6038850"/>
            <a:ext cx="365125" cy="579438"/>
          </a:xfrm>
          <a:prstGeom prst="rect">
            <a:avLst/>
          </a:prstGeom>
          <a:noFill/>
          <a:ln w="9525">
            <a:noFill/>
            <a:miter lim="800000"/>
            <a:headEnd/>
            <a:tailEnd/>
          </a:ln>
        </p:spPr>
        <p:txBody>
          <a:bodyPr wrap="none">
            <a:spAutoFit/>
          </a:bodyPr>
          <a:lstStyle/>
          <a:p>
            <a:r>
              <a:rPr lang="en-US">
                <a:solidFill>
                  <a:schemeClr val="bg1"/>
                </a:solidFill>
              </a:rPr>
              <a:t>a</a:t>
            </a:r>
          </a:p>
        </p:txBody>
      </p:sp>
      <p:sp>
        <p:nvSpPr>
          <p:cNvPr id="30734" name="Text Box 35"/>
          <p:cNvSpPr txBox="1">
            <a:spLocks noChangeArrowheads="1"/>
          </p:cNvSpPr>
          <p:nvPr/>
        </p:nvSpPr>
        <p:spPr bwMode="auto">
          <a:xfrm>
            <a:off x="4175125" y="6038850"/>
            <a:ext cx="387350" cy="579438"/>
          </a:xfrm>
          <a:prstGeom prst="rect">
            <a:avLst/>
          </a:prstGeom>
          <a:noFill/>
          <a:ln w="9525">
            <a:noFill/>
            <a:miter lim="800000"/>
            <a:headEnd/>
            <a:tailEnd/>
          </a:ln>
        </p:spPr>
        <p:txBody>
          <a:bodyPr wrap="none">
            <a:spAutoFit/>
          </a:bodyPr>
          <a:lstStyle/>
          <a:p>
            <a:r>
              <a:rPr lang="en-US">
                <a:solidFill>
                  <a:schemeClr val="bg1"/>
                </a:solidFill>
              </a:rPr>
              <a:t>b</a:t>
            </a:r>
          </a:p>
        </p:txBody>
      </p:sp>
      <p:sp>
        <p:nvSpPr>
          <p:cNvPr id="30735" name="Text Box 36"/>
          <p:cNvSpPr txBox="1">
            <a:spLocks noChangeArrowheads="1"/>
          </p:cNvSpPr>
          <p:nvPr/>
        </p:nvSpPr>
        <p:spPr bwMode="auto">
          <a:xfrm>
            <a:off x="6537325" y="6038850"/>
            <a:ext cx="365125" cy="579438"/>
          </a:xfrm>
          <a:prstGeom prst="rect">
            <a:avLst/>
          </a:prstGeom>
          <a:noFill/>
          <a:ln w="9525">
            <a:noFill/>
            <a:miter lim="800000"/>
            <a:headEnd/>
            <a:tailEnd/>
          </a:ln>
        </p:spPr>
        <p:txBody>
          <a:bodyPr wrap="none">
            <a:spAutoFit/>
          </a:bodyPr>
          <a:lstStyle/>
          <a:p>
            <a:r>
              <a:rPr lang="en-US">
                <a:solidFill>
                  <a:schemeClr val="bg1"/>
                </a:solidFill>
              </a:rPr>
              <a:t>c</a:t>
            </a:r>
          </a:p>
        </p:txBody>
      </p:sp>
      <p:sp>
        <p:nvSpPr>
          <p:cNvPr id="30736" name="AutoShape 54"/>
          <p:cNvSpPr>
            <a:spLocks noChangeAspect="1" noChangeArrowheads="1"/>
          </p:cNvSpPr>
          <p:nvPr/>
        </p:nvSpPr>
        <p:spPr bwMode="auto">
          <a:xfrm>
            <a:off x="2514600" y="2852738"/>
            <a:ext cx="4191000" cy="2732087"/>
          </a:xfrm>
          <a:prstGeom prst="rect">
            <a:avLst/>
          </a:prstGeom>
          <a:noFill/>
          <a:ln w="9525">
            <a:noFill/>
            <a:miter lim="800000"/>
            <a:headEnd/>
            <a:tailEnd/>
          </a:ln>
        </p:spPr>
        <p:txBody>
          <a:bodyPr/>
          <a:lstStyle/>
          <a:p>
            <a:endParaRPr lang="en-US"/>
          </a:p>
        </p:txBody>
      </p:sp>
      <p:grpSp>
        <p:nvGrpSpPr>
          <p:cNvPr id="30737" name="Group 55"/>
          <p:cNvGrpSpPr>
            <a:grpSpLocks/>
          </p:cNvGrpSpPr>
          <p:nvPr/>
        </p:nvGrpSpPr>
        <p:grpSpPr bwMode="auto">
          <a:xfrm>
            <a:off x="2286000" y="2762250"/>
            <a:ext cx="4540250" cy="3017838"/>
            <a:chOff x="1440" y="1740"/>
            <a:chExt cx="2860" cy="1901"/>
          </a:xfrm>
        </p:grpSpPr>
        <p:sp>
          <p:nvSpPr>
            <p:cNvPr id="30738" name="Text Box 56"/>
            <p:cNvSpPr txBox="1">
              <a:spLocks noChangeArrowheads="1"/>
            </p:cNvSpPr>
            <p:nvPr/>
          </p:nvSpPr>
          <p:spPr bwMode="auto">
            <a:xfrm>
              <a:off x="3365" y="2210"/>
              <a:ext cx="307" cy="109"/>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30739" name="Text Box 57"/>
            <p:cNvSpPr txBox="1">
              <a:spLocks noChangeArrowheads="1"/>
            </p:cNvSpPr>
            <p:nvPr/>
          </p:nvSpPr>
          <p:spPr bwMode="auto">
            <a:xfrm>
              <a:off x="3365" y="2272"/>
              <a:ext cx="175" cy="109"/>
            </a:xfrm>
            <a:prstGeom prst="rect">
              <a:avLst/>
            </a:prstGeom>
            <a:noFill/>
            <a:ln w="38100" algn="ctr">
              <a:noFill/>
              <a:miter lim="800000"/>
              <a:headEnd/>
              <a:tailEnd type="none" w="lg" len="lg"/>
            </a:ln>
          </p:spPr>
          <p:txBody>
            <a:bodyPr lIns="17945" tIns="8973" rIns="17945" bIns="8973"/>
            <a:lstStyle/>
            <a:p>
              <a:pPr algn="ctr"/>
              <a:endParaRPr lang="en-US">
                <a:solidFill>
                  <a:schemeClr val="bg1"/>
                </a:solidFill>
              </a:endParaRPr>
            </a:p>
          </p:txBody>
        </p:sp>
        <p:sp>
          <p:nvSpPr>
            <p:cNvPr id="30740" name="Text Box 58"/>
            <p:cNvSpPr txBox="1">
              <a:spLocks noChangeArrowheads="1"/>
            </p:cNvSpPr>
            <p:nvPr/>
          </p:nvSpPr>
          <p:spPr bwMode="auto">
            <a:xfrm>
              <a:off x="3264" y="2168"/>
              <a:ext cx="192" cy="89"/>
            </a:xfrm>
            <a:prstGeom prst="rect">
              <a:avLst/>
            </a:prstGeom>
            <a:noFill/>
            <a:ln w="38100" algn="ctr">
              <a:noFill/>
              <a:miter lim="800000"/>
              <a:headEnd/>
              <a:tailEnd type="none" w="lg" len="lg"/>
            </a:ln>
          </p:spPr>
          <p:txBody>
            <a:bodyPr lIns="17945" tIns="8973" rIns="17945" bIns="8973"/>
            <a:lstStyle/>
            <a:p>
              <a:endParaRPr lang="en-US">
                <a:solidFill>
                  <a:schemeClr val="bg1"/>
                </a:solidFill>
              </a:endParaRPr>
            </a:p>
          </p:txBody>
        </p:sp>
        <p:sp>
          <p:nvSpPr>
            <p:cNvPr id="30741" name="Line 59"/>
            <p:cNvSpPr>
              <a:spLocks noChangeShapeType="1"/>
            </p:cNvSpPr>
            <p:nvPr/>
          </p:nvSpPr>
          <p:spPr bwMode="auto">
            <a:xfrm flipH="1" flipV="1">
              <a:off x="1884" y="3253"/>
              <a:ext cx="612" cy="11"/>
            </a:xfrm>
            <a:prstGeom prst="line">
              <a:avLst/>
            </a:prstGeom>
            <a:noFill/>
            <a:ln w="28575">
              <a:solidFill>
                <a:srgbClr val="FFFF00"/>
              </a:solidFill>
              <a:round/>
              <a:headEnd/>
              <a:tailEnd/>
            </a:ln>
          </p:spPr>
          <p:txBody>
            <a:bodyPr/>
            <a:lstStyle/>
            <a:p>
              <a:endParaRPr lang="en-US"/>
            </a:p>
          </p:txBody>
        </p:sp>
        <p:sp>
          <p:nvSpPr>
            <p:cNvPr id="30742" name="Line 60"/>
            <p:cNvSpPr>
              <a:spLocks noChangeShapeType="1"/>
            </p:cNvSpPr>
            <p:nvPr/>
          </p:nvSpPr>
          <p:spPr bwMode="auto">
            <a:xfrm>
              <a:off x="2513" y="3253"/>
              <a:ext cx="733" cy="0"/>
            </a:xfrm>
            <a:prstGeom prst="line">
              <a:avLst/>
            </a:prstGeom>
            <a:noFill/>
            <a:ln w="28575">
              <a:solidFill>
                <a:srgbClr val="FFFF00"/>
              </a:solidFill>
              <a:round/>
              <a:headEnd/>
              <a:tailEnd/>
            </a:ln>
          </p:spPr>
          <p:txBody>
            <a:bodyPr/>
            <a:lstStyle/>
            <a:p>
              <a:endParaRPr lang="en-US"/>
            </a:p>
          </p:txBody>
        </p:sp>
        <p:sp>
          <p:nvSpPr>
            <p:cNvPr id="30743" name="Line 61"/>
            <p:cNvSpPr>
              <a:spLocks noChangeShapeType="1"/>
            </p:cNvSpPr>
            <p:nvPr/>
          </p:nvSpPr>
          <p:spPr bwMode="auto">
            <a:xfrm flipV="1">
              <a:off x="2479" y="2553"/>
              <a:ext cx="383" cy="663"/>
            </a:xfrm>
            <a:prstGeom prst="line">
              <a:avLst/>
            </a:prstGeom>
            <a:noFill/>
            <a:ln w="28575">
              <a:solidFill>
                <a:srgbClr val="FFFF00"/>
              </a:solidFill>
              <a:round/>
              <a:headEnd/>
              <a:tailEnd/>
            </a:ln>
          </p:spPr>
          <p:txBody>
            <a:bodyPr/>
            <a:lstStyle/>
            <a:p>
              <a:endParaRPr lang="en-US"/>
            </a:p>
          </p:txBody>
        </p:sp>
        <p:sp>
          <p:nvSpPr>
            <p:cNvPr id="30744" name="Line 62"/>
            <p:cNvSpPr>
              <a:spLocks noChangeShapeType="1"/>
            </p:cNvSpPr>
            <p:nvPr/>
          </p:nvSpPr>
          <p:spPr bwMode="auto">
            <a:xfrm>
              <a:off x="3177" y="3253"/>
              <a:ext cx="699" cy="0"/>
            </a:xfrm>
            <a:prstGeom prst="line">
              <a:avLst/>
            </a:prstGeom>
            <a:noFill/>
            <a:ln w="28575">
              <a:solidFill>
                <a:srgbClr val="FFFF00"/>
              </a:solidFill>
              <a:round/>
              <a:headEnd/>
              <a:tailEnd/>
            </a:ln>
          </p:spPr>
          <p:txBody>
            <a:bodyPr/>
            <a:lstStyle/>
            <a:p>
              <a:endParaRPr lang="en-US"/>
            </a:p>
          </p:txBody>
        </p:sp>
        <p:sp>
          <p:nvSpPr>
            <p:cNvPr id="30745" name="Line 63"/>
            <p:cNvSpPr>
              <a:spLocks noChangeShapeType="1"/>
            </p:cNvSpPr>
            <p:nvPr/>
          </p:nvSpPr>
          <p:spPr bwMode="auto">
            <a:xfrm>
              <a:off x="2855" y="2084"/>
              <a:ext cx="0" cy="525"/>
            </a:xfrm>
            <a:prstGeom prst="line">
              <a:avLst/>
            </a:prstGeom>
            <a:noFill/>
            <a:ln w="28575">
              <a:solidFill>
                <a:srgbClr val="FFFF00"/>
              </a:solidFill>
              <a:round/>
              <a:headEnd/>
              <a:tailEnd/>
            </a:ln>
          </p:spPr>
          <p:txBody>
            <a:bodyPr/>
            <a:lstStyle/>
            <a:p>
              <a:endParaRPr lang="en-US"/>
            </a:p>
          </p:txBody>
        </p:sp>
        <p:sp>
          <p:nvSpPr>
            <p:cNvPr id="30746" name="Line 64"/>
            <p:cNvSpPr>
              <a:spLocks noChangeShapeType="1"/>
            </p:cNvSpPr>
            <p:nvPr/>
          </p:nvSpPr>
          <p:spPr bwMode="auto">
            <a:xfrm flipH="1" flipV="1">
              <a:off x="2880" y="2569"/>
              <a:ext cx="313" cy="631"/>
            </a:xfrm>
            <a:prstGeom prst="line">
              <a:avLst/>
            </a:prstGeom>
            <a:noFill/>
            <a:ln w="28575">
              <a:solidFill>
                <a:srgbClr val="FFFF00"/>
              </a:solidFill>
              <a:round/>
              <a:headEnd/>
              <a:tailEnd/>
            </a:ln>
          </p:spPr>
          <p:txBody>
            <a:bodyPr/>
            <a:lstStyle/>
            <a:p>
              <a:endParaRPr lang="en-US"/>
            </a:p>
          </p:txBody>
        </p:sp>
        <p:sp>
          <p:nvSpPr>
            <p:cNvPr id="30747" name="Text Box 65"/>
            <p:cNvSpPr txBox="1">
              <a:spLocks noChangeArrowheads="1"/>
            </p:cNvSpPr>
            <p:nvPr/>
          </p:nvSpPr>
          <p:spPr bwMode="auto">
            <a:xfrm>
              <a:off x="2534" y="1740"/>
              <a:ext cx="230" cy="365"/>
            </a:xfrm>
            <a:prstGeom prst="rect">
              <a:avLst/>
            </a:prstGeom>
            <a:noFill/>
            <a:ln w="9525">
              <a:noFill/>
              <a:miter lim="800000"/>
              <a:headEnd/>
              <a:tailEnd/>
            </a:ln>
          </p:spPr>
          <p:txBody>
            <a:bodyPr wrap="none">
              <a:spAutoFit/>
            </a:bodyPr>
            <a:lstStyle/>
            <a:p>
              <a:r>
                <a:rPr lang="en-US">
                  <a:solidFill>
                    <a:schemeClr val="bg1"/>
                  </a:solidFill>
                </a:rPr>
                <a:t>a</a:t>
              </a:r>
            </a:p>
          </p:txBody>
        </p:sp>
        <p:sp>
          <p:nvSpPr>
            <p:cNvPr id="30748" name="Text Box 66"/>
            <p:cNvSpPr txBox="1">
              <a:spLocks noChangeArrowheads="1"/>
            </p:cNvSpPr>
            <p:nvPr/>
          </p:nvSpPr>
          <p:spPr bwMode="auto">
            <a:xfrm>
              <a:off x="1440" y="3036"/>
              <a:ext cx="244" cy="365"/>
            </a:xfrm>
            <a:prstGeom prst="rect">
              <a:avLst/>
            </a:prstGeom>
            <a:noFill/>
            <a:ln w="9525">
              <a:noFill/>
              <a:miter lim="800000"/>
              <a:headEnd/>
              <a:tailEnd/>
            </a:ln>
          </p:spPr>
          <p:txBody>
            <a:bodyPr wrap="none">
              <a:spAutoFit/>
            </a:bodyPr>
            <a:lstStyle/>
            <a:p>
              <a:r>
                <a:rPr lang="en-US">
                  <a:solidFill>
                    <a:schemeClr val="bg1"/>
                  </a:solidFill>
                </a:rPr>
                <a:t>b</a:t>
              </a:r>
            </a:p>
          </p:txBody>
        </p:sp>
        <p:sp>
          <p:nvSpPr>
            <p:cNvPr id="30749" name="Text Box 67"/>
            <p:cNvSpPr txBox="1">
              <a:spLocks noChangeArrowheads="1"/>
            </p:cNvSpPr>
            <p:nvPr/>
          </p:nvSpPr>
          <p:spPr bwMode="auto">
            <a:xfrm>
              <a:off x="4070" y="2988"/>
              <a:ext cx="230" cy="365"/>
            </a:xfrm>
            <a:prstGeom prst="rect">
              <a:avLst/>
            </a:prstGeom>
            <a:noFill/>
            <a:ln w="9525">
              <a:noFill/>
              <a:miter lim="800000"/>
              <a:headEnd/>
              <a:tailEnd/>
            </a:ln>
          </p:spPr>
          <p:txBody>
            <a:bodyPr wrap="none">
              <a:spAutoFit/>
            </a:bodyPr>
            <a:lstStyle/>
            <a:p>
              <a:r>
                <a:rPr lang="en-US">
                  <a:solidFill>
                    <a:schemeClr val="bg1"/>
                  </a:solidFill>
                </a:rPr>
                <a:t>c</a:t>
              </a:r>
            </a:p>
          </p:txBody>
        </p:sp>
        <p:sp>
          <p:nvSpPr>
            <p:cNvPr id="30750" name="Text Box 68"/>
            <p:cNvSpPr txBox="1">
              <a:spLocks noChangeArrowheads="1"/>
            </p:cNvSpPr>
            <p:nvPr/>
          </p:nvSpPr>
          <p:spPr bwMode="auto">
            <a:xfrm>
              <a:off x="2534" y="2316"/>
              <a:ext cx="244" cy="365"/>
            </a:xfrm>
            <a:prstGeom prst="rect">
              <a:avLst/>
            </a:prstGeom>
            <a:noFill/>
            <a:ln w="9525">
              <a:noFill/>
              <a:miter lim="800000"/>
              <a:headEnd/>
              <a:tailEnd/>
            </a:ln>
          </p:spPr>
          <p:txBody>
            <a:bodyPr wrap="none">
              <a:spAutoFit/>
            </a:bodyPr>
            <a:lstStyle/>
            <a:p>
              <a:r>
                <a:rPr lang="en-US">
                  <a:solidFill>
                    <a:schemeClr val="bg1"/>
                  </a:solidFill>
                </a:rPr>
                <a:t>x</a:t>
              </a:r>
            </a:p>
          </p:txBody>
        </p:sp>
        <p:sp>
          <p:nvSpPr>
            <p:cNvPr id="30751" name="Text Box 69"/>
            <p:cNvSpPr txBox="1">
              <a:spLocks noChangeArrowheads="1"/>
            </p:cNvSpPr>
            <p:nvPr/>
          </p:nvSpPr>
          <p:spPr bwMode="auto">
            <a:xfrm>
              <a:off x="2352" y="3276"/>
              <a:ext cx="244" cy="365"/>
            </a:xfrm>
            <a:prstGeom prst="rect">
              <a:avLst/>
            </a:prstGeom>
            <a:noFill/>
            <a:ln w="9525">
              <a:noFill/>
              <a:miter lim="800000"/>
              <a:headEnd/>
              <a:tailEnd/>
            </a:ln>
          </p:spPr>
          <p:txBody>
            <a:bodyPr wrap="none">
              <a:spAutoFit/>
            </a:bodyPr>
            <a:lstStyle/>
            <a:p>
              <a:r>
                <a:rPr lang="en-US">
                  <a:solidFill>
                    <a:schemeClr val="bg1"/>
                  </a:solidFill>
                </a:rPr>
                <a:t>y</a:t>
              </a:r>
            </a:p>
          </p:txBody>
        </p:sp>
        <p:sp>
          <p:nvSpPr>
            <p:cNvPr id="30752" name="Text Box 70"/>
            <p:cNvSpPr txBox="1">
              <a:spLocks noChangeArrowheads="1"/>
            </p:cNvSpPr>
            <p:nvPr/>
          </p:nvSpPr>
          <p:spPr bwMode="auto">
            <a:xfrm>
              <a:off x="3206" y="3276"/>
              <a:ext cx="230" cy="365"/>
            </a:xfrm>
            <a:prstGeom prst="rect">
              <a:avLst/>
            </a:prstGeom>
            <a:noFill/>
            <a:ln w="9525">
              <a:noFill/>
              <a:miter lim="800000"/>
              <a:headEnd/>
              <a:tailEnd/>
            </a:ln>
          </p:spPr>
          <p:txBody>
            <a:bodyPr wrap="none">
              <a:spAutoFit/>
            </a:bodyPr>
            <a:lstStyle/>
            <a:p>
              <a:r>
                <a:rPr lang="en-US">
                  <a:solidFill>
                    <a:schemeClr val="bg1"/>
                  </a:solidFill>
                </a:rPr>
                <a:t>z</a:t>
              </a:r>
            </a:p>
          </p:txBody>
        </p:sp>
        <p:sp>
          <p:nvSpPr>
            <p:cNvPr id="30753" name="Oval 71"/>
            <p:cNvSpPr>
              <a:spLocks noChangeArrowheads="1"/>
            </p:cNvSpPr>
            <p:nvPr/>
          </p:nvSpPr>
          <p:spPr bwMode="auto">
            <a:xfrm>
              <a:off x="2832" y="201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0754" name="Oval 72"/>
            <p:cNvSpPr>
              <a:spLocks noChangeArrowheads="1"/>
            </p:cNvSpPr>
            <p:nvPr/>
          </p:nvSpPr>
          <p:spPr bwMode="auto">
            <a:xfrm>
              <a:off x="2448"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0755" name="Oval 73"/>
            <p:cNvSpPr>
              <a:spLocks noChangeArrowheads="1"/>
            </p:cNvSpPr>
            <p:nvPr/>
          </p:nvSpPr>
          <p:spPr bwMode="auto">
            <a:xfrm>
              <a:off x="2832" y="251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0756" name="Oval 74"/>
            <p:cNvSpPr>
              <a:spLocks noChangeArrowheads="1"/>
            </p:cNvSpPr>
            <p:nvPr/>
          </p:nvSpPr>
          <p:spPr bwMode="auto">
            <a:xfrm>
              <a:off x="1872"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0757" name="Oval 75"/>
            <p:cNvSpPr>
              <a:spLocks noChangeArrowheads="1"/>
            </p:cNvSpPr>
            <p:nvPr/>
          </p:nvSpPr>
          <p:spPr bwMode="auto">
            <a:xfrm>
              <a:off x="3168"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0758" name="Oval 76"/>
            <p:cNvSpPr>
              <a:spLocks noChangeArrowheads="1"/>
            </p:cNvSpPr>
            <p:nvPr/>
          </p:nvSpPr>
          <p:spPr bwMode="auto">
            <a:xfrm>
              <a:off x="3857" y="319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B4A780C-557E-4C0F-AF52-B82AB2C70031}" type="slidenum">
              <a:rPr lang="en-US" smtClean="0"/>
              <a:pPr/>
              <a:t>18</a:t>
            </a:fld>
            <a:endParaRPr lang="en-US" smtClean="0"/>
          </a:p>
        </p:txBody>
      </p:sp>
      <p:sp>
        <p:nvSpPr>
          <p:cNvPr id="31746"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Intersection of Boxes</a:t>
            </a:r>
          </a:p>
        </p:txBody>
      </p:sp>
      <p:sp>
        <p:nvSpPr>
          <p:cNvPr id="3174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1748"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1749" name="Text Box 5"/>
          <p:cNvSpPr txBox="1">
            <a:spLocks noChangeArrowheads="1"/>
          </p:cNvSpPr>
          <p:nvPr/>
        </p:nvSpPr>
        <p:spPr bwMode="auto">
          <a:xfrm>
            <a:off x="457200" y="762000"/>
            <a:ext cx="8305800" cy="7724775"/>
          </a:xfrm>
          <a:prstGeom prst="rect">
            <a:avLst/>
          </a:prstGeom>
          <a:noFill/>
          <a:ln w="9525">
            <a:noFill/>
            <a:miter lim="800000"/>
            <a:headEnd/>
            <a:tailEnd/>
          </a:ln>
        </p:spPr>
        <p:txBody>
          <a:bodyPr>
            <a:spAutoFit/>
          </a:bodyPr>
          <a:lstStyle/>
          <a:p>
            <a:r>
              <a:rPr lang="en-US">
                <a:solidFill>
                  <a:schemeClr val="bg1"/>
                </a:solidFill>
              </a:rPr>
              <a:t>More generally, we can study ways to represent graphs where the edges correspond to intersections of boxes in Euclidean space. </a:t>
            </a:r>
          </a:p>
          <a:p>
            <a:endParaRPr lang="en-US" sz="2400">
              <a:solidFill>
                <a:schemeClr val="bg1"/>
              </a:solidFill>
            </a:endParaRPr>
          </a:p>
          <a:p>
            <a:r>
              <a:rPr lang="en-US">
                <a:solidFill>
                  <a:schemeClr val="bg1"/>
                </a:solidFill>
              </a:rPr>
              <a:t>The </a:t>
            </a:r>
            <a:r>
              <a:rPr lang="en-US" b="1" i="1">
                <a:solidFill>
                  <a:schemeClr val="bg1"/>
                </a:solidFill>
              </a:rPr>
              <a:t>boxicity</a:t>
            </a:r>
            <a:r>
              <a:rPr lang="en-US">
                <a:solidFill>
                  <a:schemeClr val="bg1"/>
                </a:solidFill>
              </a:rPr>
              <a:t> of G is the smallest p</a:t>
            </a:r>
          </a:p>
          <a:p>
            <a:r>
              <a:rPr lang="en-US">
                <a:solidFill>
                  <a:schemeClr val="bg1"/>
                </a:solidFill>
              </a:rPr>
              <a:t>so that we can assign to each vertex </a:t>
            </a:r>
          </a:p>
          <a:p>
            <a:r>
              <a:rPr lang="en-US">
                <a:solidFill>
                  <a:schemeClr val="bg1"/>
                </a:solidFill>
              </a:rPr>
              <a:t>of G a box in Euclidean p-space</a:t>
            </a:r>
          </a:p>
          <a:p>
            <a:r>
              <a:rPr lang="en-US">
                <a:solidFill>
                  <a:schemeClr val="bg1"/>
                </a:solidFill>
              </a:rPr>
              <a:t>so that two vertices are neighbors</a:t>
            </a:r>
          </a:p>
          <a:p>
            <a:r>
              <a:rPr lang="en-US">
                <a:solidFill>
                  <a:schemeClr val="bg1"/>
                </a:solidFill>
              </a:rPr>
              <a:t>iff their boxes overlap. </a:t>
            </a:r>
          </a:p>
          <a:p>
            <a:endParaRPr lang="en-US" sz="2400">
              <a:solidFill>
                <a:schemeClr val="bg1"/>
              </a:solidFill>
            </a:endParaRPr>
          </a:p>
          <a:p>
            <a:r>
              <a:rPr lang="en-US">
                <a:solidFill>
                  <a:schemeClr val="bg1"/>
                </a:solidFill>
              </a:rPr>
              <a:t>Well-defined (Roberts 1968) but hard to compute  (Cozzens 1980). </a:t>
            </a:r>
          </a:p>
          <a:p>
            <a:endParaRPr lang="en-US">
              <a:solidFill>
                <a:schemeClr val="bg1"/>
              </a:solidFill>
            </a:endParaRPr>
          </a:p>
          <a:p>
            <a:endParaRPr lang="en-US">
              <a:solidFill>
                <a:schemeClr val="bg1"/>
              </a:solidFill>
            </a:endParaRPr>
          </a:p>
          <a:p>
            <a:endParaRPr lang="en-US">
              <a:solidFill>
                <a:schemeClr val="bg1"/>
              </a:solidFill>
            </a:endParaRPr>
          </a:p>
          <a:p>
            <a:r>
              <a:rPr lang="en-US">
                <a:solidFill>
                  <a:schemeClr val="bg1"/>
                </a:solidFill>
              </a:rPr>
              <a:t> </a:t>
            </a:r>
          </a:p>
        </p:txBody>
      </p:sp>
      <p:pic>
        <p:nvPicPr>
          <p:cNvPr id="31750" name="Picture 6" descr="cube"/>
          <p:cNvPicPr>
            <a:picLocks noChangeAspect="1" noChangeArrowheads="1"/>
          </p:cNvPicPr>
          <p:nvPr/>
        </p:nvPicPr>
        <p:blipFill>
          <a:blip r:embed="rId2"/>
          <a:srcRect/>
          <a:stretch>
            <a:fillRect/>
          </a:stretch>
        </p:blipFill>
        <p:spPr bwMode="auto">
          <a:xfrm>
            <a:off x="6477000" y="2514600"/>
            <a:ext cx="2514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30C5A02-04EC-4772-9170-09B3DA899CD0}" type="slidenum">
              <a:rPr lang="en-US" smtClean="0"/>
              <a:pPr/>
              <a:t>19</a:t>
            </a:fld>
            <a:endParaRPr lang="en-US" smtClean="0"/>
          </a:p>
        </p:txBody>
      </p:sp>
      <p:sp>
        <p:nvSpPr>
          <p:cNvPr id="32770"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Intersection of Boxes</a:t>
            </a:r>
          </a:p>
        </p:txBody>
      </p:sp>
      <p:sp>
        <p:nvSpPr>
          <p:cNvPr id="3277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277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2773" name="Text Box 5"/>
          <p:cNvSpPr txBox="1">
            <a:spLocks noChangeArrowheads="1"/>
          </p:cNvSpPr>
          <p:nvPr/>
        </p:nvSpPr>
        <p:spPr bwMode="auto">
          <a:xfrm>
            <a:off x="381000" y="762000"/>
            <a:ext cx="8305800" cy="6915150"/>
          </a:xfrm>
          <a:prstGeom prst="rect">
            <a:avLst/>
          </a:prstGeom>
          <a:noFill/>
          <a:ln w="9525">
            <a:noFill/>
            <a:miter lim="800000"/>
            <a:headEnd/>
            <a:tailEnd/>
          </a:ln>
        </p:spPr>
        <p:txBody>
          <a:bodyPr>
            <a:spAutoFit/>
          </a:bodyPr>
          <a:lstStyle/>
          <a:p>
            <a:pPr>
              <a:buFontTx/>
              <a:buChar char="•"/>
            </a:pPr>
            <a:r>
              <a:rPr lang="en-US">
                <a:solidFill>
                  <a:schemeClr val="bg1"/>
                </a:solidFill>
              </a:rPr>
              <a:t>Interval graphs are the graphs of boxicity 1.</a:t>
            </a:r>
          </a:p>
          <a:p>
            <a:pPr>
              <a:buFontTx/>
              <a:buChar char="•"/>
            </a:pPr>
            <a:endParaRPr lang="en-US">
              <a:solidFill>
                <a:schemeClr val="bg1"/>
              </a:solidFill>
            </a:endParaRPr>
          </a:p>
          <a:p>
            <a:pPr>
              <a:buFontTx/>
              <a:buChar char="•"/>
            </a:pPr>
            <a:r>
              <a:rPr lang="en-US">
                <a:solidFill>
                  <a:schemeClr val="bg1"/>
                </a:solidFill>
              </a:rPr>
              <a:t>Consider the graph C</a:t>
            </a:r>
            <a:r>
              <a:rPr lang="en-US" baseline="-25000">
                <a:solidFill>
                  <a:schemeClr val="bg1"/>
                </a:solidFill>
              </a:rPr>
              <a:t>4</a:t>
            </a:r>
            <a:r>
              <a:rPr lang="en-US">
                <a:solidFill>
                  <a:schemeClr val="bg1"/>
                </a:solidFill>
              </a:rPr>
              <a:t>.</a:t>
            </a:r>
          </a:p>
          <a:p>
            <a:pPr>
              <a:buFontTx/>
              <a:buChar char="•"/>
            </a:pPr>
            <a:endParaRPr lang="en-US">
              <a:solidFill>
                <a:schemeClr val="bg1"/>
              </a:solidFill>
            </a:endParaRPr>
          </a:p>
          <a:p>
            <a:pPr>
              <a:buFontTx/>
              <a:buChar char="•"/>
            </a:pPr>
            <a:r>
              <a:rPr lang="en-US">
                <a:solidFill>
                  <a:schemeClr val="bg1"/>
                </a:solidFill>
              </a:rPr>
              <a:t>It is not an interval graph. </a:t>
            </a:r>
          </a:p>
          <a:p>
            <a:pPr>
              <a:buFontTx/>
              <a:buChar char="•"/>
            </a:pPr>
            <a:endParaRPr lang="en-US">
              <a:solidFill>
                <a:schemeClr val="bg1"/>
              </a:solidFill>
            </a:endParaRPr>
          </a:p>
          <a:p>
            <a:pPr>
              <a:buFontTx/>
              <a:buChar char="•"/>
            </a:pPr>
            <a:r>
              <a:rPr lang="en-US">
                <a:solidFill>
                  <a:schemeClr val="bg1"/>
                </a:solidFill>
              </a:rPr>
              <a:t>However, it can be represented as the intersection graph of boxes in 2-space.</a:t>
            </a:r>
          </a:p>
          <a:p>
            <a:pPr>
              <a:buFontTx/>
              <a:buChar char="•"/>
            </a:pPr>
            <a:endParaRPr lang="en-US">
              <a:solidFill>
                <a:schemeClr val="bg1"/>
              </a:solidFill>
            </a:endParaRPr>
          </a:p>
          <a:p>
            <a:pPr>
              <a:buFontTx/>
              <a:buChar char="•"/>
            </a:pPr>
            <a:r>
              <a:rPr lang="en-US">
                <a:solidFill>
                  <a:schemeClr val="bg1"/>
                </a:solidFill>
              </a:rPr>
              <a:t>So, boxicity of C</a:t>
            </a:r>
            <a:r>
              <a:rPr lang="en-US" baseline="-25000">
                <a:solidFill>
                  <a:schemeClr val="bg1"/>
                </a:solidFill>
              </a:rPr>
              <a:t>4</a:t>
            </a:r>
            <a:r>
              <a:rPr lang="en-US">
                <a:solidFill>
                  <a:schemeClr val="bg1"/>
                </a:solidFill>
              </a:rPr>
              <a:t> is 2.</a:t>
            </a:r>
          </a:p>
          <a:p>
            <a:endParaRPr lang="en-US">
              <a:solidFill>
                <a:schemeClr val="bg1"/>
              </a:solidFill>
            </a:endParaRPr>
          </a:p>
          <a:p>
            <a:endParaRPr lang="en-US">
              <a:solidFill>
                <a:schemeClr val="bg1"/>
              </a:solidFill>
            </a:endParaRPr>
          </a:p>
          <a:p>
            <a:endParaRPr lang="en-US">
              <a:solidFill>
                <a:schemeClr val="bg1"/>
              </a:solidFill>
            </a:endParaRPr>
          </a:p>
          <a:p>
            <a:r>
              <a:rPr lang="en-US">
                <a:solidFill>
                  <a:schemeClr val="bg1"/>
                </a:solidFill>
              </a:rPr>
              <a:t> </a:t>
            </a:r>
          </a:p>
        </p:txBody>
      </p:sp>
      <p:grpSp>
        <p:nvGrpSpPr>
          <p:cNvPr id="32774" name="Group 8"/>
          <p:cNvGrpSpPr>
            <a:grpSpLocks/>
          </p:cNvGrpSpPr>
          <p:nvPr/>
        </p:nvGrpSpPr>
        <p:grpSpPr bwMode="auto">
          <a:xfrm>
            <a:off x="5562600" y="1219200"/>
            <a:ext cx="3281363" cy="2782888"/>
            <a:chOff x="347" y="668"/>
            <a:chExt cx="2067" cy="1753"/>
          </a:xfrm>
        </p:grpSpPr>
        <p:sp>
          <p:nvSpPr>
            <p:cNvPr id="32775" name="Oval 9"/>
            <p:cNvSpPr>
              <a:spLocks noChangeArrowheads="1"/>
            </p:cNvSpPr>
            <p:nvPr/>
          </p:nvSpPr>
          <p:spPr bwMode="auto">
            <a:xfrm>
              <a:off x="1102" y="95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2776" name="Oval 10"/>
            <p:cNvSpPr>
              <a:spLocks noChangeArrowheads="1"/>
            </p:cNvSpPr>
            <p:nvPr/>
          </p:nvSpPr>
          <p:spPr bwMode="auto">
            <a:xfrm>
              <a:off x="2239" y="210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2777" name="Oval 11"/>
            <p:cNvSpPr>
              <a:spLocks noChangeArrowheads="1"/>
            </p:cNvSpPr>
            <p:nvPr/>
          </p:nvSpPr>
          <p:spPr bwMode="auto">
            <a:xfrm>
              <a:off x="1106" y="210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2778" name="Oval 12"/>
            <p:cNvSpPr>
              <a:spLocks noChangeArrowheads="1"/>
            </p:cNvSpPr>
            <p:nvPr/>
          </p:nvSpPr>
          <p:spPr bwMode="auto">
            <a:xfrm>
              <a:off x="2250" y="9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2779" name="Line 13"/>
            <p:cNvSpPr>
              <a:spLocks noChangeShapeType="1"/>
            </p:cNvSpPr>
            <p:nvPr/>
          </p:nvSpPr>
          <p:spPr bwMode="auto">
            <a:xfrm flipH="1" flipV="1">
              <a:off x="1152" y="1049"/>
              <a:ext cx="6" cy="1049"/>
            </a:xfrm>
            <a:prstGeom prst="line">
              <a:avLst/>
            </a:prstGeom>
            <a:noFill/>
            <a:ln w="38100">
              <a:solidFill>
                <a:srgbClr val="FFFF00"/>
              </a:solidFill>
              <a:round/>
              <a:headEnd/>
              <a:tailEnd type="none" w="lg" len="lg"/>
            </a:ln>
          </p:spPr>
          <p:txBody>
            <a:bodyPr wrap="none" anchor="ctr"/>
            <a:lstStyle/>
            <a:p>
              <a:endParaRPr lang="en-US"/>
            </a:p>
          </p:txBody>
        </p:sp>
        <p:sp>
          <p:nvSpPr>
            <p:cNvPr id="32780" name="Line 14"/>
            <p:cNvSpPr>
              <a:spLocks noChangeShapeType="1"/>
            </p:cNvSpPr>
            <p:nvPr/>
          </p:nvSpPr>
          <p:spPr bwMode="auto">
            <a:xfrm>
              <a:off x="1201" y="1000"/>
              <a:ext cx="1061" cy="0"/>
            </a:xfrm>
            <a:prstGeom prst="line">
              <a:avLst/>
            </a:prstGeom>
            <a:noFill/>
            <a:ln w="38100">
              <a:solidFill>
                <a:srgbClr val="FFFF00"/>
              </a:solidFill>
              <a:round/>
              <a:headEnd/>
              <a:tailEnd type="none" w="lg" len="lg"/>
            </a:ln>
          </p:spPr>
          <p:txBody>
            <a:bodyPr wrap="none" anchor="ctr"/>
            <a:lstStyle/>
            <a:p>
              <a:endParaRPr lang="en-US"/>
            </a:p>
          </p:txBody>
        </p:sp>
        <p:sp>
          <p:nvSpPr>
            <p:cNvPr id="32781" name="Line 15"/>
            <p:cNvSpPr>
              <a:spLocks noChangeShapeType="1"/>
            </p:cNvSpPr>
            <p:nvPr/>
          </p:nvSpPr>
          <p:spPr bwMode="auto">
            <a:xfrm flipV="1">
              <a:off x="2298" y="1049"/>
              <a:ext cx="0" cy="1049"/>
            </a:xfrm>
            <a:prstGeom prst="line">
              <a:avLst/>
            </a:prstGeom>
            <a:noFill/>
            <a:ln w="38100">
              <a:solidFill>
                <a:srgbClr val="FFFF00"/>
              </a:solidFill>
              <a:round/>
              <a:headEnd/>
              <a:tailEnd type="none" w="lg" len="lg"/>
            </a:ln>
          </p:spPr>
          <p:txBody>
            <a:bodyPr wrap="none" anchor="ctr"/>
            <a:lstStyle/>
            <a:p>
              <a:endParaRPr lang="en-US"/>
            </a:p>
          </p:txBody>
        </p:sp>
        <p:sp>
          <p:nvSpPr>
            <p:cNvPr id="32782" name="Line 16"/>
            <p:cNvSpPr>
              <a:spLocks noChangeShapeType="1"/>
            </p:cNvSpPr>
            <p:nvPr/>
          </p:nvSpPr>
          <p:spPr bwMode="auto">
            <a:xfrm flipH="1">
              <a:off x="1194" y="2146"/>
              <a:ext cx="1031" cy="0"/>
            </a:xfrm>
            <a:prstGeom prst="line">
              <a:avLst/>
            </a:prstGeom>
            <a:noFill/>
            <a:ln w="38100">
              <a:solidFill>
                <a:srgbClr val="FFFF00"/>
              </a:solidFill>
              <a:round/>
              <a:headEnd/>
              <a:tailEnd type="none" w="lg" len="lg"/>
            </a:ln>
          </p:spPr>
          <p:txBody>
            <a:bodyPr wrap="none" anchor="ctr"/>
            <a:lstStyle/>
            <a:p>
              <a:endParaRPr lang="en-US"/>
            </a:p>
          </p:txBody>
        </p:sp>
        <p:sp>
          <p:nvSpPr>
            <p:cNvPr id="32783" name="Text Box 17"/>
            <p:cNvSpPr txBox="1">
              <a:spLocks noChangeArrowheads="1"/>
            </p:cNvSpPr>
            <p:nvPr/>
          </p:nvSpPr>
          <p:spPr bwMode="auto">
            <a:xfrm>
              <a:off x="1048" y="704"/>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a:t>
              </a:r>
            </a:p>
          </p:txBody>
        </p:sp>
        <p:sp>
          <p:nvSpPr>
            <p:cNvPr id="32784" name="Text Box 18"/>
            <p:cNvSpPr txBox="1">
              <a:spLocks noChangeArrowheads="1"/>
            </p:cNvSpPr>
            <p:nvPr/>
          </p:nvSpPr>
          <p:spPr bwMode="auto">
            <a:xfrm>
              <a:off x="2218" y="668"/>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b</a:t>
              </a:r>
            </a:p>
          </p:txBody>
        </p:sp>
        <p:sp>
          <p:nvSpPr>
            <p:cNvPr id="32785" name="Text Box 19"/>
            <p:cNvSpPr txBox="1">
              <a:spLocks noChangeArrowheads="1"/>
            </p:cNvSpPr>
            <p:nvPr/>
          </p:nvSpPr>
          <p:spPr bwMode="auto">
            <a:xfrm>
              <a:off x="2210" y="2190"/>
              <a:ext cx="188"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c</a:t>
              </a:r>
            </a:p>
          </p:txBody>
        </p:sp>
        <p:sp>
          <p:nvSpPr>
            <p:cNvPr id="32786" name="Text Box 20"/>
            <p:cNvSpPr txBox="1">
              <a:spLocks noChangeArrowheads="1"/>
            </p:cNvSpPr>
            <p:nvPr/>
          </p:nvSpPr>
          <p:spPr bwMode="auto">
            <a:xfrm>
              <a:off x="1066" y="2159"/>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a:t>
              </a:r>
            </a:p>
          </p:txBody>
        </p:sp>
        <p:sp>
          <p:nvSpPr>
            <p:cNvPr id="32787" name="Text Box 21"/>
            <p:cNvSpPr txBox="1">
              <a:spLocks noChangeArrowheads="1"/>
            </p:cNvSpPr>
            <p:nvPr/>
          </p:nvSpPr>
          <p:spPr bwMode="auto">
            <a:xfrm>
              <a:off x="347" y="1410"/>
              <a:ext cx="693" cy="288"/>
            </a:xfrm>
            <a:prstGeom prst="rect">
              <a:avLst/>
            </a:prstGeom>
            <a:noFill/>
            <a:ln w="38100" algn="ctr">
              <a:noFill/>
              <a:miter lim="800000"/>
              <a:headEnd/>
              <a:tailEnd type="none" w="lg" len="lg"/>
            </a:ln>
          </p:spPr>
          <p:txBody>
            <a:bodyPr wrap="none">
              <a:spAutoFit/>
            </a:bodyPr>
            <a:lstStyle/>
            <a:p>
              <a:pPr algn="ctr"/>
              <a:r>
                <a:rPr lang="en-US" sz="2400">
                  <a:solidFill>
                    <a:schemeClr val="bg1"/>
                  </a:solidFill>
                  <a:latin typeface="Arial" charset="0"/>
                  <a:cs typeface="Arial" charset="0"/>
                </a:rPr>
                <a:t>G = C</a:t>
              </a:r>
              <a:r>
                <a:rPr lang="en-US" sz="2400" baseline="-25000">
                  <a:solidFill>
                    <a:schemeClr val="bg1"/>
                  </a:solidFill>
                  <a:latin typeface="Arial" charset="0"/>
                  <a:cs typeface="Arial" charset="0"/>
                </a:rPr>
                <a:t>4</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890880DA-7A98-4D1D-9CE3-64531A0C7B90}" type="slidenum">
              <a:rPr lang="en-US" smtClean="0"/>
              <a:pPr/>
              <a:t>2</a:t>
            </a:fld>
            <a:endParaRPr lang="en-US" smtClean="0"/>
          </a:p>
        </p:txBody>
      </p:sp>
      <p:sp>
        <p:nvSpPr>
          <p:cNvPr id="15362"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Indicators of Biodiversity</a:t>
            </a:r>
          </a:p>
        </p:txBody>
      </p:sp>
      <p:sp>
        <p:nvSpPr>
          <p:cNvPr id="1536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15364"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15365" name="Text Box 5"/>
          <p:cNvSpPr txBox="1">
            <a:spLocks noChangeArrowheads="1"/>
          </p:cNvSpPr>
          <p:nvPr/>
        </p:nvSpPr>
        <p:spPr bwMode="auto">
          <a:xfrm>
            <a:off x="533400" y="685800"/>
            <a:ext cx="8305800" cy="2528888"/>
          </a:xfrm>
          <a:prstGeom prst="rect">
            <a:avLst/>
          </a:prstGeom>
          <a:noFill/>
          <a:ln w="9525">
            <a:noFill/>
            <a:miter lim="800000"/>
            <a:headEnd/>
            <a:tailEnd/>
          </a:ln>
        </p:spPr>
        <p:txBody>
          <a:bodyPr>
            <a:spAutoFit/>
          </a:bodyPr>
          <a:lstStyle/>
          <a:p>
            <a:pPr>
              <a:buFontTx/>
              <a:buChar char="•"/>
            </a:pPr>
            <a:r>
              <a:rPr lang="en-US">
                <a:solidFill>
                  <a:schemeClr val="bg1"/>
                </a:solidFill>
              </a:rPr>
              <a:t>One of the key goals of conservation biology is preservation of biodiversity.</a:t>
            </a:r>
          </a:p>
          <a:p>
            <a:pPr>
              <a:buFontTx/>
              <a:buChar char="•"/>
            </a:pPr>
            <a:r>
              <a:rPr lang="en-US">
                <a:solidFill>
                  <a:schemeClr val="bg1"/>
                </a:solidFill>
              </a:rPr>
              <a:t>But what is biodiversity?</a:t>
            </a:r>
          </a:p>
          <a:p>
            <a:pPr>
              <a:buFontTx/>
              <a:buChar char="•"/>
            </a:pPr>
            <a:r>
              <a:rPr lang="en-US">
                <a:solidFill>
                  <a:schemeClr val="bg1"/>
                </a:solidFill>
              </a:rPr>
              <a:t>Long history of trying to define it.</a:t>
            </a:r>
          </a:p>
          <a:p>
            <a:pPr>
              <a:buFontTx/>
              <a:buChar char="•"/>
            </a:pPr>
            <a:r>
              <a:rPr lang="en-US">
                <a:solidFill>
                  <a:schemeClr val="bg1"/>
                </a:solidFill>
              </a:rPr>
              <a:t>It is a multidimensional concept.</a:t>
            </a:r>
            <a:endParaRPr lang="en-US">
              <a:solidFill>
                <a:schemeClr val="bg1"/>
              </a:solidFill>
              <a:sym typeface="Math1" pitchFamily="2" charset="2"/>
            </a:endParaRPr>
          </a:p>
        </p:txBody>
      </p:sp>
      <p:pic>
        <p:nvPicPr>
          <p:cNvPr id="15366" name="Picture 6" descr="108_0806"/>
          <p:cNvPicPr>
            <a:picLocks noChangeAspect="1" noChangeArrowheads="1"/>
          </p:cNvPicPr>
          <p:nvPr/>
        </p:nvPicPr>
        <p:blipFill>
          <a:blip r:embed="rId2"/>
          <a:srcRect/>
          <a:stretch>
            <a:fillRect/>
          </a:stretch>
        </p:blipFill>
        <p:spPr bwMode="auto">
          <a:xfrm>
            <a:off x="152400" y="3257550"/>
            <a:ext cx="4343400" cy="3257550"/>
          </a:xfrm>
          <a:prstGeom prst="rect">
            <a:avLst/>
          </a:prstGeom>
          <a:noFill/>
          <a:ln w="9525">
            <a:noFill/>
            <a:miter lim="800000"/>
            <a:headEnd/>
            <a:tailEnd/>
          </a:ln>
        </p:spPr>
      </p:pic>
      <p:pic>
        <p:nvPicPr>
          <p:cNvPr id="15367" name="Picture 20" descr="108_0847"/>
          <p:cNvPicPr>
            <a:picLocks noChangeAspect="1" noChangeArrowheads="1"/>
          </p:cNvPicPr>
          <p:nvPr/>
        </p:nvPicPr>
        <p:blipFill>
          <a:blip r:embed="rId3"/>
          <a:srcRect/>
          <a:stretch>
            <a:fillRect/>
          </a:stretch>
        </p:blipFill>
        <p:spPr bwMode="auto">
          <a:xfrm>
            <a:off x="4724400" y="32766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EAF849F1-9989-4409-93F9-C4AF49A4B19A}" type="slidenum">
              <a:rPr lang="en-US" smtClean="0"/>
              <a:pPr/>
              <a:t>20</a:t>
            </a:fld>
            <a:endParaRPr lang="en-US" smtClean="0"/>
          </a:p>
        </p:txBody>
      </p:sp>
      <p:sp>
        <p:nvSpPr>
          <p:cNvPr id="33794"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Intersection of Boxes</a:t>
            </a:r>
          </a:p>
        </p:txBody>
      </p:sp>
      <p:sp>
        <p:nvSpPr>
          <p:cNvPr id="3379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379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3797" name="Text Box 5"/>
          <p:cNvSpPr txBox="1">
            <a:spLocks noChangeArrowheads="1"/>
          </p:cNvSpPr>
          <p:nvPr/>
        </p:nvSpPr>
        <p:spPr bwMode="auto">
          <a:xfrm>
            <a:off x="381000" y="762000"/>
            <a:ext cx="8305800" cy="3990975"/>
          </a:xfrm>
          <a:prstGeom prst="rect">
            <a:avLst/>
          </a:prstGeom>
          <a:noFill/>
          <a:ln w="9525">
            <a:noFill/>
            <a:miter lim="800000"/>
            <a:headEnd/>
            <a:tailEnd/>
          </a:ln>
        </p:spPr>
        <p:txBody>
          <a:bodyPr>
            <a:spAutoFit/>
          </a:bodyPr>
          <a:lstStyle/>
          <a:p>
            <a:pPr>
              <a:buFontTx/>
              <a:buChar char="•"/>
            </a:pPr>
            <a:r>
              <a:rPr lang="en-US">
                <a:solidFill>
                  <a:schemeClr val="bg1"/>
                </a:solidFill>
              </a:rPr>
              <a:t>C</a:t>
            </a:r>
            <a:r>
              <a:rPr lang="en-US" baseline="-25000">
                <a:solidFill>
                  <a:schemeClr val="bg1"/>
                </a:solidFill>
              </a:rPr>
              <a:t>4</a:t>
            </a:r>
            <a:r>
              <a:rPr lang="en-US">
                <a:solidFill>
                  <a:schemeClr val="bg1"/>
                </a:solidFill>
              </a:rPr>
              <a:t> can be represented as the intersection graph of boxes in 2-space.</a:t>
            </a:r>
          </a:p>
          <a:p>
            <a:pPr>
              <a:buFontTx/>
              <a:buChar char="•"/>
            </a:pPr>
            <a:endParaRPr lang="en-US">
              <a:solidFill>
                <a:schemeClr val="bg1"/>
              </a:solidFill>
            </a:endParaRPr>
          </a:p>
          <a:p>
            <a:pPr>
              <a:buFontTx/>
              <a:buChar char="•"/>
            </a:pPr>
            <a:r>
              <a:rPr lang="en-US">
                <a:solidFill>
                  <a:schemeClr val="bg1"/>
                </a:solidFill>
              </a:rPr>
              <a:t>So, boxicity of C</a:t>
            </a:r>
            <a:r>
              <a:rPr lang="en-US" baseline="-25000">
                <a:solidFill>
                  <a:schemeClr val="bg1"/>
                </a:solidFill>
              </a:rPr>
              <a:t>4</a:t>
            </a:r>
            <a:r>
              <a:rPr lang="en-US">
                <a:solidFill>
                  <a:schemeClr val="bg1"/>
                </a:solidFill>
              </a:rPr>
              <a:t> is 2.</a:t>
            </a:r>
          </a:p>
          <a:p>
            <a:endParaRPr lang="en-US">
              <a:solidFill>
                <a:schemeClr val="bg1"/>
              </a:solidFill>
            </a:endParaRPr>
          </a:p>
          <a:p>
            <a:endParaRPr lang="en-US">
              <a:solidFill>
                <a:schemeClr val="bg1"/>
              </a:solidFill>
            </a:endParaRPr>
          </a:p>
          <a:p>
            <a:endParaRPr lang="en-US">
              <a:solidFill>
                <a:schemeClr val="bg1"/>
              </a:solidFill>
            </a:endParaRPr>
          </a:p>
          <a:p>
            <a:r>
              <a:rPr lang="en-US">
                <a:solidFill>
                  <a:schemeClr val="bg1"/>
                </a:solidFill>
              </a:rPr>
              <a:t> </a:t>
            </a:r>
          </a:p>
        </p:txBody>
      </p:sp>
      <p:grpSp>
        <p:nvGrpSpPr>
          <p:cNvPr id="33798" name="Group 6"/>
          <p:cNvGrpSpPr>
            <a:grpSpLocks/>
          </p:cNvGrpSpPr>
          <p:nvPr/>
        </p:nvGrpSpPr>
        <p:grpSpPr bwMode="auto">
          <a:xfrm>
            <a:off x="5562600" y="1219200"/>
            <a:ext cx="3281363" cy="2782888"/>
            <a:chOff x="347" y="668"/>
            <a:chExt cx="2067" cy="1753"/>
          </a:xfrm>
        </p:grpSpPr>
        <p:sp>
          <p:nvSpPr>
            <p:cNvPr id="33807" name="Oval 7"/>
            <p:cNvSpPr>
              <a:spLocks noChangeArrowheads="1"/>
            </p:cNvSpPr>
            <p:nvPr/>
          </p:nvSpPr>
          <p:spPr bwMode="auto">
            <a:xfrm>
              <a:off x="1102" y="95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3808" name="Oval 8"/>
            <p:cNvSpPr>
              <a:spLocks noChangeArrowheads="1"/>
            </p:cNvSpPr>
            <p:nvPr/>
          </p:nvSpPr>
          <p:spPr bwMode="auto">
            <a:xfrm>
              <a:off x="2239" y="210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3809" name="Oval 9"/>
            <p:cNvSpPr>
              <a:spLocks noChangeArrowheads="1"/>
            </p:cNvSpPr>
            <p:nvPr/>
          </p:nvSpPr>
          <p:spPr bwMode="auto">
            <a:xfrm>
              <a:off x="1106" y="210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3810" name="Oval 10"/>
            <p:cNvSpPr>
              <a:spLocks noChangeArrowheads="1"/>
            </p:cNvSpPr>
            <p:nvPr/>
          </p:nvSpPr>
          <p:spPr bwMode="auto">
            <a:xfrm>
              <a:off x="2250" y="9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33811" name="Line 11"/>
            <p:cNvSpPr>
              <a:spLocks noChangeShapeType="1"/>
            </p:cNvSpPr>
            <p:nvPr/>
          </p:nvSpPr>
          <p:spPr bwMode="auto">
            <a:xfrm flipH="1" flipV="1">
              <a:off x="1152" y="1049"/>
              <a:ext cx="6" cy="1049"/>
            </a:xfrm>
            <a:prstGeom prst="line">
              <a:avLst/>
            </a:prstGeom>
            <a:noFill/>
            <a:ln w="38100">
              <a:solidFill>
                <a:srgbClr val="FFFF00"/>
              </a:solidFill>
              <a:round/>
              <a:headEnd/>
              <a:tailEnd type="none" w="lg" len="lg"/>
            </a:ln>
          </p:spPr>
          <p:txBody>
            <a:bodyPr wrap="none" anchor="ctr"/>
            <a:lstStyle/>
            <a:p>
              <a:endParaRPr lang="en-US"/>
            </a:p>
          </p:txBody>
        </p:sp>
        <p:sp>
          <p:nvSpPr>
            <p:cNvPr id="33812" name="Line 12"/>
            <p:cNvSpPr>
              <a:spLocks noChangeShapeType="1"/>
            </p:cNvSpPr>
            <p:nvPr/>
          </p:nvSpPr>
          <p:spPr bwMode="auto">
            <a:xfrm>
              <a:off x="1201" y="1000"/>
              <a:ext cx="1061" cy="0"/>
            </a:xfrm>
            <a:prstGeom prst="line">
              <a:avLst/>
            </a:prstGeom>
            <a:noFill/>
            <a:ln w="38100">
              <a:solidFill>
                <a:srgbClr val="FFFF00"/>
              </a:solidFill>
              <a:round/>
              <a:headEnd/>
              <a:tailEnd type="none" w="lg" len="lg"/>
            </a:ln>
          </p:spPr>
          <p:txBody>
            <a:bodyPr wrap="none" anchor="ctr"/>
            <a:lstStyle/>
            <a:p>
              <a:endParaRPr lang="en-US"/>
            </a:p>
          </p:txBody>
        </p:sp>
        <p:sp>
          <p:nvSpPr>
            <p:cNvPr id="33813" name="Line 13"/>
            <p:cNvSpPr>
              <a:spLocks noChangeShapeType="1"/>
            </p:cNvSpPr>
            <p:nvPr/>
          </p:nvSpPr>
          <p:spPr bwMode="auto">
            <a:xfrm flipV="1">
              <a:off x="2298" y="1049"/>
              <a:ext cx="0" cy="1049"/>
            </a:xfrm>
            <a:prstGeom prst="line">
              <a:avLst/>
            </a:prstGeom>
            <a:noFill/>
            <a:ln w="38100">
              <a:solidFill>
                <a:srgbClr val="FFFF00"/>
              </a:solidFill>
              <a:round/>
              <a:headEnd/>
              <a:tailEnd type="none" w="lg" len="lg"/>
            </a:ln>
          </p:spPr>
          <p:txBody>
            <a:bodyPr wrap="none" anchor="ctr"/>
            <a:lstStyle/>
            <a:p>
              <a:endParaRPr lang="en-US"/>
            </a:p>
          </p:txBody>
        </p:sp>
        <p:sp>
          <p:nvSpPr>
            <p:cNvPr id="33814" name="Line 14"/>
            <p:cNvSpPr>
              <a:spLocks noChangeShapeType="1"/>
            </p:cNvSpPr>
            <p:nvPr/>
          </p:nvSpPr>
          <p:spPr bwMode="auto">
            <a:xfrm flipH="1">
              <a:off x="1194" y="2146"/>
              <a:ext cx="1031" cy="0"/>
            </a:xfrm>
            <a:prstGeom prst="line">
              <a:avLst/>
            </a:prstGeom>
            <a:noFill/>
            <a:ln w="38100">
              <a:solidFill>
                <a:srgbClr val="FFFF00"/>
              </a:solidFill>
              <a:round/>
              <a:headEnd/>
              <a:tailEnd type="none" w="lg" len="lg"/>
            </a:ln>
          </p:spPr>
          <p:txBody>
            <a:bodyPr wrap="none" anchor="ctr"/>
            <a:lstStyle/>
            <a:p>
              <a:endParaRPr lang="en-US"/>
            </a:p>
          </p:txBody>
        </p:sp>
        <p:sp>
          <p:nvSpPr>
            <p:cNvPr id="33815" name="Text Box 15"/>
            <p:cNvSpPr txBox="1">
              <a:spLocks noChangeArrowheads="1"/>
            </p:cNvSpPr>
            <p:nvPr/>
          </p:nvSpPr>
          <p:spPr bwMode="auto">
            <a:xfrm>
              <a:off x="1048" y="704"/>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a:t>
              </a:r>
            </a:p>
          </p:txBody>
        </p:sp>
        <p:sp>
          <p:nvSpPr>
            <p:cNvPr id="33816" name="Text Box 16"/>
            <p:cNvSpPr txBox="1">
              <a:spLocks noChangeArrowheads="1"/>
            </p:cNvSpPr>
            <p:nvPr/>
          </p:nvSpPr>
          <p:spPr bwMode="auto">
            <a:xfrm>
              <a:off x="2218" y="668"/>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b</a:t>
              </a:r>
            </a:p>
          </p:txBody>
        </p:sp>
        <p:sp>
          <p:nvSpPr>
            <p:cNvPr id="33817" name="Text Box 17"/>
            <p:cNvSpPr txBox="1">
              <a:spLocks noChangeArrowheads="1"/>
            </p:cNvSpPr>
            <p:nvPr/>
          </p:nvSpPr>
          <p:spPr bwMode="auto">
            <a:xfrm>
              <a:off x="2210" y="2190"/>
              <a:ext cx="188"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c</a:t>
              </a:r>
            </a:p>
          </p:txBody>
        </p:sp>
        <p:sp>
          <p:nvSpPr>
            <p:cNvPr id="33818" name="Text Box 18"/>
            <p:cNvSpPr txBox="1">
              <a:spLocks noChangeArrowheads="1"/>
            </p:cNvSpPr>
            <p:nvPr/>
          </p:nvSpPr>
          <p:spPr bwMode="auto">
            <a:xfrm>
              <a:off x="1066" y="2159"/>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a:t>
              </a:r>
            </a:p>
          </p:txBody>
        </p:sp>
        <p:sp>
          <p:nvSpPr>
            <p:cNvPr id="33819" name="Text Box 19"/>
            <p:cNvSpPr txBox="1">
              <a:spLocks noChangeArrowheads="1"/>
            </p:cNvSpPr>
            <p:nvPr/>
          </p:nvSpPr>
          <p:spPr bwMode="auto">
            <a:xfrm>
              <a:off x="347" y="1410"/>
              <a:ext cx="693" cy="288"/>
            </a:xfrm>
            <a:prstGeom prst="rect">
              <a:avLst/>
            </a:prstGeom>
            <a:noFill/>
            <a:ln w="38100" algn="ctr">
              <a:noFill/>
              <a:miter lim="800000"/>
              <a:headEnd/>
              <a:tailEnd type="none" w="lg" len="lg"/>
            </a:ln>
          </p:spPr>
          <p:txBody>
            <a:bodyPr wrap="none">
              <a:spAutoFit/>
            </a:bodyPr>
            <a:lstStyle/>
            <a:p>
              <a:pPr algn="ctr"/>
              <a:r>
                <a:rPr lang="en-US" sz="2400">
                  <a:solidFill>
                    <a:schemeClr val="bg1"/>
                  </a:solidFill>
                  <a:latin typeface="Arial" charset="0"/>
                  <a:cs typeface="Arial" charset="0"/>
                </a:rPr>
                <a:t>G = C</a:t>
              </a:r>
              <a:r>
                <a:rPr lang="en-US" sz="2400" baseline="-25000">
                  <a:solidFill>
                    <a:schemeClr val="bg1"/>
                  </a:solidFill>
                  <a:latin typeface="Arial" charset="0"/>
                  <a:cs typeface="Arial" charset="0"/>
                </a:rPr>
                <a:t>4</a:t>
              </a:r>
            </a:p>
          </p:txBody>
        </p:sp>
      </p:grpSp>
      <p:sp>
        <p:nvSpPr>
          <p:cNvPr id="33799" name="Rectangle 20"/>
          <p:cNvSpPr>
            <a:spLocks noChangeArrowheads="1"/>
          </p:cNvSpPr>
          <p:nvPr/>
        </p:nvSpPr>
        <p:spPr bwMode="auto">
          <a:xfrm>
            <a:off x="1981200" y="3657600"/>
            <a:ext cx="1981200" cy="914400"/>
          </a:xfrm>
          <a:prstGeom prst="rect">
            <a:avLst/>
          </a:prstGeom>
          <a:noFill/>
          <a:ln w="28575">
            <a:solidFill>
              <a:srgbClr val="FFFF00"/>
            </a:solidFill>
            <a:miter lim="800000"/>
            <a:headEnd/>
            <a:tailEnd/>
          </a:ln>
        </p:spPr>
        <p:txBody>
          <a:bodyPr wrap="none" anchor="ctr"/>
          <a:lstStyle/>
          <a:p>
            <a:endParaRPr lang="en-US"/>
          </a:p>
        </p:txBody>
      </p:sp>
      <p:sp>
        <p:nvSpPr>
          <p:cNvPr id="33800" name="Rectangle 21"/>
          <p:cNvSpPr>
            <a:spLocks noChangeArrowheads="1"/>
          </p:cNvSpPr>
          <p:nvPr/>
        </p:nvSpPr>
        <p:spPr bwMode="auto">
          <a:xfrm>
            <a:off x="1524000" y="3352800"/>
            <a:ext cx="838200" cy="3048000"/>
          </a:xfrm>
          <a:prstGeom prst="rect">
            <a:avLst/>
          </a:prstGeom>
          <a:noFill/>
          <a:ln w="28575">
            <a:solidFill>
              <a:srgbClr val="FFFF00"/>
            </a:solidFill>
            <a:miter lim="800000"/>
            <a:headEnd/>
            <a:tailEnd/>
          </a:ln>
        </p:spPr>
        <p:txBody>
          <a:bodyPr wrap="none" anchor="ctr"/>
          <a:lstStyle/>
          <a:p>
            <a:endParaRPr lang="en-US"/>
          </a:p>
        </p:txBody>
      </p:sp>
      <p:sp>
        <p:nvSpPr>
          <p:cNvPr id="33801" name="Rectangle 22"/>
          <p:cNvSpPr>
            <a:spLocks noChangeArrowheads="1"/>
          </p:cNvSpPr>
          <p:nvPr/>
        </p:nvSpPr>
        <p:spPr bwMode="auto">
          <a:xfrm>
            <a:off x="3505200" y="3810000"/>
            <a:ext cx="990600" cy="2514600"/>
          </a:xfrm>
          <a:prstGeom prst="rect">
            <a:avLst/>
          </a:prstGeom>
          <a:noFill/>
          <a:ln w="28575">
            <a:solidFill>
              <a:srgbClr val="FFFF00"/>
            </a:solidFill>
            <a:miter lim="800000"/>
            <a:headEnd/>
            <a:tailEnd/>
          </a:ln>
        </p:spPr>
        <p:txBody>
          <a:bodyPr wrap="none" anchor="ctr"/>
          <a:lstStyle/>
          <a:p>
            <a:endParaRPr lang="en-US"/>
          </a:p>
        </p:txBody>
      </p:sp>
      <p:sp>
        <p:nvSpPr>
          <p:cNvPr id="33802" name="Rectangle 23"/>
          <p:cNvSpPr>
            <a:spLocks noChangeArrowheads="1"/>
          </p:cNvSpPr>
          <p:nvPr/>
        </p:nvSpPr>
        <p:spPr bwMode="auto">
          <a:xfrm>
            <a:off x="1905000" y="5638800"/>
            <a:ext cx="1981200" cy="914400"/>
          </a:xfrm>
          <a:prstGeom prst="rect">
            <a:avLst/>
          </a:prstGeom>
          <a:noFill/>
          <a:ln w="28575">
            <a:solidFill>
              <a:srgbClr val="FFFF00"/>
            </a:solidFill>
            <a:miter lim="800000"/>
            <a:headEnd/>
            <a:tailEnd/>
          </a:ln>
        </p:spPr>
        <p:txBody>
          <a:bodyPr wrap="none" anchor="ctr"/>
          <a:lstStyle/>
          <a:p>
            <a:endParaRPr lang="en-US"/>
          </a:p>
        </p:txBody>
      </p:sp>
      <p:sp>
        <p:nvSpPr>
          <p:cNvPr id="33803" name="Text Box 24"/>
          <p:cNvSpPr txBox="1">
            <a:spLocks noChangeArrowheads="1"/>
          </p:cNvSpPr>
          <p:nvPr/>
        </p:nvSpPr>
        <p:spPr bwMode="auto">
          <a:xfrm>
            <a:off x="1736725" y="4837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33804" name="Text Box 25"/>
          <p:cNvSpPr txBox="1">
            <a:spLocks noChangeArrowheads="1"/>
          </p:cNvSpPr>
          <p:nvPr/>
        </p:nvSpPr>
        <p:spPr bwMode="auto">
          <a:xfrm>
            <a:off x="2819400" y="38862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33805" name="Text Box 26"/>
          <p:cNvSpPr txBox="1">
            <a:spLocks noChangeArrowheads="1"/>
          </p:cNvSpPr>
          <p:nvPr/>
        </p:nvSpPr>
        <p:spPr bwMode="auto">
          <a:xfrm>
            <a:off x="3870325" y="4913313"/>
            <a:ext cx="2984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33806" name="Text Box 27"/>
          <p:cNvSpPr txBox="1">
            <a:spLocks noChangeArrowheads="1"/>
          </p:cNvSpPr>
          <p:nvPr/>
        </p:nvSpPr>
        <p:spPr bwMode="auto">
          <a:xfrm>
            <a:off x="2727325" y="5903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1CFB4883-CE21-4FA1-8CFB-07EB1415C7DB}" type="slidenum">
              <a:rPr lang="en-US" smtClean="0"/>
              <a:pPr/>
              <a:t>21</a:t>
            </a:fld>
            <a:endParaRPr lang="en-US" smtClean="0"/>
          </a:p>
        </p:txBody>
      </p:sp>
      <p:sp>
        <p:nvSpPr>
          <p:cNvPr id="34818"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Factors Affecting Biodiversity</a:t>
            </a:r>
          </a:p>
        </p:txBody>
      </p:sp>
      <p:sp>
        <p:nvSpPr>
          <p:cNvPr id="3481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4820"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4821" name="Text Box 5"/>
          <p:cNvSpPr txBox="1">
            <a:spLocks noChangeArrowheads="1"/>
          </p:cNvSpPr>
          <p:nvPr/>
        </p:nvSpPr>
        <p:spPr bwMode="auto">
          <a:xfrm>
            <a:off x="457200" y="762000"/>
            <a:ext cx="8305800" cy="7067550"/>
          </a:xfrm>
          <a:prstGeom prst="rect">
            <a:avLst/>
          </a:prstGeom>
          <a:noFill/>
          <a:ln w="9525">
            <a:noFill/>
            <a:miter lim="800000"/>
            <a:headEnd/>
            <a:tailEnd/>
          </a:ln>
        </p:spPr>
        <p:txBody>
          <a:bodyPr>
            <a:spAutoFit/>
          </a:bodyPr>
          <a:lstStyle/>
          <a:p>
            <a:pPr>
              <a:buFontTx/>
              <a:buChar char="•"/>
            </a:pPr>
            <a:r>
              <a:rPr lang="en-US">
                <a:solidFill>
                  <a:schemeClr val="bg1"/>
                </a:solidFill>
              </a:rPr>
              <a:t>Different factors determine a species’ normal healthy environment.</a:t>
            </a:r>
          </a:p>
          <a:p>
            <a:pPr lvl="1">
              <a:buFont typeface="Times New Roman" pitchFamily="18" charset="0"/>
              <a:buChar char="–"/>
            </a:pPr>
            <a:r>
              <a:rPr lang="en-US">
                <a:solidFill>
                  <a:schemeClr val="bg1"/>
                </a:solidFill>
              </a:rPr>
              <a:t>Moisture</a:t>
            </a:r>
          </a:p>
          <a:p>
            <a:pPr lvl="1">
              <a:buFont typeface="Times New Roman" pitchFamily="18" charset="0"/>
              <a:buChar char="–"/>
            </a:pPr>
            <a:r>
              <a:rPr lang="en-US">
                <a:solidFill>
                  <a:schemeClr val="bg1"/>
                </a:solidFill>
              </a:rPr>
              <a:t>Temperature</a:t>
            </a:r>
          </a:p>
          <a:p>
            <a:pPr lvl="1">
              <a:buFont typeface="Times New Roman" pitchFamily="18" charset="0"/>
              <a:buChar char="–"/>
            </a:pPr>
            <a:r>
              <a:rPr lang="en-US">
                <a:solidFill>
                  <a:schemeClr val="bg1"/>
                </a:solidFill>
              </a:rPr>
              <a:t>pH</a:t>
            </a:r>
          </a:p>
          <a:p>
            <a:pPr lvl="1">
              <a:buFont typeface="Times New Roman" pitchFamily="18" charset="0"/>
              <a:buChar char="–"/>
            </a:pPr>
            <a:r>
              <a:rPr lang="en-US">
                <a:solidFill>
                  <a:schemeClr val="bg1"/>
                </a:solidFill>
              </a:rPr>
              <a:t>…</a:t>
            </a:r>
          </a:p>
          <a:p>
            <a:pPr lvl="1"/>
            <a:endParaRPr lang="en-US" sz="1000">
              <a:solidFill>
                <a:schemeClr val="bg1"/>
              </a:solidFill>
            </a:endParaRPr>
          </a:p>
          <a:p>
            <a:pPr>
              <a:buFontTx/>
              <a:buChar char="•"/>
            </a:pPr>
            <a:r>
              <a:rPr lang="en-US">
                <a:solidFill>
                  <a:schemeClr val="bg1"/>
                </a:solidFill>
              </a:rPr>
              <a:t>We can use each such factor as a dimension. </a:t>
            </a:r>
          </a:p>
          <a:p>
            <a:pPr>
              <a:buFontTx/>
              <a:buChar char="•"/>
            </a:pPr>
            <a:r>
              <a:rPr lang="en-US">
                <a:solidFill>
                  <a:schemeClr val="bg1"/>
                </a:solidFill>
              </a:rPr>
              <a:t>Then the range of acceptable values on each dimension is an interval.</a:t>
            </a:r>
          </a:p>
          <a:p>
            <a:pPr>
              <a:buFontTx/>
              <a:buChar char="•"/>
            </a:pPr>
            <a:r>
              <a:rPr lang="en-US">
                <a:solidFill>
                  <a:schemeClr val="bg1"/>
                </a:solidFill>
              </a:rPr>
              <a:t>Each species can be represented as a box in Euclidean space.</a:t>
            </a:r>
          </a:p>
          <a:p>
            <a:pPr>
              <a:buFontTx/>
              <a:buChar char="•"/>
            </a:pPr>
            <a:r>
              <a:rPr lang="en-US">
                <a:solidFill>
                  <a:schemeClr val="bg1"/>
                </a:solidFill>
              </a:rPr>
              <a:t>The box represents its ecological niche.</a:t>
            </a:r>
          </a:p>
          <a:p>
            <a:endParaRPr lang="en-US">
              <a:solidFill>
                <a:schemeClr val="bg1"/>
              </a:solidFill>
            </a:endParaRPr>
          </a:p>
          <a:p>
            <a:r>
              <a:rPr lang="en-US">
                <a:solidFill>
                  <a:schemeClr val="bg1"/>
                </a:solidFill>
              </a:rPr>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6BAD608-1401-41E1-BE2C-C563C6B257E5}" type="slidenum">
              <a:rPr lang="en-US" smtClean="0"/>
              <a:pPr/>
              <a:t>22</a:t>
            </a:fld>
            <a:endParaRPr lang="en-US" smtClean="0"/>
          </a:p>
        </p:txBody>
      </p:sp>
      <p:sp>
        <p:nvSpPr>
          <p:cNvPr id="35842"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Factors Affecting Biodiversity</a:t>
            </a:r>
          </a:p>
        </p:txBody>
      </p:sp>
      <p:sp>
        <p:nvSpPr>
          <p:cNvPr id="35843" name="Text Box 5"/>
          <p:cNvSpPr txBox="1">
            <a:spLocks noChangeArrowheads="1"/>
          </p:cNvSpPr>
          <p:nvPr/>
        </p:nvSpPr>
        <p:spPr bwMode="auto">
          <a:xfrm>
            <a:off x="457200" y="762000"/>
            <a:ext cx="8305800" cy="1554163"/>
          </a:xfrm>
          <a:prstGeom prst="rect">
            <a:avLst/>
          </a:prstGeom>
          <a:noFill/>
          <a:ln w="9525">
            <a:noFill/>
            <a:miter lim="800000"/>
            <a:headEnd/>
            <a:tailEnd/>
          </a:ln>
        </p:spPr>
        <p:txBody>
          <a:bodyPr>
            <a:spAutoFit/>
          </a:bodyPr>
          <a:lstStyle/>
          <a:p>
            <a:pPr>
              <a:buFontTx/>
              <a:buChar char="•"/>
            </a:pPr>
            <a:r>
              <a:rPr lang="en-US">
                <a:solidFill>
                  <a:schemeClr val="bg1"/>
                </a:solidFill>
              </a:rPr>
              <a:t>The ecological niche is a box. </a:t>
            </a:r>
          </a:p>
          <a:p>
            <a:endParaRPr lang="en-US">
              <a:solidFill>
                <a:schemeClr val="bg1"/>
              </a:solidFill>
            </a:endParaRPr>
          </a:p>
          <a:p>
            <a:r>
              <a:rPr lang="en-US">
                <a:solidFill>
                  <a:schemeClr val="bg1"/>
                </a:solidFill>
              </a:rPr>
              <a:t> </a:t>
            </a:r>
          </a:p>
        </p:txBody>
      </p:sp>
      <p:sp>
        <p:nvSpPr>
          <p:cNvPr id="35844" name="Text Box 15"/>
          <p:cNvSpPr txBox="1">
            <a:spLocks noChangeArrowheads="1"/>
          </p:cNvSpPr>
          <p:nvPr/>
        </p:nvSpPr>
        <p:spPr bwMode="auto">
          <a:xfrm>
            <a:off x="6994525" y="6248400"/>
            <a:ext cx="1054100" cy="457200"/>
          </a:xfrm>
          <a:prstGeom prst="rect">
            <a:avLst/>
          </a:prstGeom>
          <a:noFill/>
          <a:ln w="9525">
            <a:noFill/>
            <a:miter lim="800000"/>
            <a:headEnd/>
            <a:tailEnd/>
          </a:ln>
        </p:spPr>
        <p:txBody>
          <a:bodyPr wrap="none">
            <a:spAutoFit/>
          </a:bodyPr>
          <a:lstStyle/>
          <a:p>
            <a:r>
              <a:rPr lang="en-US" sz="2400">
                <a:solidFill>
                  <a:schemeClr val="bg1"/>
                </a:solidFill>
              </a:rPr>
              <a:t>Temp t</a:t>
            </a:r>
          </a:p>
        </p:txBody>
      </p:sp>
      <p:sp>
        <p:nvSpPr>
          <p:cNvPr id="35845" name="Text Box 17"/>
          <p:cNvSpPr txBox="1">
            <a:spLocks noChangeArrowheads="1"/>
          </p:cNvSpPr>
          <p:nvPr/>
        </p:nvSpPr>
        <p:spPr bwMode="auto">
          <a:xfrm>
            <a:off x="3336925" y="6172200"/>
            <a:ext cx="369888" cy="457200"/>
          </a:xfrm>
          <a:prstGeom prst="rect">
            <a:avLst/>
          </a:prstGeom>
          <a:noFill/>
          <a:ln w="9525">
            <a:noFill/>
            <a:miter lim="800000"/>
            <a:headEnd/>
            <a:tailEnd/>
          </a:ln>
        </p:spPr>
        <p:txBody>
          <a:bodyPr wrap="none">
            <a:spAutoFit/>
          </a:bodyPr>
          <a:lstStyle/>
          <a:p>
            <a:r>
              <a:rPr lang="en-US" sz="2400">
                <a:solidFill>
                  <a:schemeClr val="bg1"/>
                </a:solidFill>
              </a:rPr>
              <a:t>t</a:t>
            </a:r>
            <a:r>
              <a:rPr lang="en-US" sz="2400" baseline="-25000">
                <a:solidFill>
                  <a:schemeClr val="bg1"/>
                </a:solidFill>
              </a:rPr>
              <a:t>0</a:t>
            </a:r>
          </a:p>
        </p:txBody>
      </p:sp>
      <p:sp>
        <p:nvSpPr>
          <p:cNvPr id="35846" name="Text Box 18"/>
          <p:cNvSpPr txBox="1">
            <a:spLocks noChangeArrowheads="1"/>
          </p:cNvSpPr>
          <p:nvPr/>
        </p:nvSpPr>
        <p:spPr bwMode="auto">
          <a:xfrm>
            <a:off x="5241925" y="6172200"/>
            <a:ext cx="369888" cy="457200"/>
          </a:xfrm>
          <a:prstGeom prst="rect">
            <a:avLst/>
          </a:prstGeom>
          <a:noFill/>
          <a:ln w="9525">
            <a:noFill/>
            <a:miter lim="800000"/>
            <a:headEnd/>
            <a:tailEnd/>
          </a:ln>
        </p:spPr>
        <p:txBody>
          <a:bodyPr wrap="none">
            <a:spAutoFit/>
          </a:bodyPr>
          <a:lstStyle/>
          <a:p>
            <a:r>
              <a:rPr lang="en-US" sz="2400">
                <a:solidFill>
                  <a:schemeClr val="bg1"/>
                </a:solidFill>
              </a:rPr>
              <a:t>t</a:t>
            </a:r>
            <a:r>
              <a:rPr lang="en-US" sz="2400" baseline="-25000">
                <a:solidFill>
                  <a:schemeClr val="bg1"/>
                </a:solidFill>
              </a:rPr>
              <a:t>1</a:t>
            </a:r>
          </a:p>
        </p:txBody>
      </p:sp>
      <p:grpSp>
        <p:nvGrpSpPr>
          <p:cNvPr id="35847" name="Group 22"/>
          <p:cNvGrpSpPr>
            <a:grpSpLocks/>
          </p:cNvGrpSpPr>
          <p:nvPr/>
        </p:nvGrpSpPr>
        <p:grpSpPr bwMode="auto">
          <a:xfrm>
            <a:off x="288925" y="1524000"/>
            <a:ext cx="7635875" cy="4876800"/>
            <a:chOff x="182" y="1104"/>
            <a:chExt cx="4810" cy="3072"/>
          </a:xfrm>
        </p:grpSpPr>
        <p:sp>
          <p:nvSpPr>
            <p:cNvPr id="35848" name="Text Box 3"/>
            <p:cNvSpPr txBox="1">
              <a:spLocks noChangeArrowheads="1"/>
            </p:cNvSpPr>
            <p:nvPr/>
          </p:nvSpPr>
          <p:spPr bwMode="auto">
            <a:xfrm>
              <a:off x="432" y="3290"/>
              <a:ext cx="1824" cy="288"/>
            </a:xfrm>
            <a:prstGeom prst="rect">
              <a:avLst/>
            </a:prstGeom>
            <a:noFill/>
            <a:ln w="9525">
              <a:noFill/>
              <a:miter lim="800000"/>
              <a:headEnd/>
              <a:tailEnd/>
            </a:ln>
          </p:spPr>
          <p:txBody>
            <a:bodyPr>
              <a:spAutoFit/>
            </a:bodyPr>
            <a:lstStyle/>
            <a:p>
              <a:endParaRPr lang="en-US" sz="2400"/>
            </a:p>
          </p:txBody>
        </p:sp>
        <p:sp>
          <p:nvSpPr>
            <p:cNvPr id="35849" name="Text Box 4"/>
            <p:cNvSpPr txBox="1">
              <a:spLocks noChangeArrowheads="1"/>
            </p:cNvSpPr>
            <p:nvPr/>
          </p:nvSpPr>
          <p:spPr bwMode="auto">
            <a:xfrm>
              <a:off x="240" y="2880"/>
              <a:ext cx="2304" cy="404"/>
            </a:xfrm>
            <a:prstGeom prst="rect">
              <a:avLst/>
            </a:prstGeom>
            <a:noFill/>
            <a:ln w="9525">
              <a:noFill/>
              <a:miter lim="800000"/>
              <a:headEnd/>
              <a:tailEnd/>
            </a:ln>
          </p:spPr>
          <p:txBody>
            <a:bodyPr>
              <a:spAutoFit/>
            </a:bodyPr>
            <a:lstStyle/>
            <a:p>
              <a:endParaRPr lang="en-US" sz="3600">
                <a:solidFill>
                  <a:schemeClr val="bg1"/>
                </a:solidFill>
              </a:endParaRPr>
            </a:p>
          </p:txBody>
        </p:sp>
        <p:sp>
          <p:nvSpPr>
            <p:cNvPr id="35850" name="Line 6"/>
            <p:cNvSpPr>
              <a:spLocks noChangeShapeType="1"/>
            </p:cNvSpPr>
            <p:nvPr/>
          </p:nvSpPr>
          <p:spPr bwMode="auto">
            <a:xfrm flipV="1">
              <a:off x="576" y="1344"/>
              <a:ext cx="0" cy="2736"/>
            </a:xfrm>
            <a:prstGeom prst="line">
              <a:avLst/>
            </a:prstGeom>
            <a:noFill/>
            <a:ln w="28575">
              <a:solidFill>
                <a:srgbClr val="FFFF00"/>
              </a:solidFill>
              <a:round/>
              <a:headEnd/>
              <a:tailEnd/>
            </a:ln>
          </p:spPr>
          <p:txBody>
            <a:bodyPr/>
            <a:lstStyle/>
            <a:p>
              <a:endParaRPr lang="en-US"/>
            </a:p>
          </p:txBody>
        </p:sp>
        <p:sp>
          <p:nvSpPr>
            <p:cNvPr id="35851" name="Line 10"/>
            <p:cNvSpPr>
              <a:spLocks noChangeShapeType="1"/>
            </p:cNvSpPr>
            <p:nvPr/>
          </p:nvSpPr>
          <p:spPr bwMode="auto">
            <a:xfrm flipV="1">
              <a:off x="576" y="4032"/>
              <a:ext cx="4416" cy="0"/>
            </a:xfrm>
            <a:prstGeom prst="line">
              <a:avLst/>
            </a:prstGeom>
            <a:noFill/>
            <a:ln w="28575">
              <a:solidFill>
                <a:srgbClr val="FFFF00"/>
              </a:solidFill>
              <a:round/>
              <a:headEnd/>
              <a:tailEnd/>
            </a:ln>
          </p:spPr>
          <p:txBody>
            <a:bodyPr/>
            <a:lstStyle/>
            <a:p>
              <a:endParaRPr lang="en-US"/>
            </a:p>
          </p:txBody>
        </p:sp>
        <p:sp>
          <p:nvSpPr>
            <p:cNvPr id="35852" name="Line 11"/>
            <p:cNvSpPr>
              <a:spLocks noChangeShapeType="1"/>
            </p:cNvSpPr>
            <p:nvPr/>
          </p:nvSpPr>
          <p:spPr bwMode="auto">
            <a:xfrm flipV="1">
              <a:off x="2208" y="1440"/>
              <a:ext cx="0" cy="2736"/>
            </a:xfrm>
            <a:prstGeom prst="line">
              <a:avLst/>
            </a:prstGeom>
            <a:noFill/>
            <a:ln w="9525">
              <a:solidFill>
                <a:srgbClr val="FF3300"/>
              </a:solidFill>
              <a:round/>
              <a:headEnd/>
              <a:tailEnd/>
            </a:ln>
          </p:spPr>
          <p:txBody>
            <a:bodyPr/>
            <a:lstStyle/>
            <a:p>
              <a:endParaRPr lang="en-US"/>
            </a:p>
          </p:txBody>
        </p:sp>
        <p:sp>
          <p:nvSpPr>
            <p:cNvPr id="35853" name="Line 12"/>
            <p:cNvSpPr>
              <a:spLocks noChangeShapeType="1"/>
            </p:cNvSpPr>
            <p:nvPr/>
          </p:nvSpPr>
          <p:spPr bwMode="auto">
            <a:xfrm flipV="1">
              <a:off x="3360" y="1392"/>
              <a:ext cx="0" cy="2784"/>
            </a:xfrm>
            <a:prstGeom prst="line">
              <a:avLst/>
            </a:prstGeom>
            <a:noFill/>
            <a:ln w="9525">
              <a:solidFill>
                <a:srgbClr val="FF3300"/>
              </a:solidFill>
              <a:round/>
              <a:headEnd/>
              <a:tailEnd/>
            </a:ln>
          </p:spPr>
          <p:txBody>
            <a:bodyPr/>
            <a:lstStyle/>
            <a:p>
              <a:endParaRPr lang="en-US"/>
            </a:p>
          </p:txBody>
        </p:sp>
        <p:sp>
          <p:nvSpPr>
            <p:cNvPr id="35854" name="Line 13"/>
            <p:cNvSpPr>
              <a:spLocks noChangeShapeType="1"/>
            </p:cNvSpPr>
            <p:nvPr/>
          </p:nvSpPr>
          <p:spPr bwMode="auto">
            <a:xfrm flipV="1">
              <a:off x="576" y="2688"/>
              <a:ext cx="4416" cy="0"/>
            </a:xfrm>
            <a:prstGeom prst="line">
              <a:avLst/>
            </a:prstGeom>
            <a:noFill/>
            <a:ln w="9525">
              <a:solidFill>
                <a:srgbClr val="FF3300"/>
              </a:solidFill>
              <a:round/>
              <a:headEnd/>
              <a:tailEnd/>
            </a:ln>
          </p:spPr>
          <p:txBody>
            <a:bodyPr/>
            <a:lstStyle/>
            <a:p>
              <a:endParaRPr lang="en-US"/>
            </a:p>
          </p:txBody>
        </p:sp>
        <p:sp>
          <p:nvSpPr>
            <p:cNvPr id="35855" name="Line 14"/>
            <p:cNvSpPr>
              <a:spLocks noChangeShapeType="1"/>
            </p:cNvSpPr>
            <p:nvPr/>
          </p:nvSpPr>
          <p:spPr bwMode="auto">
            <a:xfrm flipV="1">
              <a:off x="576" y="3312"/>
              <a:ext cx="4416" cy="0"/>
            </a:xfrm>
            <a:prstGeom prst="line">
              <a:avLst/>
            </a:prstGeom>
            <a:noFill/>
            <a:ln w="9525">
              <a:solidFill>
                <a:srgbClr val="FF3300"/>
              </a:solidFill>
              <a:round/>
              <a:headEnd/>
              <a:tailEnd/>
            </a:ln>
          </p:spPr>
          <p:txBody>
            <a:bodyPr/>
            <a:lstStyle/>
            <a:p>
              <a:endParaRPr lang="en-US"/>
            </a:p>
          </p:txBody>
        </p:sp>
        <p:sp>
          <p:nvSpPr>
            <p:cNvPr id="35856" name="Text Box 16"/>
            <p:cNvSpPr txBox="1">
              <a:spLocks noChangeArrowheads="1"/>
            </p:cNvSpPr>
            <p:nvPr/>
          </p:nvSpPr>
          <p:spPr bwMode="auto">
            <a:xfrm>
              <a:off x="230" y="1104"/>
              <a:ext cx="1594" cy="288"/>
            </a:xfrm>
            <a:prstGeom prst="rect">
              <a:avLst/>
            </a:prstGeom>
            <a:noFill/>
            <a:ln w="9525">
              <a:noFill/>
              <a:miter lim="800000"/>
              <a:headEnd/>
              <a:tailEnd/>
            </a:ln>
          </p:spPr>
          <p:txBody>
            <a:bodyPr>
              <a:spAutoFit/>
            </a:bodyPr>
            <a:lstStyle/>
            <a:p>
              <a:r>
                <a:rPr lang="en-US" sz="2400">
                  <a:solidFill>
                    <a:schemeClr val="bg1"/>
                  </a:solidFill>
                </a:rPr>
                <a:t>Moisture m</a:t>
              </a:r>
            </a:p>
          </p:txBody>
        </p:sp>
        <p:sp>
          <p:nvSpPr>
            <p:cNvPr id="35857" name="Text Box 19"/>
            <p:cNvSpPr txBox="1">
              <a:spLocks noChangeArrowheads="1"/>
            </p:cNvSpPr>
            <p:nvPr/>
          </p:nvSpPr>
          <p:spPr bwMode="auto">
            <a:xfrm>
              <a:off x="182" y="2474"/>
              <a:ext cx="329" cy="288"/>
            </a:xfrm>
            <a:prstGeom prst="rect">
              <a:avLst/>
            </a:prstGeom>
            <a:noFill/>
            <a:ln w="9525">
              <a:noFill/>
              <a:miter lim="800000"/>
              <a:headEnd/>
              <a:tailEnd/>
            </a:ln>
          </p:spPr>
          <p:txBody>
            <a:bodyPr wrap="none">
              <a:spAutoFit/>
            </a:bodyPr>
            <a:lstStyle/>
            <a:p>
              <a:r>
                <a:rPr lang="en-US" sz="2400">
                  <a:solidFill>
                    <a:schemeClr val="bg1"/>
                  </a:solidFill>
                </a:rPr>
                <a:t>m</a:t>
              </a:r>
              <a:r>
                <a:rPr lang="en-US" sz="2400" baseline="-25000">
                  <a:solidFill>
                    <a:schemeClr val="bg1"/>
                  </a:solidFill>
                </a:rPr>
                <a:t>1</a:t>
              </a:r>
            </a:p>
          </p:txBody>
        </p:sp>
        <p:sp>
          <p:nvSpPr>
            <p:cNvPr id="35858" name="Text Box 20"/>
            <p:cNvSpPr txBox="1">
              <a:spLocks noChangeArrowheads="1"/>
            </p:cNvSpPr>
            <p:nvPr/>
          </p:nvSpPr>
          <p:spPr bwMode="auto">
            <a:xfrm>
              <a:off x="199" y="3120"/>
              <a:ext cx="329" cy="288"/>
            </a:xfrm>
            <a:prstGeom prst="rect">
              <a:avLst/>
            </a:prstGeom>
            <a:noFill/>
            <a:ln w="9525">
              <a:noFill/>
              <a:miter lim="800000"/>
              <a:headEnd/>
              <a:tailEnd/>
            </a:ln>
          </p:spPr>
          <p:txBody>
            <a:bodyPr wrap="none">
              <a:spAutoFit/>
            </a:bodyPr>
            <a:lstStyle/>
            <a:p>
              <a:r>
                <a:rPr lang="en-US" sz="2400">
                  <a:solidFill>
                    <a:schemeClr val="bg1"/>
                  </a:solidFill>
                </a:rPr>
                <a:t>m</a:t>
              </a:r>
              <a:r>
                <a:rPr lang="en-US" sz="2400" baseline="-25000">
                  <a:solidFill>
                    <a:schemeClr val="bg1"/>
                  </a:solidFill>
                </a:rPr>
                <a:t>0</a:t>
              </a:r>
            </a:p>
          </p:txBody>
        </p:sp>
        <p:sp>
          <p:nvSpPr>
            <p:cNvPr id="35859" name="Rectangle 21"/>
            <p:cNvSpPr>
              <a:spLocks noChangeArrowheads="1"/>
            </p:cNvSpPr>
            <p:nvPr/>
          </p:nvSpPr>
          <p:spPr bwMode="auto">
            <a:xfrm>
              <a:off x="2208" y="2688"/>
              <a:ext cx="1152" cy="624"/>
            </a:xfrm>
            <a:prstGeom prst="rect">
              <a:avLst/>
            </a:pr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99DED572-94FB-46D6-A3F5-86EDD120ADAF}" type="slidenum">
              <a:rPr lang="en-US" smtClean="0"/>
              <a:pPr/>
              <a:t>23</a:t>
            </a:fld>
            <a:endParaRPr lang="en-US" smtClean="0"/>
          </a:p>
        </p:txBody>
      </p:sp>
      <p:sp>
        <p:nvSpPr>
          <p:cNvPr id="36866"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Factors Affecting Biodiversity</a:t>
            </a:r>
          </a:p>
        </p:txBody>
      </p:sp>
      <p:sp>
        <p:nvSpPr>
          <p:cNvPr id="36867" name="Text Box 4"/>
          <p:cNvSpPr txBox="1">
            <a:spLocks noChangeArrowheads="1"/>
          </p:cNvSpPr>
          <p:nvPr/>
        </p:nvSpPr>
        <p:spPr bwMode="auto">
          <a:xfrm>
            <a:off x="6994525" y="6248400"/>
            <a:ext cx="1054100" cy="457200"/>
          </a:xfrm>
          <a:prstGeom prst="rect">
            <a:avLst/>
          </a:prstGeom>
          <a:noFill/>
          <a:ln w="9525">
            <a:noFill/>
            <a:miter lim="800000"/>
            <a:headEnd/>
            <a:tailEnd/>
          </a:ln>
        </p:spPr>
        <p:txBody>
          <a:bodyPr wrap="none">
            <a:spAutoFit/>
          </a:bodyPr>
          <a:lstStyle/>
          <a:p>
            <a:r>
              <a:rPr lang="en-US" sz="2400">
                <a:solidFill>
                  <a:schemeClr val="bg1"/>
                </a:solidFill>
              </a:rPr>
              <a:t>Temp t</a:t>
            </a:r>
          </a:p>
        </p:txBody>
      </p:sp>
      <p:sp>
        <p:nvSpPr>
          <p:cNvPr id="36868" name="Text Box 5"/>
          <p:cNvSpPr txBox="1">
            <a:spLocks noChangeArrowheads="1"/>
          </p:cNvSpPr>
          <p:nvPr/>
        </p:nvSpPr>
        <p:spPr bwMode="auto">
          <a:xfrm>
            <a:off x="3336925" y="6172200"/>
            <a:ext cx="369888" cy="457200"/>
          </a:xfrm>
          <a:prstGeom prst="rect">
            <a:avLst/>
          </a:prstGeom>
          <a:noFill/>
          <a:ln w="9525">
            <a:noFill/>
            <a:miter lim="800000"/>
            <a:headEnd/>
            <a:tailEnd/>
          </a:ln>
        </p:spPr>
        <p:txBody>
          <a:bodyPr wrap="none">
            <a:spAutoFit/>
          </a:bodyPr>
          <a:lstStyle/>
          <a:p>
            <a:r>
              <a:rPr lang="en-US" sz="2400">
                <a:solidFill>
                  <a:schemeClr val="bg1"/>
                </a:solidFill>
              </a:rPr>
              <a:t>t</a:t>
            </a:r>
            <a:r>
              <a:rPr lang="en-US" sz="2400" baseline="-25000">
                <a:solidFill>
                  <a:schemeClr val="bg1"/>
                </a:solidFill>
              </a:rPr>
              <a:t>0</a:t>
            </a:r>
          </a:p>
        </p:txBody>
      </p:sp>
      <p:sp>
        <p:nvSpPr>
          <p:cNvPr id="36869" name="Text Box 6"/>
          <p:cNvSpPr txBox="1">
            <a:spLocks noChangeArrowheads="1"/>
          </p:cNvSpPr>
          <p:nvPr/>
        </p:nvSpPr>
        <p:spPr bwMode="auto">
          <a:xfrm>
            <a:off x="5241925" y="6172200"/>
            <a:ext cx="369888" cy="457200"/>
          </a:xfrm>
          <a:prstGeom prst="rect">
            <a:avLst/>
          </a:prstGeom>
          <a:noFill/>
          <a:ln w="9525">
            <a:noFill/>
            <a:miter lim="800000"/>
            <a:headEnd/>
            <a:tailEnd/>
          </a:ln>
        </p:spPr>
        <p:txBody>
          <a:bodyPr wrap="none">
            <a:spAutoFit/>
          </a:bodyPr>
          <a:lstStyle/>
          <a:p>
            <a:r>
              <a:rPr lang="en-US" sz="2400">
                <a:solidFill>
                  <a:schemeClr val="bg1"/>
                </a:solidFill>
              </a:rPr>
              <a:t>t</a:t>
            </a:r>
            <a:r>
              <a:rPr lang="en-US" sz="2400" baseline="-25000">
                <a:solidFill>
                  <a:schemeClr val="bg1"/>
                </a:solidFill>
              </a:rPr>
              <a:t>1</a:t>
            </a:r>
          </a:p>
        </p:txBody>
      </p:sp>
      <p:grpSp>
        <p:nvGrpSpPr>
          <p:cNvPr id="36870" name="Group 7"/>
          <p:cNvGrpSpPr>
            <a:grpSpLocks/>
          </p:cNvGrpSpPr>
          <p:nvPr/>
        </p:nvGrpSpPr>
        <p:grpSpPr bwMode="auto">
          <a:xfrm>
            <a:off x="288925" y="1524000"/>
            <a:ext cx="7635875" cy="4876800"/>
            <a:chOff x="182" y="1104"/>
            <a:chExt cx="4810" cy="3072"/>
          </a:xfrm>
        </p:grpSpPr>
        <p:sp>
          <p:nvSpPr>
            <p:cNvPr id="36872" name="Text Box 8"/>
            <p:cNvSpPr txBox="1">
              <a:spLocks noChangeArrowheads="1"/>
            </p:cNvSpPr>
            <p:nvPr/>
          </p:nvSpPr>
          <p:spPr bwMode="auto">
            <a:xfrm>
              <a:off x="432" y="3290"/>
              <a:ext cx="1824" cy="288"/>
            </a:xfrm>
            <a:prstGeom prst="rect">
              <a:avLst/>
            </a:prstGeom>
            <a:noFill/>
            <a:ln w="9525">
              <a:noFill/>
              <a:miter lim="800000"/>
              <a:headEnd/>
              <a:tailEnd/>
            </a:ln>
          </p:spPr>
          <p:txBody>
            <a:bodyPr>
              <a:spAutoFit/>
            </a:bodyPr>
            <a:lstStyle/>
            <a:p>
              <a:endParaRPr lang="en-US" sz="2400"/>
            </a:p>
          </p:txBody>
        </p:sp>
        <p:sp>
          <p:nvSpPr>
            <p:cNvPr id="36873" name="Text Box 9"/>
            <p:cNvSpPr txBox="1">
              <a:spLocks noChangeArrowheads="1"/>
            </p:cNvSpPr>
            <p:nvPr/>
          </p:nvSpPr>
          <p:spPr bwMode="auto">
            <a:xfrm>
              <a:off x="240" y="2880"/>
              <a:ext cx="2304" cy="404"/>
            </a:xfrm>
            <a:prstGeom prst="rect">
              <a:avLst/>
            </a:prstGeom>
            <a:noFill/>
            <a:ln w="9525">
              <a:noFill/>
              <a:miter lim="800000"/>
              <a:headEnd/>
              <a:tailEnd/>
            </a:ln>
          </p:spPr>
          <p:txBody>
            <a:bodyPr>
              <a:spAutoFit/>
            </a:bodyPr>
            <a:lstStyle/>
            <a:p>
              <a:endParaRPr lang="en-US" sz="3600">
                <a:solidFill>
                  <a:schemeClr val="bg1"/>
                </a:solidFill>
              </a:endParaRPr>
            </a:p>
          </p:txBody>
        </p:sp>
        <p:sp>
          <p:nvSpPr>
            <p:cNvPr id="36874" name="Line 10"/>
            <p:cNvSpPr>
              <a:spLocks noChangeShapeType="1"/>
            </p:cNvSpPr>
            <p:nvPr/>
          </p:nvSpPr>
          <p:spPr bwMode="auto">
            <a:xfrm flipV="1">
              <a:off x="576" y="1344"/>
              <a:ext cx="0" cy="2736"/>
            </a:xfrm>
            <a:prstGeom prst="line">
              <a:avLst/>
            </a:prstGeom>
            <a:noFill/>
            <a:ln w="28575">
              <a:solidFill>
                <a:srgbClr val="FFFF00"/>
              </a:solidFill>
              <a:round/>
              <a:headEnd/>
              <a:tailEnd/>
            </a:ln>
          </p:spPr>
          <p:txBody>
            <a:bodyPr/>
            <a:lstStyle/>
            <a:p>
              <a:endParaRPr lang="en-US"/>
            </a:p>
          </p:txBody>
        </p:sp>
        <p:sp>
          <p:nvSpPr>
            <p:cNvPr id="36875" name="Line 11"/>
            <p:cNvSpPr>
              <a:spLocks noChangeShapeType="1"/>
            </p:cNvSpPr>
            <p:nvPr/>
          </p:nvSpPr>
          <p:spPr bwMode="auto">
            <a:xfrm flipV="1">
              <a:off x="576" y="4032"/>
              <a:ext cx="4416" cy="0"/>
            </a:xfrm>
            <a:prstGeom prst="line">
              <a:avLst/>
            </a:prstGeom>
            <a:noFill/>
            <a:ln w="28575">
              <a:solidFill>
                <a:srgbClr val="FFFF00"/>
              </a:solidFill>
              <a:round/>
              <a:headEnd/>
              <a:tailEnd/>
            </a:ln>
          </p:spPr>
          <p:txBody>
            <a:bodyPr/>
            <a:lstStyle/>
            <a:p>
              <a:endParaRPr lang="en-US"/>
            </a:p>
          </p:txBody>
        </p:sp>
        <p:sp>
          <p:nvSpPr>
            <p:cNvPr id="36876" name="Line 12"/>
            <p:cNvSpPr>
              <a:spLocks noChangeShapeType="1"/>
            </p:cNvSpPr>
            <p:nvPr/>
          </p:nvSpPr>
          <p:spPr bwMode="auto">
            <a:xfrm flipV="1">
              <a:off x="2208" y="1440"/>
              <a:ext cx="0" cy="2736"/>
            </a:xfrm>
            <a:prstGeom prst="line">
              <a:avLst/>
            </a:prstGeom>
            <a:noFill/>
            <a:ln w="9525">
              <a:solidFill>
                <a:srgbClr val="FF3300"/>
              </a:solidFill>
              <a:round/>
              <a:headEnd/>
              <a:tailEnd/>
            </a:ln>
          </p:spPr>
          <p:txBody>
            <a:bodyPr/>
            <a:lstStyle/>
            <a:p>
              <a:endParaRPr lang="en-US"/>
            </a:p>
          </p:txBody>
        </p:sp>
        <p:sp>
          <p:nvSpPr>
            <p:cNvPr id="36877" name="Line 13"/>
            <p:cNvSpPr>
              <a:spLocks noChangeShapeType="1"/>
            </p:cNvSpPr>
            <p:nvPr/>
          </p:nvSpPr>
          <p:spPr bwMode="auto">
            <a:xfrm flipV="1">
              <a:off x="3360" y="1392"/>
              <a:ext cx="0" cy="2784"/>
            </a:xfrm>
            <a:prstGeom prst="line">
              <a:avLst/>
            </a:prstGeom>
            <a:noFill/>
            <a:ln w="9525">
              <a:solidFill>
                <a:srgbClr val="FF3300"/>
              </a:solidFill>
              <a:round/>
              <a:headEnd/>
              <a:tailEnd/>
            </a:ln>
          </p:spPr>
          <p:txBody>
            <a:bodyPr/>
            <a:lstStyle/>
            <a:p>
              <a:endParaRPr lang="en-US"/>
            </a:p>
          </p:txBody>
        </p:sp>
        <p:sp>
          <p:nvSpPr>
            <p:cNvPr id="36878" name="Line 14"/>
            <p:cNvSpPr>
              <a:spLocks noChangeShapeType="1"/>
            </p:cNvSpPr>
            <p:nvPr/>
          </p:nvSpPr>
          <p:spPr bwMode="auto">
            <a:xfrm flipV="1">
              <a:off x="576" y="2688"/>
              <a:ext cx="4416" cy="0"/>
            </a:xfrm>
            <a:prstGeom prst="line">
              <a:avLst/>
            </a:prstGeom>
            <a:noFill/>
            <a:ln w="9525">
              <a:solidFill>
                <a:srgbClr val="FF3300"/>
              </a:solidFill>
              <a:round/>
              <a:headEnd/>
              <a:tailEnd/>
            </a:ln>
          </p:spPr>
          <p:txBody>
            <a:bodyPr/>
            <a:lstStyle/>
            <a:p>
              <a:endParaRPr lang="en-US"/>
            </a:p>
          </p:txBody>
        </p:sp>
        <p:sp>
          <p:nvSpPr>
            <p:cNvPr id="36879" name="Line 15"/>
            <p:cNvSpPr>
              <a:spLocks noChangeShapeType="1"/>
            </p:cNvSpPr>
            <p:nvPr/>
          </p:nvSpPr>
          <p:spPr bwMode="auto">
            <a:xfrm flipV="1">
              <a:off x="576" y="3312"/>
              <a:ext cx="4416" cy="0"/>
            </a:xfrm>
            <a:prstGeom prst="line">
              <a:avLst/>
            </a:prstGeom>
            <a:noFill/>
            <a:ln w="9525">
              <a:solidFill>
                <a:srgbClr val="FF3300"/>
              </a:solidFill>
              <a:round/>
              <a:headEnd/>
              <a:tailEnd/>
            </a:ln>
          </p:spPr>
          <p:txBody>
            <a:bodyPr/>
            <a:lstStyle/>
            <a:p>
              <a:endParaRPr lang="en-US"/>
            </a:p>
          </p:txBody>
        </p:sp>
        <p:sp>
          <p:nvSpPr>
            <p:cNvPr id="36880" name="Text Box 16"/>
            <p:cNvSpPr txBox="1">
              <a:spLocks noChangeArrowheads="1"/>
            </p:cNvSpPr>
            <p:nvPr/>
          </p:nvSpPr>
          <p:spPr bwMode="auto">
            <a:xfrm>
              <a:off x="230" y="1104"/>
              <a:ext cx="1594" cy="288"/>
            </a:xfrm>
            <a:prstGeom prst="rect">
              <a:avLst/>
            </a:prstGeom>
            <a:noFill/>
            <a:ln w="9525">
              <a:noFill/>
              <a:miter lim="800000"/>
              <a:headEnd/>
              <a:tailEnd/>
            </a:ln>
          </p:spPr>
          <p:txBody>
            <a:bodyPr>
              <a:spAutoFit/>
            </a:bodyPr>
            <a:lstStyle/>
            <a:p>
              <a:r>
                <a:rPr lang="en-US" sz="2400">
                  <a:solidFill>
                    <a:schemeClr val="bg1"/>
                  </a:solidFill>
                </a:rPr>
                <a:t>Moisture m</a:t>
              </a:r>
            </a:p>
          </p:txBody>
        </p:sp>
        <p:sp>
          <p:nvSpPr>
            <p:cNvPr id="36881" name="Text Box 17"/>
            <p:cNvSpPr txBox="1">
              <a:spLocks noChangeArrowheads="1"/>
            </p:cNvSpPr>
            <p:nvPr/>
          </p:nvSpPr>
          <p:spPr bwMode="auto">
            <a:xfrm>
              <a:off x="182" y="2474"/>
              <a:ext cx="329" cy="288"/>
            </a:xfrm>
            <a:prstGeom prst="rect">
              <a:avLst/>
            </a:prstGeom>
            <a:noFill/>
            <a:ln w="9525">
              <a:noFill/>
              <a:miter lim="800000"/>
              <a:headEnd/>
              <a:tailEnd/>
            </a:ln>
          </p:spPr>
          <p:txBody>
            <a:bodyPr wrap="none">
              <a:spAutoFit/>
            </a:bodyPr>
            <a:lstStyle/>
            <a:p>
              <a:r>
                <a:rPr lang="en-US" sz="2400">
                  <a:solidFill>
                    <a:schemeClr val="bg1"/>
                  </a:solidFill>
                </a:rPr>
                <a:t>m</a:t>
              </a:r>
              <a:r>
                <a:rPr lang="en-US" sz="2400" baseline="-25000">
                  <a:solidFill>
                    <a:schemeClr val="bg1"/>
                  </a:solidFill>
                </a:rPr>
                <a:t>1</a:t>
              </a:r>
            </a:p>
          </p:txBody>
        </p:sp>
        <p:sp>
          <p:nvSpPr>
            <p:cNvPr id="36882" name="Text Box 18"/>
            <p:cNvSpPr txBox="1">
              <a:spLocks noChangeArrowheads="1"/>
            </p:cNvSpPr>
            <p:nvPr/>
          </p:nvSpPr>
          <p:spPr bwMode="auto">
            <a:xfrm>
              <a:off x="199" y="3120"/>
              <a:ext cx="329" cy="288"/>
            </a:xfrm>
            <a:prstGeom prst="rect">
              <a:avLst/>
            </a:prstGeom>
            <a:noFill/>
            <a:ln w="9525">
              <a:noFill/>
              <a:miter lim="800000"/>
              <a:headEnd/>
              <a:tailEnd/>
            </a:ln>
          </p:spPr>
          <p:txBody>
            <a:bodyPr wrap="none">
              <a:spAutoFit/>
            </a:bodyPr>
            <a:lstStyle/>
            <a:p>
              <a:r>
                <a:rPr lang="en-US" sz="2400">
                  <a:solidFill>
                    <a:schemeClr val="bg1"/>
                  </a:solidFill>
                </a:rPr>
                <a:t>m</a:t>
              </a:r>
              <a:r>
                <a:rPr lang="en-US" sz="2400" baseline="-25000">
                  <a:solidFill>
                    <a:schemeClr val="bg1"/>
                  </a:solidFill>
                </a:rPr>
                <a:t>0</a:t>
              </a:r>
            </a:p>
          </p:txBody>
        </p:sp>
        <p:sp>
          <p:nvSpPr>
            <p:cNvPr id="36883" name="Rectangle 19"/>
            <p:cNvSpPr>
              <a:spLocks noChangeArrowheads="1"/>
            </p:cNvSpPr>
            <p:nvPr/>
          </p:nvSpPr>
          <p:spPr bwMode="auto">
            <a:xfrm>
              <a:off x="2208" y="2688"/>
              <a:ext cx="1152" cy="624"/>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36871" name="Text Box 20"/>
          <p:cNvSpPr txBox="1">
            <a:spLocks noChangeArrowheads="1"/>
          </p:cNvSpPr>
          <p:nvPr/>
        </p:nvSpPr>
        <p:spPr bwMode="auto">
          <a:xfrm>
            <a:off x="4114800" y="762000"/>
            <a:ext cx="4648200" cy="3503613"/>
          </a:xfrm>
          <a:prstGeom prst="rect">
            <a:avLst/>
          </a:prstGeom>
          <a:noFill/>
          <a:ln w="9525">
            <a:noFill/>
            <a:miter lim="800000"/>
            <a:headEnd/>
            <a:tailEnd/>
          </a:ln>
        </p:spPr>
        <p:txBody>
          <a:bodyPr>
            <a:spAutoFit/>
          </a:bodyPr>
          <a:lstStyle/>
          <a:p>
            <a:pPr>
              <a:buFontTx/>
              <a:buChar char="•"/>
            </a:pPr>
            <a:r>
              <a:rPr lang="en-US">
                <a:solidFill>
                  <a:schemeClr val="bg1"/>
                </a:solidFill>
              </a:rPr>
              <a:t>Simplifying assumption: acceptable ranges on each dimension are independent of values on other dimensions.</a:t>
            </a:r>
          </a:p>
          <a:p>
            <a:endParaRPr lang="en-US">
              <a:solidFill>
                <a:schemeClr val="bg1"/>
              </a:solidFill>
            </a:endParaRPr>
          </a:p>
          <a:p>
            <a:r>
              <a:rPr lang="en-US">
                <a:solidFill>
                  <a:schemeClr val="bg1"/>
                </a:solid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2AD6FA3-2DE7-418B-A2F8-9BB5B753D361}" type="slidenum">
              <a:rPr lang="en-US" smtClean="0"/>
              <a:pPr/>
              <a:t>24</a:t>
            </a:fld>
            <a:endParaRPr lang="en-US" smtClean="0"/>
          </a:p>
        </p:txBody>
      </p:sp>
      <p:sp>
        <p:nvSpPr>
          <p:cNvPr id="37890"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Factors Affecting Biodiversity</a:t>
            </a:r>
          </a:p>
        </p:txBody>
      </p:sp>
      <p:sp>
        <p:nvSpPr>
          <p:cNvPr id="37891" name="Text Box 3"/>
          <p:cNvSpPr txBox="1">
            <a:spLocks noChangeArrowheads="1"/>
          </p:cNvSpPr>
          <p:nvPr/>
        </p:nvSpPr>
        <p:spPr bwMode="auto">
          <a:xfrm>
            <a:off x="457200" y="762000"/>
            <a:ext cx="8305800" cy="1554163"/>
          </a:xfrm>
          <a:prstGeom prst="rect">
            <a:avLst/>
          </a:prstGeom>
          <a:noFill/>
          <a:ln w="9525">
            <a:noFill/>
            <a:miter lim="800000"/>
            <a:headEnd/>
            <a:tailEnd/>
          </a:ln>
        </p:spPr>
        <p:txBody>
          <a:bodyPr>
            <a:spAutoFit/>
          </a:bodyPr>
          <a:lstStyle/>
          <a:p>
            <a:pPr>
              <a:buFontTx/>
              <a:buChar char="•"/>
            </a:pPr>
            <a:r>
              <a:rPr lang="en-US">
                <a:solidFill>
                  <a:schemeClr val="bg1"/>
                </a:solidFill>
              </a:rPr>
              <a:t>The ecological niche is a box. </a:t>
            </a:r>
          </a:p>
          <a:p>
            <a:endParaRPr lang="en-US">
              <a:solidFill>
                <a:schemeClr val="bg1"/>
              </a:solidFill>
            </a:endParaRPr>
          </a:p>
          <a:p>
            <a:r>
              <a:rPr lang="en-US">
                <a:solidFill>
                  <a:schemeClr val="bg1"/>
                </a:solidFill>
              </a:rPr>
              <a:t> </a:t>
            </a:r>
          </a:p>
        </p:txBody>
      </p:sp>
      <p:grpSp>
        <p:nvGrpSpPr>
          <p:cNvPr id="37892" name="Group 20"/>
          <p:cNvGrpSpPr>
            <a:grpSpLocks/>
          </p:cNvGrpSpPr>
          <p:nvPr/>
        </p:nvGrpSpPr>
        <p:grpSpPr bwMode="auto">
          <a:xfrm>
            <a:off x="2667000" y="6172200"/>
            <a:ext cx="4711700" cy="533400"/>
            <a:chOff x="2102" y="3888"/>
            <a:chExt cx="2968" cy="336"/>
          </a:xfrm>
        </p:grpSpPr>
        <p:sp>
          <p:nvSpPr>
            <p:cNvPr id="37920" name="Text Box 4"/>
            <p:cNvSpPr txBox="1">
              <a:spLocks noChangeArrowheads="1"/>
            </p:cNvSpPr>
            <p:nvPr/>
          </p:nvSpPr>
          <p:spPr bwMode="auto">
            <a:xfrm>
              <a:off x="4406" y="3936"/>
              <a:ext cx="664" cy="288"/>
            </a:xfrm>
            <a:prstGeom prst="rect">
              <a:avLst/>
            </a:prstGeom>
            <a:noFill/>
            <a:ln w="9525">
              <a:noFill/>
              <a:miter lim="800000"/>
              <a:headEnd/>
              <a:tailEnd/>
            </a:ln>
          </p:spPr>
          <p:txBody>
            <a:bodyPr wrap="none">
              <a:spAutoFit/>
            </a:bodyPr>
            <a:lstStyle/>
            <a:p>
              <a:r>
                <a:rPr lang="en-US" sz="2400">
                  <a:solidFill>
                    <a:schemeClr val="bg1"/>
                  </a:solidFill>
                </a:rPr>
                <a:t>Temp t</a:t>
              </a:r>
            </a:p>
          </p:txBody>
        </p:sp>
        <p:sp>
          <p:nvSpPr>
            <p:cNvPr id="37921" name="Text Box 5"/>
            <p:cNvSpPr txBox="1">
              <a:spLocks noChangeArrowheads="1"/>
            </p:cNvSpPr>
            <p:nvPr/>
          </p:nvSpPr>
          <p:spPr bwMode="auto">
            <a:xfrm>
              <a:off x="2102" y="3888"/>
              <a:ext cx="233" cy="288"/>
            </a:xfrm>
            <a:prstGeom prst="rect">
              <a:avLst/>
            </a:prstGeom>
            <a:noFill/>
            <a:ln w="9525">
              <a:noFill/>
              <a:miter lim="800000"/>
              <a:headEnd/>
              <a:tailEnd/>
            </a:ln>
          </p:spPr>
          <p:txBody>
            <a:bodyPr wrap="none">
              <a:spAutoFit/>
            </a:bodyPr>
            <a:lstStyle/>
            <a:p>
              <a:r>
                <a:rPr lang="en-US" sz="2400">
                  <a:solidFill>
                    <a:schemeClr val="bg1"/>
                  </a:solidFill>
                </a:rPr>
                <a:t>t</a:t>
              </a:r>
              <a:r>
                <a:rPr lang="en-US" sz="2400" baseline="-25000">
                  <a:solidFill>
                    <a:schemeClr val="bg1"/>
                  </a:solidFill>
                </a:rPr>
                <a:t>0</a:t>
              </a:r>
            </a:p>
          </p:txBody>
        </p:sp>
        <p:sp>
          <p:nvSpPr>
            <p:cNvPr id="37922" name="Text Box 6"/>
            <p:cNvSpPr txBox="1">
              <a:spLocks noChangeArrowheads="1"/>
            </p:cNvSpPr>
            <p:nvPr/>
          </p:nvSpPr>
          <p:spPr bwMode="auto">
            <a:xfrm>
              <a:off x="3302" y="3888"/>
              <a:ext cx="233" cy="288"/>
            </a:xfrm>
            <a:prstGeom prst="rect">
              <a:avLst/>
            </a:prstGeom>
            <a:noFill/>
            <a:ln w="9525">
              <a:noFill/>
              <a:miter lim="800000"/>
              <a:headEnd/>
              <a:tailEnd/>
            </a:ln>
          </p:spPr>
          <p:txBody>
            <a:bodyPr wrap="none">
              <a:spAutoFit/>
            </a:bodyPr>
            <a:lstStyle/>
            <a:p>
              <a:r>
                <a:rPr lang="en-US" sz="2400">
                  <a:solidFill>
                    <a:schemeClr val="bg1"/>
                  </a:solidFill>
                </a:rPr>
                <a:t>t</a:t>
              </a:r>
              <a:r>
                <a:rPr lang="en-US" sz="2400" baseline="-25000">
                  <a:solidFill>
                    <a:schemeClr val="bg1"/>
                  </a:solidFill>
                </a:rPr>
                <a:t>1</a:t>
              </a:r>
            </a:p>
          </p:txBody>
        </p:sp>
      </p:grpSp>
      <p:sp>
        <p:nvSpPr>
          <p:cNvPr id="37893" name="Text Box 8"/>
          <p:cNvSpPr txBox="1">
            <a:spLocks noChangeArrowheads="1"/>
          </p:cNvSpPr>
          <p:nvPr/>
        </p:nvSpPr>
        <p:spPr bwMode="auto">
          <a:xfrm>
            <a:off x="628650" y="4940300"/>
            <a:ext cx="2917825" cy="457200"/>
          </a:xfrm>
          <a:prstGeom prst="rect">
            <a:avLst/>
          </a:prstGeom>
          <a:noFill/>
          <a:ln w="9525">
            <a:noFill/>
            <a:miter lim="800000"/>
            <a:headEnd/>
            <a:tailEnd/>
          </a:ln>
        </p:spPr>
        <p:txBody>
          <a:bodyPr>
            <a:spAutoFit/>
          </a:bodyPr>
          <a:lstStyle/>
          <a:p>
            <a:endParaRPr lang="en-US" sz="2400"/>
          </a:p>
        </p:txBody>
      </p:sp>
      <p:sp>
        <p:nvSpPr>
          <p:cNvPr id="37894" name="Text Box 9"/>
          <p:cNvSpPr txBox="1">
            <a:spLocks noChangeArrowheads="1"/>
          </p:cNvSpPr>
          <p:nvPr/>
        </p:nvSpPr>
        <p:spPr bwMode="auto">
          <a:xfrm>
            <a:off x="320675" y="4298950"/>
            <a:ext cx="3687763"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7895" name="Line 10"/>
          <p:cNvSpPr>
            <a:spLocks noChangeShapeType="1"/>
          </p:cNvSpPr>
          <p:nvPr/>
        </p:nvSpPr>
        <p:spPr bwMode="auto">
          <a:xfrm flipV="1">
            <a:off x="858838" y="1898650"/>
            <a:ext cx="0" cy="4276725"/>
          </a:xfrm>
          <a:prstGeom prst="line">
            <a:avLst/>
          </a:prstGeom>
          <a:noFill/>
          <a:ln w="28575">
            <a:solidFill>
              <a:srgbClr val="FFFF00"/>
            </a:solidFill>
            <a:round/>
            <a:headEnd/>
            <a:tailEnd/>
          </a:ln>
        </p:spPr>
        <p:txBody>
          <a:bodyPr/>
          <a:lstStyle/>
          <a:p>
            <a:endParaRPr lang="en-US"/>
          </a:p>
        </p:txBody>
      </p:sp>
      <p:sp>
        <p:nvSpPr>
          <p:cNvPr id="37896" name="Line 11"/>
          <p:cNvSpPr>
            <a:spLocks noChangeShapeType="1"/>
          </p:cNvSpPr>
          <p:nvPr/>
        </p:nvSpPr>
        <p:spPr bwMode="auto">
          <a:xfrm flipV="1">
            <a:off x="858838" y="6099175"/>
            <a:ext cx="7065962" cy="0"/>
          </a:xfrm>
          <a:prstGeom prst="line">
            <a:avLst/>
          </a:prstGeom>
          <a:noFill/>
          <a:ln w="28575">
            <a:solidFill>
              <a:srgbClr val="FFFF00"/>
            </a:solidFill>
            <a:round/>
            <a:headEnd/>
            <a:tailEnd/>
          </a:ln>
        </p:spPr>
        <p:txBody>
          <a:bodyPr/>
          <a:lstStyle/>
          <a:p>
            <a:endParaRPr lang="en-US"/>
          </a:p>
        </p:txBody>
      </p:sp>
      <p:sp>
        <p:nvSpPr>
          <p:cNvPr id="37897" name="Line 12"/>
          <p:cNvSpPr>
            <a:spLocks noChangeShapeType="1"/>
          </p:cNvSpPr>
          <p:nvPr/>
        </p:nvSpPr>
        <p:spPr bwMode="auto">
          <a:xfrm flipV="1">
            <a:off x="3470275" y="1211263"/>
            <a:ext cx="0" cy="4275137"/>
          </a:xfrm>
          <a:prstGeom prst="line">
            <a:avLst/>
          </a:prstGeom>
          <a:noFill/>
          <a:ln w="9525">
            <a:solidFill>
              <a:srgbClr val="FF3300"/>
            </a:solidFill>
            <a:round/>
            <a:headEnd/>
            <a:tailEnd/>
          </a:ln>
        </p:spPr>
        <p:txBody>
          <a:bodyPr/>
          <a:lstStyle/>
          <a:p>
            <a:endParaRPr lang="en-US"/>
          </a:p>
        </p:txBody>
      </p:sp>
      <p:sp>
        <p:nvSpPr>
          <p:cNvPr id="37898" name="Line 13"/>
          <p:cNvSpPr>
            <a:spLocks noChangeShapeType="1"/>
          </p:cNvSpPr>
          <p:nvPr/>
        </p:nvSpPr>
        <p:spPr bwMode="auto">
          <a:xfrm flipV="1">
            <a:off x="5313363" y="1143000"/>
            <a:ext cx="0" cy="4349750"/>
          </a:xfrm>
          <a:prstGeom prst="line">
            <a:avLst/>
          </a:prstGeom>
          <a:noFill/>
          <a:ln w="9525">
            <a:solidFill>
              <a:srgbClr val="FF3300"/>
            </a:solidFill>
            <a:round/>
            <a:headEnd/>
            <a:tailEnd/>
          </a:ln>
        </p:spPr>
        <p:txBody>
          <a:bodyPr/>
          <a:lstStyle/>
          <a:p>
            <a:endParaRPr lang="en-US"/>
          </a:p>
        </p:txBody>
      </p:sp>
      <p:sp>
        <p:nvSpPr>
          <p:cNvPr id="37899" name="Line 14"/>
          <p:cNvSpPr>
            <a:spLocks noChangeShapeType="1"/>
          </p:cNvSpPr>
          <p:nvPr/>
        </p:nvSpPr>
        <p:spPr bwMode="auto">
          <a:xfrm flipV="1">
            <a:off x="858838" y="3998913"/>
            <a:ext cx="7065962" cy="0"/>
          </a:xfrm>
          <a:prstGeom prst="line">
            <a:avLst/>
          </a:prstGeom>
          <a:noFill/>
          <a:ln w="9525">
            <a:solidFill>
              <a:srgbClr val="FF3300"/>
            </a:solidFill>
            <a:round/>
            <a:headEnd/>
            <a:tailEnd/>
          </a:ln>
        </p:spPr>
        <p:txBody>
          <a:bodyPr/>
          <a:lstStyle/>
          <a:p>
            <a:endParaRPr lang="en-US"/>
          </a:p>
        </p:txBody>
      </p:sp>
      <p:sp>
        <p:nvSpPr>
          <p:cNvPr id="37900" name="Line 15"/>
          <p:cNvSpPr>
            <a:spLocks noChangeShapeType="1"/>
          </p:cNvSpPr>
          <p:nvPr/>
        </p:nvSpPr>
        <p:spPr bwMode="auto">
          <a:xfrm flipV="1">
            <a:off x="858838" y="4975225"/>
            <a:ext cx="7065962" cy="0"/>
          </a:xfrm>
          <a:prstGeom prst="line">
            <a:avLst/>
          </a:prstGeom>
          <a:noFill/>
          <a:ln w="9525">
            <a:solidFill>
              <a:srgbClr val="FF3300"/>
            </a:solidFill>
            <a:round/>
            <a:headEnd/>
            <a:tailEnd/>
          </a:ln>
        </p:spPr>
        <p:txBody>
          <a:bodyPr/>
          <a:lstStyle/>
          <a:p>
            <a:endParaRPr lang="en-US"/>
          </a:p>
        </p:txBody>
      </p:sp>
      <p:sp>
        <p:nvSpPr>
          <p:cNvPr id="37901" name="Text Box 16"/>
          <p:cNvSpPr txBox="1">
            <a:spLocks noChangeArrowheads="1"/>
          </p:cNvSpPr>
          <p:nvPr/>
        </p:nvSpPr>
        <p:spPr bwMode="auto">
          <a:xfrm>
            <a:off x="304800" y="1524000"/>
            <a:ext cx="2551113" cy="457200"/>
          </a:xfrm>
          <a:prstGeom prst="rect">
            <a:avLst/>
          </a:prstGeom>
          <a:noFill/>
          <a:ln w="9525">
            <a:noFill/>
            <a:miter lim="800000"/>
            <a:headEnd/>
            <a:tailEnd/>
          </a:ln>
        </p:spPr>
        <p:txBody>
          <a:bodyPr>
            <a:spAutoFit/>
          </a:bodyPr>
          <a:lstStyle/>
          <a:p>
            <a:r>
              <a:rPr lang="en-US" sz="2400">
                <a:solidFill>
                  <a:schemeClr val="bg1"/>
                </a:solidFill>
              </a:rPr>
              <a:t>Moisture m</a:t>
            </a:r>
          </a:p>
        </p:txBody>
      </p:sp>
      <p:sp>
        <p:nvSpPr>
          <p:cNvPr id="37902" name="Text Box 17"/>
          <p:cNvSpPr txBox="1">
            <a:spLocks noChangeArrowheads="1"/>
          </p:cNvSpPr>
          <p:nvPr/>
        </p:nvSpPr>
        <p:spPr bwMode="auto">
          <a:xfrm>
            <a:off x="228600" y="3665538"/>
            <a:ext cx="522288" cy="457200"/>
          </a:xfrm>
          <a:prstGeom prst="rect">
            <a:avLst/>
          </a:prstGeom>
          <a:noFill/>
          <a:ln w="9525">
            <a:noFill/>
            <a:miter lim="800000"/>
            <a:headEnd/>
            <a:tailEnd/>
          </a:ln>
        </p:spPr>
        <p:txBody>
          <a:bodyPr wrap="none">
            <a:spAutoFit/>
          </a:bodyPr>
          <a:lstStyle/>
          <a:p>
            <a:r>
              <a:rPr lang="en-US" sz="2400">
                <a:solidFill>
                  <a:schemeClr val="bg1"/>
                </a:solidFill>
              </a:rPr>
              <a:t>m</a:t>
            </a:r>
            <a:r>
              <a:rPr lang="en-US" sz="2400" baseline="-25000">
                <a:solidFill>
                  <a:schemeClr val="bg1"/>
                </a:solidFill>
              </a:rPr>
              <a:t>1</a:t>
            </a:r>
          </a:p>
        </p:txBody>
      </p:sp>
      <p:sp>
        <p:nvSpPr>
          <p:cNvPr id="37903" name="Text Box 18"/>
          <p:cNvSpPr txBox="1">
            <a:spLocks noChangeArrowheads="1"/>
          </p:cNvSpPr>
          <p:nvPr/>
        </p:nvSpPr>
        <p:spPr bwMode="auto">
          <a:xfrm>
            <a:off x="255588" y="4675188"/>
            <a:ext cx="522287" cy="457200"/>
          </a:xfrm>
          <a:prstGeom prst="rect">
            <a:avLst/>
          </a:prstGeom>
          <a:noFill/>
          <a:ln w="9525">
            <a:noFill/>
            <a:miter lim="800000"/>
            <a:headEnd/>
            <a:tailEnd/>
          </a:ln>
        </p:spPr>
        <p:txBody>
          <a:bodyPr wrap="none">
            <a:spAutoFit/>
          </a:bodyPr>
          <a:lstStyle/>
          <a:p>
            <a:r>
              <a:rPr lang="en-US" sz="2400">
                <a:solidFill>
                  <a:schemeClr val="bg1"/>
                </a:solidFill>
              </a:rPr>
              <a:t>m</a:t>
            </a:r>
            <a:r>
              <a:rPr lang="en-US" sz="2400" baseline="-25000">
                <a:solidFill>
                  <a:schemeClr val="bg1"/>
                </a:solidFill>
              </a:rPr>
              <a:t>0</a:t>
            </a:r>
          </a:p>
        </p:txBody>
      </p:sp>
      <p:sp>
        <p:nvSpPr>
          <p:cNvPr id="37904" name="Line 21"/>
          <p:cNvSpPr>
            <a:spLocks noChangeShapeType="1"/>
          </p:cNvSpPr>
          <p:nvPr/>
        </p:nvSpPr>
        <p:spPr bwMode="auto">
          <a:xfrm flipV="1">
            <a:off x="914400" y="1828800"/>
            <a:ext cx="5486400" cy="4267200"/>
          </a:xfrm>
          <a:prstGeom prst="line">
            <a:avLst/>
          </a:prstGeom>
          <a:noFill/>
          <a:ln w="28575">
            <a:solidFill>
              <a:srgbClr val="FFFF00"/>
            </a:solidFill>
            <a:round/>
            <a:headEnd/>
            <a:tailEnd/>
          </a:ln>
        </p:spPr>
        <p:txBody>
          <a:bodyPr/>
          <a:lstStyle/>
          <a:p>
            <a:endParaRPr lang="en-US"/>
          </a:p>
        </p:txBody>
      </p:sp>
      <p:sp>
        <p:nvSpPr>
          <p:cNvPr id="37905" name="AutoShape 22"/>
          <p:cNvSpPr>
            <a:spLocks noChangeArrowheads="1"/>
          </p:cNvSpPr>
          <p:nvPr/>
        </p:nvSpPr>
        <p:spPr bwMode="auto">
          <a:xfrm>
            <a:off x="3429000" y="3733800"/>
            <a:ext cx="2133600" cy="12192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en-US"/>
          </a:p>
        </p:txBody>
      </p:sp>
      <p:sp>
        <p:nvSpPr>
          <p:cNvPr id="37906" name="Line 25"/>
          <p:cNvSpPr>
            <a:spLocks noChangeShapeType="1"/>
          </p:cNvSpPr>
          <p:nvPr/>
        </p:nvSpPr>
        <p:spPr bwMode="auto">
          <a:xfrm flipH="1">
            <a:off x="2667000" y="4953000"/>
            <a:ext cx="1752600" cy="1143000"/>
          </a:xfrm>
          <a:prstGeom prst="line">
            <a:avLst/>
          </a:prstGeom>
          <a:noFill/>
          <a:ln w="9525">
            <a:solidFill>
              <a:srgbClr val="FF6699"/>
            </a:solidFill>
            <a:round/>
            <a:headEnd/>
            <a:tailEnd/>
          </a:ln>
        </p:spPr>
        <p:txBody>
          <a:bodyPr/>
          <a:lstStyle/>
          <a:p>
            <a:endParaRPr lang="en-US"/>
          </a:p>
        </p:txBody>
      </p:sp>
      <p:sp>
        <p:nvSpPr>
          <p:cNvPr id="37907" name="Line 26"/>
          <p:cNvSpPr>
            <a:spLocks noChangeShapeType="1"/>
          </p:cNvSpPr>
          <p:nvPr/>
        </p:nvSpPr>
        <p:spPr bwMode="auto">
          <a:xfrm flipH="1">
            <a:off x="4572000" y="4038600"/>
            <a:ext cx="2362200" cy="2057400"/>
          </a:xfrm>
          <a:prstGeom prst="line">
            <a:avLst/>
          </a:prstGeom>
          <a:noFill/>
          <a:ln w="9525">
            <a:solidFill>
              <a:srgbClr val="FF7C80"/>
            </a:solidFill>
            <a:round/>
            <a:headEnd/>
            <a:tailEnd/>
          </a:ln>
        </p:spPr>
        <p:txBody>
          <a:bodyPr/>
          <a:lstStyle/>
          <a:p>
            <a:endParaRPr lang="en-US"/>
          </a:p>
        </p:txBody>
      </p:sp>
      <p:sp>
        <p:nvSpPr>
          <p:cNvPr id="37908" name="Line 27"/>
          <p:cNvSpPr>
            <a:spLocks noChangeShapeType="1"/>
          </p:cNvSpPr>
          <p:nvPr/>
        </p:nvSpPr>
        <p:spPr bwMode="auto">
          <a:xfrm>
            <a:off x="1752600" y="5486400"/>
            <a:ext cx="5638800" cy="0"/>
          </a:xfrm>
          <a:prstGeom prst="line">
            <a:avLst/>
          </a:prstGeom>
          <a:noFill/>
          <a:ln w="9525">
            <a:solidFill>
              <a:srgbClr val="FF7C80"/>
            </a:solidFill>
            <a:round/>
            <a:headEnd/>
            <a:tailEnd/>
          </a:ln>
        </p:spPr>
        <p:txBody>
          <a:bodyPr/>
          <a:lstStyle/>
          <a:p>
            <a:endParaRPr lang="en-US"/>
          </a:p>
        </p:txBody>
      </p:sp>
      <p:sp>
        <p:nvSpPr>
          <p:cNvPr id="37909" name="Line 28"/>
          <p:cNvSpPr>
            <a:spLocks noChangeShapeType="1"/>
          </p:cNvSpPr>
          <p:nvPr/>
        </p:nvSpPr>
        <p:spPr bwMode="auto">
          <a:xfrm>
            <a:off x="2743200" y="4724400"/>
            <a:ext cx="685800" cy="0"/>
          </a:xfrm>
          <a:prstGeom prst="line">
            <a:avLst/>
          </a:prstGeom>
          <a:noFill/>
          <a:ln w="9525">
            <a:solidFill>
              <a:srgbClr val="FF7C80"/>
            </a:solidFill>
            <a:round/>
            <a:headEnd/>
            <a:tailEnd/>
          </a:ln>
        </p:spPr>
        <p:txBody>
          <a:bodyPr/>
          <a:lstStyle/>
          <a:p>
            <a:endParaRPr lang="en-US"/>
          </a:p>
        </p:txBody>
      </p:sp>
      <p:sp>
        <p:nvSpPr>
          <p:cNvPr id="37910" name="Line 29"/>
          <p:cNvSpPr>
            <a:spLocks noChangeShapeType="1"/>
          </p:cNvSpPr>
          <p:nvPr/>
        </p:nvSpPr>
        <p:spPr bwMode="auto">
          <a:xfrm>
            <a:off x="5410200" y="4800600"/>
            <a:ext cx="2514600" cy="0"/>
          </a:xfrm>
          <a:prstGeom prst="line">
            <a:avLst/>
          </a:prstGeom>
          <a:noFill/>
          <a:ln w="9525">
            <a:solidFill>
              <a:srgbClr val="FF7C80"/>
            </a:solidFill>
            <a:round/>
            <a:headEnd/>
            <a:tailEnd/>
          </a:ln>
        </p:spPr>
        <p:txBody>
          <a:bodyPr/>
          <a:lstStyle/>
          <a:p>
            <a:endParaRPr lang="en-US"/>
          </a:p>
        </p:txBody>
      </p:sp>
      <p:sp>
        <p:nvSpPr>
          <p:cNvPr id="37911" name="Line 30"/>
          <p:cNvSpPr>
            <a:spLocks noChangeShapeType="1"/>
          </p:cNvSpPr>
          <p:nvPr/>
        </p:nvSpPr>
        <p:spPr bwMode="auto">
          <a:xfrm>
            <a:off x="5562600" y="4648200"/>
            <a:ext cx="3048000" cy="0"/>
          </a:xfrm>
          <a:prstGeom prst="line">
            <a:avLst/>
          </a:prstGeom>
          <a:noFill/>
          <a:ln w="9525">
            <a:solidFill>
              <a:srgbClr val="FF7C80"/>
            </a:solidFill>
            <a:round/>
            <a:headEnd/>
            <a:tailEnd/>
          </a:ln>
        </p:spPr>
        <p:txBody>
          <a:bodyPr/>
          <a:lstStyle/>
          <a:p>
            <a:endParaRPr lang="en-US"/>
          </a:p>
        </p:txBody>
      </p:sp>
      <p:sp>
        <p:nvSpPr>
          <p:cNvPr id="37912" name="Line 31"/>
          <p:cNvSpPr>
            <a:spLocks noChangeShapeType="1"/>
          </p:cNvSpPr>
          <p:nvPr/>
        </p:nvSpPr>
        <p:spPr bwMode="auto">
          <a:xfrm flipH="1">
            <a:off x="1371600" y="4572000"/>
            <a:ext cx="2057400" cy="0"/>
          </a:xfrm>
          <a:prstGeom prst="line">
            <a:avLst/>
          </a:prstGeom>
          <a:noFill/>
          <a:ln w="9525">
            <a:solidFill>
              <a:srgbClr val="FF7C80"/>
            </a:solidFill>
            <a:round/>
            <a:headEnd/>
            <a:tailEnd/>
          </a:ln>
        </p:spPr>
        <p:txBody>
          <a:bodyPr/>
          <a:lstStyle/>
          <a:p>
            <a:endParaRPr lang="en-US"/>
          </a:p>
        </p:txBody>
      </p:sp>
      <p:sp>
        <p:nvSpPr>
          <p:cNvPr id="37913" name="Line 32"/>
          <p:cNvSpPr>
            <a:spLocks noChangeShapeType="1"/>
          </p:cNvSpPr>
          <p:nvPr/>
        </p:nvSpPr>
        <p:spPr bwMode="auto">
          <a:xfrm flipV="1">
            <a:off x="914400" y="1447800"/>
            <a:ext cx="4495800" cy="3505200"/>
          </a:xfrm>
          <a:prstGeom prst="line">
            <a:avLst/>
          </a:prstGeom>
          <a:noFill/>
          <a:ln w="9525">
            <a:solidFill>
              <a:srgbClr val="FF7C80"/>
            </a:solidFill>
            <a:round/>
            <a:headEnd/>
            <a:tailEnd/>
          </a:ln>
        </p:spPr>
        <p:txBody>
          <a:bodyPr/>
          <a:lstStyle/>
          <a:p>
            <a:endParaRPr lang="en-US"/>
          </a:p>
        </p:txBody>
      </p:sp>
      <p:sp>
        <p:nvSpPr>
          <p:cNvPr id="37914" name="Line 33"/>
          <p:cNvSpPr>
            <a:spLocks noChangeShapeType="1"/>
          </p:cNvSpPr>
          <p:nvPr/>
        </p:nvSpPr>
        <p:spPr bwMode="auto">
          <a:xfrm flipV="1">
            <a:off x="838200" y="1066800"/>
            <a:ext cx="3733800" cy="2895600"/>
          </a:xfrm>
          <a:prstGeom prst="line">
            <a:avLst/>
          </a:prstGeom>
          <a:noFill/>
          <a:ln w="9525">
            <a:solidFill>
              <a:srgbClr val="FF7C80"/>
            </a:solidFill>
            <a:round/>
            <a:headEnd/>
            <a:tailEnd/>
          </a:ln>
        </p:spPr>
        <p:txBody>
          <a:bodyPr/>
          <a:lstStyle/>
          <a:p>
            <a:endParaRPr lang="en-US"/>
          </a:p>
        </p:txBody>
      </p:sp>
      <p:sp>
        <p:nvSpPr>
          <p:cNvPr id="37915" name="Line 34"/>
          <p:cNvSpPr>
            <a:spLocks noChangeShapeType="1"/>
          </p:cNvSpPr>
          <p:nvPr/>
        </p:nvSpPr>
        <p:spPr bwMode="auto">
          <a:xfrm flipH="1">
            <a:off x="1143000" y="3733800"/>
            <a:ext cx="2590800" cy="0"/>
          </a:xfrm>
          <a:prstGeom prst="line">
            <a:avLst/>
          </a:prstGeom>
          <a:noFill/>
          <a:ln w="9525">
            <a:solidFill>
              <a:srgbClr val="FF7C80"/>
            </a:solidFill>
            <a:round/>
            <a:headEnd/>
            <a:tailEnd/>
          </a:ln>
        </p:spPr>
        <p:txBody>
          <a:bodyPr/>
          <a:lstStyle/>
          <a:p>
            <a:endParaRPr lang="en-US"/>
          </a:p>
        </p:txBody>
      </p:sp>
      <p:sp>
        <p:nvSpPr>
          <p:cNvPr id="37916" name="Line 35"/>
          <p:cNvSpPr>
            <a:spLocks noChangeShapeType="1"/>
          </p:cNvSpPr>
          <p:nvPr/>
        </p:nvSpPr>
        <p:spPr bwMode="auto">
          <a:xfrm>
            <a:off x="5562600" y="3733800"/>
            <a:ext cx="2286000" cy="0"/>
          </a:xfrm>
          <a:prstGeom prst="line">
            <a:avLst/>
          </a:prstGeom>
          <a:noFill/>
          <a:ln w="9525">
            <a:solidFill>
              <a:srgbClr val="FF7C80"/>
            </a:solidFill>
            <a:round/>
            <a:headEnd/>
            <a:tailEnd/>
          </a:ln>
        </p:spPr>
        <p:txBody>
          <a:bodyPr/>
          <a:lstStyle/>
          <a:p>
            <a:endParaRPr lang="en-US"/>
          </a:p>
        </p:txBody>
      </p:sp>
      <p:sp>
        <p:nvSpPr>
          <p:cNvPr id="37917" name="Text Box 36"/>
          <p:cNvSpPr txBox="1">
            <a:spLocks noChangeArrowheads="1"/>
          </p:cNvSpPr>
          <p:nvPr/>
        </p:nvSpPr>
        <p:spPr bwMode="auto">
          <a:xfrm>
            <a:off x="1279525" y="5146675"/>
            <a:ext cx="438150" cy="457200"/>
          </a:xfrm>
          <a:prstGeom prst="rect">
            <a:avLst/>
          </a:prstGeom>
          <a:noFill/>
          <a:ln w="9525">
            <a:noFill/>
            <a:miter lim="800000"/>
            <a:headEnd/>
            <a:tailEnd/>
          </a:ln>
        </p:spPr>
        <p:txBody>
          <a:bodyPr wrap="none">
            <a:spAutoFit/>
          </a:bodyPr>
          <a:lstStyle/>
          <a:p>
            <a:r>
              <a:rPr lang="en-US" sz="2400">
                <a:solidFill>
                  <a:schemeClr val="bg1"/>
                </a:solidFill>
              </a:rPr>
              <a:t>p</a:t>
            </a:r>
            <a:r>
              <a:rPr lang="en-US" sz="2400" baseline="-25000">
                <a:solidFill>
                  <a:schemeClr val="bg1"/>
                </a:solidFill>
              </a:rPr>
              <a:t>0</a:t>
            </a:r>
          </a:p>
        </p:txBody>
      </p:sp>
      <p:sp>
        <p:nvSpPr>
          <p:cNvPr id="37918" name="Text Box 37"/>
          <p:cNvSpPr txBox="1">
            <a:spLocks noChangeArrowheads="1"/>
          </p:cNvSpPr>
          <p:nvPr/>
        </p:nvSpPr>
        <p:spPr bwMode="auto">
          <a:xfrm>
            <a:off x="2193925" y="4460875"/>
            <a:ext cx="438150" cy="457200"/>
          </a:xfrm>
          <a:prstGeom prst="rect">
            <a:avLst/>
          </a:prstGeom>
          <a:noFill/>
          <a:ln w="9525">
            <a:noFill/>
            <a:miter lim="800000"/>
            <a:headEnd/>
            <a:tailEnd/>
          </a:ln>
        </p:spPr>
        <p:txBody>
          <a:bodyPr wrap="none">
            <a:spAutoFit/>
          </a:bodyPr>
          <a:lstStyle/>
          <a:p>
            <a:r>
              <a:rPr lang="en-US" sz="2400">
                <a:solidFill>
                  <a:schemeClr val="bg1"/>
                </a:solidFill>
              </a:rPr>
              <a:t>p</a:t>
            </a:r>
            <a:r>
              <a:rPr lang="en-US" sz="2400" baseline="-25000">
                <a:solidFill>
                  <a:schemeClr val="bg1"/>
                </a:solidFill>
              </a:rPr>
              <a:t>1</a:t>
            </a:r>
          </a:p>
        </p:txBody>
      </p:sp>
      <p:sp>
        <p:nvSpPr>
          <p:cNvPr id="37919" name="Text Box 38"/>
          <p:cNvSpPr txBox="1">
            <a:spLocks noChangeArrowheads="1"/>
          </p:cNvSpPr>
          <p:nvPr/>
        </p:nvSpPr>
        <p:spPr bwMode="auto">
          <a:xfrm>
            <a:off x="6461125" y="1565275"/>
            <a:ext cx="785813" cy="457200"/>
          </a:xfrm>
          <a:prstGeom prst="rect">
            <a:avLst/>
          </a:prstGeom>
          <a:noFill/>
          <a:ln w="9525">
            <a:noFill/>
            <a:miter lim="800000"/>
            <a:headEnd/>
            <a:tailEnd/>
          </a:ln>
        </p:spPr>
        <p:txBody>
          <a:bodyPr wrap="none">
            <a:spAutoFit/>
          </a:bodyPr>
          <a:lstStyle/>
          <a:p>
            <a:r>
              <a:rPr lang="en-US" sz="2400">
                <a:solidFill>
                  <a:schemeClr val="bg1"/>
                </a:solidFill>
              </a:rPr>
              <a:t>pH 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7B455941-841C-4BB1-AC97-DD8A2334AAF4}" type="slidenum">
              <a:rPr lang="en-US" smtClean="0"/>
              <a:pPr/>
              <a:t>25</a:t>
            </a:fld>
            <a:endParaRPr lang="en-US" smtClean="0"/>
          </a:p>
        </p:txBody>
      </p:sp>
      <p:sp>
        <p:nvSpPr>
          <p:cNvPr id="38914"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a:t>
            </a:r>
          </a:p>
        </p:txBody>
      </p:sp>
      <p:sp>
        <p:nvSpPr>
          <p:cNvPr id="3891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891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8917" name="Text Box 5"/>
          <p:cNvSpPr txBox="1">
            <a:spLocks noChangeArrowheads="1"/>
          </p:cNvSpPr>
          <p:nvPr/>
        </p:nvSpPr>
        <p:spPr bwMode="auto">
          <a:xfrm>
            <a:off x="457200" y="762000"/>
            <a:ext cx="8305800" cy="5940425"/>
          </a:xfrm>
          <a:prstGeom prst="rect">
            <a:avLst/>
          </a:prstGeom>
          <a:noFill/>
          <a:ln w="9525">
            <a:noFill/>
            <a:miter lim="800000"/>
            <a:headEnd/>
            <a:tailEnd/>
          </a:ln>
        </p:spPr>
        <p:txBody>
          <a:bodyPr>
            <a:spAutoFit/>
          </a:bodyPr>
          <a:lstStyle/>
          <a:p>
            <a:pPr>
              <a:buFontTx/>
              <a:buChar char="•"/>
            </a:pPr>
            <a:r>
              <a:rPr lang="en-US">
                <a:solidFill>
                  <a:schemeClr val="bg1"/>
                </a:solidFill>
              </a:rPr>
              <a:t>Old ecological principle: Two species compete if and only if their ecological niches overlap.</a:t>
            </a:r>
          </a:p>
          <a:p>
            <a:pPr>
              <a:buFontTx/>
              <a:buChar char="•"/>
            </a:pPr>
            <a:endParaRPr lang="en-US">
              <a:solidFill>
                <a:schemeClr val="bg1"/>
              </a:solidFill>
            </a:endParaRPr>
          </a:p>
          <a:p>
            <a:pPr>
              <a:buFontTx/>
              <a:buChar char="•"/>
            </a:pPr>
            <a:r>
              <a:rPr lang="en-US">
                <a:solidFill>
                  <a:schemeClr val="bg1"/>
                </a:solidFill>
              </a:rPr>
              <a:t>Joel Cohen (1968): </a:t>
            </a:r>
          </a:p>
          <a:p>
            <a:pPr lvl="1">
              <a:buFont typeface="Times New Roman" pitchFamily="18" charset="0"/>
              <a:buChar char="–"/>
            </a:pPr>
            <a:r>
              <a:rPr lang="en-US">
                <a:solidFill>
                  <a:schemeClr val="bg1"/>
                </a:solidFill>
              </a:rPr>
              <a:t>Start with an independent definition of competition</a:t>
            </a:r>
          </a:p>
          <a:p>
            <a:pPr lvl="1">
              <a:buFont typeface="Times New Roman" pitchFamily="18" charset="0"/>
              <a:buChar char="–"/>
            </a:pPr>
            <a:r>
              <a:rPr lang="en-US">
                <a:solidFill>
                  <a:schemeClr val="bg1"/>
                </a:solidFill>
              </a:rPr>
              <a:t>Map each species into a box (niche) in k-space so competition corresponds to box overlap (niche overlap)</a:t>
            </a:r>
          </a:p>
          <a:p>
            <a:pPr lvl="1">
              <a:buFont typeface="Times New Roman" pitchFamily="18" charset="0"/>
              <a:buChar char="–"/>
            </a:pPr>
            <a:r>
              <a:rPr lang="en-US">
                <a:solidFill>
                  <a:schemeClr val="bg1"/>
                </a:solidFill>
              </a:rPr>
              <a:t>Find smallest k that works.</a:t>
            </a:r>
          </a:p>
          <a:p>
            <a:endParaRPr lang="en-US">
              <a:solidFill>
                <a:schemeClr val="bg1"/>
              </a:solidFill>
            </a:endParaRPr>
          </a:p>
          <a:p>
            <a:r>
              <a:rPr lang="en-US">
                <a:solidFill>
                  <a:schemeClr val="bg1"/>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BAF5F92E-5ACD-461D-A0F1-3DEA2BFC9A40}" type="slidenum">
              <a:rPr lang="en-US" smtClean="0"/>
              <a:pPr/>
              <a:t>26</a:t>
            </a:fld>
            <a:endParaRPr lang="en-US" smtClean="0"/>
          </a:p>
        </p:txBody>
      </p:sp>
      <p:sp>
        <p:nvSpPr>
          <p:cNvPr id="39938"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a:t>
            </a:r>
          </a:p>
        </p:txBody>
      </p:sp>
      <p:sp>
        <p:nvSpPr>
          <p:cNvPr id="3993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39940"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39941" name="Text Box 5"/>
          <p:cNvSpPr txBox="1">
            <a:spLocks noChangeArrowheads="1"/>
          </p:cNvSpPr>
          <p:nvPr/>
        </p:nvSpPr>
        <p:spPr bwMode="auto">
          <a:xfrm>
            <a:off x="457200" y="762000"/>
            <a:ext cx="8305800" cy="3016250"/>
          </a:xfrm>
          <a:prstGeom prst="rect">
            <a:avLst/>
          </a:prstGeom>
          <a:noFill/>
          <a:ln w="9525">
            <a:noFill/>
            <a:miter lim="800000"/>
            <a:headEnd/>
            <a:tailEnd/>
          </a:ln>
        </p:spPr>
        <p:txBody>
          <a:bodyPr>
            <a:spAutoFit/>
          </a:bodyPr>
          <a:lstStyle/>
          <a:p>
            <a:pPr>
              <a:buFontTx/>
              <a:buChar char="•"/>
            </a:pPr>
            <a:r>
              <a:rPr lang="en-US">
                <a:solidFill>
                  <a:schemeClr val="bg1"/>
                </a:solidFill>
              </a:rPr>
              <a:t>Specifically, Cohen started with the competition graph as defined before.</a:t>
            </a:r>
          </a:p>
          <a:p>
            <a:pPr>
              <a:buFontTx/>
              <a:buChar char="•"/>
            </a:pPr>
            <a:r>
              <a:rPr lang="en-US">
                <a:solidFill>
                  <a:schemeClr val="bg1"/>
                </a:solidFill>
              </a:rPr>
              <a:t>The question then becomes: What is the boxicity of the competition graph?</a:t>
            </a:r>
          </a:p>
          <a:p>
            <a:endParaRPr lang="en-US">
              <a:solidFill>
                <a:schemeClr val="bg1"/>
              </a:solidFill>
            </a:endParaRPr>
          </a:p>
          <a:p>
            <a:r>
              <a:rPr lang="en-US">
                <a:solidFill>
                  <a:schemeClr val="bg1"/>
                </a:solidFill>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0EDD52A-DCF7-49F1-A38A-8D88DC3A9079}" type="slidenum">
              <a:rPr lang="en-US" smtClean="0"/>
              <a:pPr/>
              <a:t>27</a:t>
            </a:fld>
            <a:endParaRPr lang="en-US" smtClean="0"/>
          </a:p>
        </p:txBody>
      </p:sp>
      <p:grpSp>
        <p:nvGrpSpPr>
          <p:cNvPr id="40962" name="Group 2"/>
          <p:cNvGrpSpPr>
            <a:grpSpLocks/>
          </p:cNvGrpSpPr>
          <p:nvPr/>
        </p:nvGrpSpPr>
        <p:grpSpPr bwMode="auto">
          <a:xfrm>
            <a:off x="3429000" y="3517900"/>
            <a:ext cx="5518150" cy="3111500"/>
            <a:chOff x="883" y="638"/>
            <a:chExt cx="4246" cy="2561"/>
          </a:xfrm>
        </p:grpSpPr>
        <p:sp>
          <p:nvSpPr>
            <p:cNvPr id="40981" name="Oval 3"/>
            <p:cNvSpPr>
              <a:spLocks noChangeArrowheads="1"/>
            </p:cNvSpPr>
            <p:nvPr/>
          </p:nvSpPr>
          <p:spPr bwMode="auto">
            <a:xfrm>
              <a:off x="1086" y="268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82" name="Oval 4"/>
            <p:cNvSpPr>
              <a:spLocks noChangeArrowheads="1"/>
            </p:cNvSpPr>
            <p:nvPr/>
          </p:nvSpPr>
          <p:spPr bwMode="auto">
            <a:xfrm>
              <a:off x="1090" y="95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83" name="Oval 5"/>
            <p:cNvSpPr>
              <a:spLocks noChangeArrowheads="1"/>
            </p:cNvSpPr>
            <p:nvPr/>
          </p:nvSpPr>
          <p:spPr bwMode="auto">
            <a:xfrm>
              <a:off x="2823" y="95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84" name="Oval 6"/>
            <p:cNvSpPr>
              <a:spLocks noChangeArrowheads="1"/>
            </p:cNvSpPr>
            <p:nvPr/>
          </p:nvSpPr>
          <p:spPr bwMode="auto">
            <a:xfrm>
              <a:off x="2828" y="2691"/>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85" name="Oval 7"/>
            <p:cNvSpPr>
              <a:spLocks noChangeArrowheads="1"/>
            </p:cNvSpPr>
            <p:nvPr/>
          </p:nvSpPr>
          <p:spPr bwMode="auto">
            <a:xfrm>
              <a:off x="4555" y="269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86" name="Line 8"/>
            <p:cNvSpPr>
              <a:spLocks noChangeShapeType="1"/>
            </p:cNvSpPr>
            <p:nvPr/>
          </p:nvSpPr>
          <p:spPr bwMode="auto">
            <a:xfrm flipV="1">
              <a:off x="1128" y="1049"/>
              <a:ext cx="6" cy="1631"/>
            </a:xfrm>
            <a:prstGeom prst="line">
              <a:avLst/>
            </a:prstGeom>
            <a:noFill/>
            <a:ln w="38100">
              <a:solidFill>
                <a:srgbClr val="FFFF00"/>
              </a:solidFill>
              <a:round/>
              <a:headEnd/>
              <a:tailEnd type="none" w="lg" len="lg"/>
            </a:ln>
          </p:spPr>
          <p:txBody>
            <a:bodyPr wrap="none" anchor="ctr"/>
            <a:lstStyle/>
            <a:p>
              <a:endParaRPr lang="en-US"/>
            </a:p>
          </p:txBody>
        </p:sp>
        <p:sp>
          <p:nvSpPr>
            <p:cNvPr id="40987" name="Line 9"/>
            <p:cNvSpPr>
              <a:spLocks noChangeShapeType="1"/>
            </p:cNvSpPr>
            <p:nvPr/>
          </p:nvSpPr>
          <p:spPr bwMode="auto">
            <a:xfrm flipV="1">
              <a:off x="1182" y="1000"/>
              <a:ext cx="1637" cy="6"/>
            </a:xfrm>
            <a:prstGeom prst="line">
              <a:avLst/>
            </a:prstGeom>
            <a:noFill/>
            <a:ln w="38100">
              <a:solidFill>
                <a:srgbClr val="FFFF00"/>
              </a:solidFill>
              <a:round/>
              <a:headEnd/>
              <a:tailEnd type="none" w="lg" len="lg"/>
            </a:ln>
          </p:spPr>
          <p:txBody>
            <a:bodyPr wrap="none" anchor="ctr"/>
            <a:lstStyle/>
            <a:p>
              <a:endParaRPr lang="en-US"/>
            </a:p>
          </p:txBody>
        </p:sp>
        <p:sp>
          <p:nvSpPr>
            <p:cNvPr id="40988" name="Line 10"/>
            <p:cNvSpPr>
              <a:spLocks noChangeShapeType="1"/>
            </p:cNvSpPr>
            <p:nvPr/>
          </p:nvSpPr>
          <p:spPr bwMode="auto">
            <a:xfrm>
              <a:off x="2874" y="1061"/>
              <a:ext cx="0" cy="1619"/>
            </a:xfrm>
            <a:prstGeom prst="line">
              <a:avLst/>
            </a:prstGeom>
            <a:noFill/>
            <a:ln w="38100">
              <a:solidFill>
                <a:srgbClr val="FFFF00"/>
              </a:solidFill>
              <a:round/>
              <a:headEnd/>
              <a:tailEnd type="none" w="lg" len="lg"/>
            </a:ln>
          </p:spPr>
          <p:txBody>
            <a:bodyPr wrap="none" anchor="ctr"/>
            <a:lstStyle/>
            <a:p>
              <a:endParaRPr lang="en-US"/>
            </a:p>
          </p:txBody>
        </p:sp>
        <p:sp>
          <p:nvSpPr>
            <p:cNvPr id="40989" name="Line 11"/>
            <p:cNvSpPr>
              <a:spLocks noChangeShapeType="1"/>
            </p:cNvSpPr>
            <p:nvPr/>
          </p:nvSpPr>
          <p:spPr bwMode="auto">
            <a:xfrm flipH="1" flipV="1">
              <a:off x="1176" y="1031"/>
              <a:ext cx="1655" cy="1673"/>
            </a:xfrm>
            <a:prstGeom prst="line">
              <a:avLst/>
            </a:prstGeom>
            <a:noFill/>
            <a:ln w="38100">
              <a:solidFill>
                <a:srgbClr val="FFFF00"/>
              </a:solidFill>
              <a:round/>
              <a:headEnd/>
              <a:tailEnd type="none" w="lg" len="lg"/>
            </a:ln>
          </p:spPr>
          <p:txBody>
            <a:bodyPr wrap="none" anchor="ctr"/>
            <a:lstStyle/>
            <a:p>
              <a:endParaRPr lang="en-US"/>
            </a:p>
          </p:txBody>
        </p:sp>
        <p:sp>
          <p:nvSpPr>
            <p:cNvPr id="40990" name="Text Box 12"/>
            <p:cNvSpPr txBox="1">
              <a:spLocks noChangeArrowheads="1"/>
            </p:cNvSpPr>
            <p:nvPr/>
          </p:nvSpPr>
          <p:spPr bwMode="auto">
            <a:xfrm>
              <a:off x="883" y="2897"/>
              <a:ext cx="468" cy="302"/>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fox</a:t>
              </a:r>
            </a:p>
          </p:txBody>
        </p:sp>
        <p:sp>
          <p:nvSpPr>
            <p:cNvPr id="40991" name="Text Box 13"/>
            <p:cNvSpPr txBox="1">
              <a:spLocks noChangeArrowheads="1"/>
            </p:cNvSpPr>
            <p:nvPr/>
          </p:nvSpPr>
          <p:spPr bwMode="auto">
            <a:xfrm>
              <a:off x="944" y="638"/>
              <a:ext cx="406" cy="30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owl</a:t>
              </a:r>
            </a:p>
          </p:txBody>
        </p:sp>
        <p:sp>
          <p:nvSpPr>
            <p:cNvPr id="40992" name="Text Box 14"/>
            <p:cNvSpPr txBox="1">
              <a:spLocks noChangeArrowheads="1"/>
            </p:cNvSpPr>
            <p:nvPr/>
          </p:nvSpPr>
          <p:spPr bwMode="auto">
            <a:xfrm>
              <a:off x="2686" y="662"/>
              <a:ext cx="386" cy="30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ant</a:t>
              </a:r>
            </a:p>
          </p:txBody>
        </p:sp>
        <p:sp>
          <p:nvSpPr>
            <p:cNvPr id="40993" name="Text Box 15"/>
            <p:cNvSpPr txBox="1">
              <a:spLocks noChangeArrowheads="1"/>
            </p:cNvSpPr>
            <p:nvPr/>
          </p:nvSpPr>
          <p:spPr bwMode="auto">
            <a:xfrm>
              <a:off x="2610" y="2893"/>
              <a:ext cx="494" cy="30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deer</a:t>
              </a:r>
            </a:p>
          </p:txBody>
        </p:sp>
        <p:sp>
          <p:nvSpPr>
            <p:cNvPr id="40994" name="Text Box 16"/>
            <p:cNvSpPr txBox="1">
              <a:spLocks noChangeArrowheads="1"/>
            </p:cNvSpPr>
            <p:nvPr/>
          </p:nvSpPr>
          <p:spPr bwMode="auto">
            <a:xfrm>
              <a:off x="4069" y="2893"/>
              <a:ext cx="1060" cy="30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spear grass</a:t>
              </a:r>
            </a:p>
          </p:txBody>
        </p:sp>
      </p:grpSp>
      <p:grpSp>
        <p:nvGrpSpPr>
          <p:cNvPr id="40963" name="Group 17"/>
          <p:cNvGrpSpPr>
            <a:grpSpLocks/>
          </p:cNvGrpSpPr>
          <p:nvPr/>
        </p:nvGrpSpPr>
        <p:grpSpPr bwMode="auto">
          <a:xfrm>
            <a:off x="228600" y="228600"/>
            <a:ext cx="6781800" cy="3008313"/>
            <a:chOff x="831" y="1054"/>
            <a:chExt cx="4112" cy="2714"/>
          </a:xfrm>
        </p:grpSpPr>
        <p:grpSp>
          <p:nvGrpSpPr>
            <p:cNvPr id="40964" name="Group 18"/>
            <p:cNvGrpSpPr>
              <a:grpSpLocks/>
            </p:cNvGrpSpPr>
            <p:nvPr/>
          </p:nvGrpSpPr>
          <p:grpSpPr bwMode="auto">
            <a:xfrm>
              <a:off x="1058" y="1352"/>
              <a:ext cx="3566" cy="1824"/>
              <a:chOff x="1058" y="1352"/>
              <a:chExt cx="3566" cy="1824"/>
            </a:xfrm>
          </p:grpSpPr>
          <p:sp>
            <p:nvSpPr>
              <p:cNvPr id="40970" name="Oval 19"/>
              <p:cNvSpPr>
                <a:spLocks noChangeArrowheads="1"/>
              </p:cNvSpPr>
              <p:nvPr/>
            </p:nvSpPr>
            <p:spPr bwMode="auto">
              <a:xfrm>
                <a:off x="1058" y="306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71" name="Oval 20"/>
              <p:cNvSpPr>
                <a:spLocks noChangeArrowheads="1"/>
              </p:cNvSpPr>
              <p:nvPr/>
            </p:nvSpPr>
            <p:spPr bwMode="auto">
              <a:xfrm>
                <a:off x="2232" y="307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72" name="Oval 21"/>
              <p:cNvSpPr>
                <a:spLocks noChangeArrowheads="1"/>
              </p:cNvSpPr>
              <p:nvPr/>
            </p:nvSpPr>
            <p:spPr bwMode="auto">
              <a:xfrm>
                <a:off x="3371" y="307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73" name="Oval 22"/>
              <p:cNvSpPr>
                <a:spLocks noChangeArrowheads="1"/>
              </p:cNvSpPr>
              <p:nvPr/>
            </p:nvSpPr>
            <p:spPr bwMode="auto">
              <a:xfrm>
                <a:off x="4528" y="308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74" name="Oval 23"/>
              <p:cNvSpPr>
                <a:spLocks noChangeArrowheads="1"/>
              </p:cNvSpPr>
              <p:nvPr/>
            </p:nvSpPr>
            <p:spPr bwMode="auto">
              <a:xfrm>
                <a:off x="2810" y="13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0975" name="Line 24"/>
              <p:cNvSpPr>
                <a:spLocks noChangeShapeType="1"/>
              </p:cNvSpPr>
              <p:nvPr/>
            </p:nvSpPr>
            <p:spPr bwMode="auto">
              <a:xfrm flipV="1">
                <a:off x="1134" y="1437"/>
                <a:ext cx="1686" cy="1639"/>
              </a:xfrm>
              <a:prstGeom prst="line">
                <a:avLst/>
              </a:prstGeom>
              <a:noFill/>
              <a:ln w="38100">
                <a:solidFill>
                  <a:srgbClr val="FFFF00"/>
                </a:solidFill>
                <a:round/>
                <a:headEnd/>
                <a:tailEnd type="arrow" w="lg" len="lg"/>
              </a:ln>
            </p:spPr>
            <p:txBody>
              <a:bodyPr wrap="none" anchor="ctr"/>
              <a:lstStyle/>
              <a:p>
                <a:endParaRPr lang="en-US"/>
              </a:p>
            </p:txBody>
          </p:sp>
          <p:sp>
            <p:nvSpPr>
              <p:cNvPr id="40976" name="Line 25"/>
              <p:cNvSpPr>
                <a:spLocks noChangeShapeType="1"/>
              </p:cNvSpPr>
              <p:nvPr/>
            </p:nvSpPr>
            <p:spPr bwMode="auto">
              <a:xfrm>
                <a:off x="1164" y="3118"/>
                <a:ext cx="1051" cy="0"/>
              </a:xfrm>
              <a:prstGeom prst="line">
                <a:avLst/>
              </a:prstGeom>
              <a:noFill/>
              <a:ln w="38100">
                <a:solidFill>
                  <a:srgbClr val="FFFF00"/>
                </a:solidFill>
                <a:round/>
                <a:headEnd/>
                <a:tailEnd type="arrow" w="lg" len="lg"/>
              </a:ln>
            </p:spPr>
            <p:txBody>
              <a:bodyPr wrap="none" anchor="ctr"/>
              <a:lstStyle/>
              <a:p>
                <a:endParaRPr lang="en-US"/>
              </a:p>
            </p:txBody>
          </p:sp>
          <p:sp>
            <p:nvSpPr>
              <p:cNvPr id="40977" name="Line 26"/>
              <p:cNvSpPr>
                <a:spLocks noChangeShapeType="1"/>
              </p:cNvSpPr>
              <p:nvPr/>
            </p:nvSpPr>
            <p:spPr bwMode="auto">
              <a:xfrm>
                <a:off x="2333" y="3118"/>
                <a:ext cx="1051" cy="0"/>
              </a:xfrm>
              <a:prstGeom prst="line">
                <a:avLst/>
              </a:prstGeom>
              <a:noFill/>
              <a:ln w="38100">
                <a:solidFill>
                  <a:srgbClr val="FFFF00"/>
                </a:solidFill>
                <a:round/>
                <a:headEnd/>
                <a:tailEnd type="arrow" w="lg" len="lg"/>
              </a:ln>
            </p:spPr>
            <p:txBody>
              <a:bodyPr wrap="none" anchor="ctr"/>
              <a:lstStyle/>
              <a:p>
                <a:endParaRPr lang="en-US"/>
              </a:p>
            </p:txBody>
          </p:sp>
          <p:sp>
            <p:nvSpPr>
              <p:cNvPr id="40978" name="Line 27"/>
              <p:cNvSpPr>
                <a:spLocks noChangeShapeType="1"/>
              </p:cNvSpPr>
              <p:nvPr/>
            </p:nvSpPr>
            <p:spPr bwMode="auto">
              <a:xfrm flipH="1">
                <a:off x="3480" y="3124"/>
                <a:ext cx="1039" cy="5"/>
              </a:xfrm>
              <a:prstGeom prst="line">
                <a:avLst/>
              </a:prstGeom>
              <a:noFill/>
              <a:ln w="38100">
                <a:solidFill>
                  <a:srgbClr val="FFFF00"/>
                </a:solidFill>
                <a:round/>
                <a:headEnd/>
                <a:tailEnd type="arrow" w="lg" len="lg"/>
              </a:ln>
            </p:spPr>
            <p:txBody>
              <a:bodyPr wrap="none" anchor="ctr"/>
              <a:lstStyle/>
              <a:p>
                <a:endParaRPr lang="en-US"/>
              </a:p>
            </p:txBody>
          </p:sp>
          <p:sp>
            <p:nvSpPr>
              <p:cNvPr id="40979" name="Line 28"/>
              <p:cNvSpPr>
                <a:spLocks noChangeShapeType="1"/>
              </p:cNvSpPr>
              <p:nvPr/>
            </p:nvSpPr>
            <p:spPr bwMode="auto">
              <a:xfrm flipH="1">
                <a:off x="2292" y="1449"/>
                <a:ext cx="564" cy="1633"/>
              </a:xfrm>
              <a:prstGeom prst="line">
                <a:avLst/>
              </a:prstGeom>
              <a:noFill/>
              <a:ln w="38100">
                <a:solidFill>
                  <a:srgbClr val="FFFF00"/>
                </a:solidFill>
                <a:round/>
                <a:headEnd/>
                <a:tailEnd type="arrow" w="lg" len="lg"/>
              </a:ln>
            </p:spPr>
            <p:txBody>
              <a:bodyPr wrap="none" anchor="ctr"/>
              <a:lstStyle/>
              <a:p>
                <a:endParaRPr lang="en-US"/>
              </a:p>
            </p:txBody>
          </p:sp>
          <p:sp>
            <p:nvSpPr>
              <p:cNvPr id="40980" name="Line 29"/>
              <p:cNvSpPr>
                <a:spLocks noChangeShapeType="1"/>
              </p:cNvSpPr>
              <p:nvPr/>
            </p:nvSpPr>
            <p:spPr bwMode="auto">
              <a:xfrm>
                <a:off x="2892" y="1437"/>
                <a:ext cx="528" cy="1633"/>
              </a:xfrm>
              <a:prstGeom prst="line">
                <a:avLst/>
              </a:prstGeom>
              <a:noFill/>
              <a:ln w="38100">
                <a:solidFill>
                  <a:srgbClr val="FFFF00"/>
                </a:solidFill>
                <a:round/>
                <a:headEnd/>
                <a:tailEnd type="arrow" w="lg" len="lg"/>
              </a:ln>
            </p:spPr>
            <p:txBody>
              <a:bodyPr wrap="none" anchor="ctr"/>
              <a:lstStyle/>
              <a:p>
                <a:endParaRPr lang="en-US"/>
              </a:p>
            </p:txBody>
          </p:sp>
        </p:grpSp>
        <p:sp>
          <p:nvSpPr>
            <p:cNvPr id="40965" name="Text Box 30"/>
            <p:cNvSpPr txBox="1">
              <a:spLocks noChangeArrowheads="1"/>
            </p:cNvSpPr>
            <p:nvPr/>
          </p:nvSpPr>
          <p:spPr bwMode="auto">
            <a:xfrm>
              <a:off x="831" y="3189"/>
              <a:ext cx="369"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fox</a:t>
              </a:r>
            </a:p>
          </p:txBody>
        </p:sp>
        <p:sp>
          <p:nvSpPr>
            <p:cNvPr id="40966" name="Text Box 31"/>
            <p:cNvSpPr txBox="1">
              <a:spLocks noChangeArrowheads="1"/>
            </p:cNvSpPr>
            <p:nvPr/>
          </p:nvSpPr>
          <p:spPr bwMode="auto">
            <a:xfrm>
              <a:off x="1956" y="3189"/>
              <a:ext cx="646"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ant</a:t>
              </a:r>
            </a:p>
          </p:txBody>
        </p:sp>
        <p:sp>
          <p:nvSpPr>
            <p:cNvPr id="40967" name="Text Box 32"/>
            <p:cNvSpPr txBox="1">
              <a:spLocks noChangeArrowheads="1"/>
            </p:cNvSpPr>
            <p:nvPr/>
          </p:nvSpPr>
          <p:spPr bwMode="auto">
            <a:xfrm>
              <a:off x="3238" y="3189"/>
              <a:ext cx="511" cy="579"/>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speargrass</a:t>
              </a:r>
            </a:p>
          </p:txBody>
        </p:sp>
        <p:sp>
          <p:nvSpPr>
            <p:cNvPr id="40968" name="Text Box 33"/>
            <p:cNvSpPr txBox="1">
              <a:spLocks noChangeArrowheads="1"/>
            </p:cNvSpPr>
            <p:nvPr/>
          </p:nvSpPr>
          <p:spPr bwMode="auto">
            <a:xfrm>
              <a:off x="4444" y="3189"/>
              <a:ext cx="499"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deer</a:t>
              </a:r>
            </a:p>
          </p:txBody>
        </p:sp>
        <p:sp>
          <p:nvSpPr>
            <p:cNvPr id="40969" name="Text Box 34"/>
            <p:cNvSpPr txBox="1">
              <a:spLocks noChangeArrowheads="1"/>
            </p:cNvSpPr>
            <p:nvPr/>
          </p:nvSpPr>
          <p:spPr bwMode="auto">
            <a:xfrm>
              <a:off x="2667" y="1054"/>
              <a:ext cx="365"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owl</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A2D704A1-3838-428A-A375-D76E3C7AF3FD}" type="slidenum">
              <a:rPr lang="en-US" smtClean="0"/>
              <a:pPr/>
              <a:t>28</a:t>
            </a:fld>
            <a:endParaRPr lang="en-US" smtClean="0"/>
          </a:p>
        </p:txBody>
      </p:sp>
      <p:sp>
        <p:nvSpPr>
          <p:cNvPr id="41986" name="Oval 3"/>
          <p:cNvSpPr>
            <a:spLocks noChangeArrowheads="1"/>
          </p:cNvSpPr>
          <p:nvPr/>
        </p:nvSpPr>
        <p:spPr bwMode="auto">
          <a:xfrm>
            <a:off x="1863725" y="2795588"/>
            <a:ext cx="125413" cy="115887"/>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1987" name="Oval 4"/>
          <p:cNvSpPr>
            <a:spLocks noChangeArrowheads="1"/>
          </p:cNvSpPr>
          <p:nvPr/>
        </p:nvSpPr>
        <p:spPr bwMode="auto">
          <a:xfrm>
            <a:off x="1868488" y="695325"/>
            <a:ext cx="125412" cy="115888"/>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1988" name="Oval 5"/>
          <p:cNvSpPr>
            <a:spLocks noChangeArrowheads="1"/>
          </p:cNvSpPr>
          <p:nvPr/>
        </p:nvSpPr>
        <p:spPr bwMode="auto">
          <a:xfrm>
            <a:off x="4121150" y="693738"/>
            <a:ext cx="125413" cy="115887"/>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1989" name="Oval 6"/>
          <p:cNvSpPr>
            <a:spLocks noChangeArrowheads="1"/>
          </p:cNvSpPr>
          <p:nvPr/>
        </p:nvSpPr>
        <p:spPr bwMode="auto">
          <a:xfrm>
            <a:off x="4127500" y="2798763"/>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1990" name="Oval 7"/>
          <p:cNvSpPr>
            <a:spLocks noChangeArrowheads="1"/>
          </p:cNvSpPr>
          <p:nvPr/>
        </p:nvSpPr>
        <p:spPr bwMode="auto">
          <a:xfrm>
            <a:off x="6372225" y="279717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1991" name="Line 8"/>
          <p:cNvSpPr>
            <a:spLocks noChangeShapeType="1"/>
          </p:cNvSpPr>
          <p:nvPr/>
        </p:nvSpPr>
        <p:spPr bwMode="auto">
          <a:xfrm flipV="1">
            <a:off x="1919288" y="804863"/>
            <a:ext cx="6350" cy="1981200"/>
          </a:xfrm>
          <a:prstGeom prst="line">
            <a:avLst/>
          </a:prstGeom>
          <a:noFill/>
          <a:ln w="38100">
            <a:solidFill>
              <a:srgbClr val="FFFF00"/>
            </a:solidFill>
            <a:round/>
            <a:headEnd/>
            <a:tailEnd type="none" w="lg" len="lg"/>
          </a:ln>
        </p:spPr>
        <p:txBody>
          <a:bodyPr wrap="none" anchor="ctr"/>
          <a:lstStyle/>
          <a:p>
            <a:endParaRPr lang="en-US"/>
          </a:p>
        </p:txBody>
      </p:sp>
      <p:sp>
        <p:nvSpPr>
          <p:cNvPr id="41992" name="Line 9"/>
          <p:cNvSpPr>
            <a:spLocks noChangeShapeType="1"/>
          </p:cNvSpPr>
          <p:nvPr/>
        </p:nvSpPr>
        <p:spPr bwMode="auto">
          <a:xfrm flipV="1">
            <a:off x="1989138" y="744538"/>
            <a:ext cx="2127250" cy="7937"/>
          </a:xfrm>
          <a:prstGeom prst="line">
            <a:avLst/>
          </a:prstGeom>
          <a:noFill/>
          <a:ln w="38100">
            <a:solidFill>
              <a:srgbClr val="FFFF00"/>
            </a:solidFill>
            <a:round/>
            <a:headEnd/>
            <a:tailEnd type="none" w="lg" len="lg"/>
          </a:ln>
        </p:spPr>
        <p:txBody>
          <a:bodyPr wrap="none" anchor="ctr"/>
          <a:lstStyle/>
          <a:p>
            <a:endParaRPr lang="en-US"/>
          </a:p>
        </p:txBody>
      </p:sp>
      <p:sp>
        <p:nvSpPr>
          <p:cNvPr id="41993" name="Line 10"/>
          <p:cNvSpPr>
            <a:spLocks noChangeShapeType="1"/>
          </p:cNvSpPr>
          <p:nvPr/>
        </p:nvSpPr>
        <p:spPr bwMode="auto">
          <a:xfrm>
            <a:off x="4187825" y="819150"/>
            <a:ext cx="0" cy="1966913"/>
          </a:xfrm>
          <a:prstGeom prst="line">
            <a:avLst/>
          </a:prstGeom>
          <a:noFill/>
          <a:ln w="38100">
            <a:solidFill>
              <a:srgbClr val="FFFF00"/>
            </a:solidFill>
            <a:round/>
            <a:headEnd/>
            <a:tailEnd type="none" w="lg" len="lg"/>
          </a:ln>
        </p:spPr>
        <p:txBody>
          <a:bodyPr wrap="none" anchor="ctr"/>
          <a:lstStyle/>
          <a:p>
            <a:endParaRPr lang="en-US"/>
          </a:p>
        </p:txBody>
      </p:sp>
      <p:sp>
        <p:nvSpPr>
          <p:cNvPr id="41994" name="Line 11"/>
          <p:cNvSpPr>
            <a:spLocks noChangeShapeType="1"/>
          </p:cNvSpPr>
          <p:nvPr/>
        </p:nvSpPr>
        <p:spPr bwMode="auto">
          <a:xfrm flipH="1" flipV="1">
            <a:off x="1981200" y="782638"/>
            <a:ext cx="2151063" cy="2032000"/>
          </a:xfrm>
          <a:prstGeom prst="line">
            <a:avLst/>
          </a:prstGeom>
          <a:noFill/>
          <a:ln w="38100">
            <a:solidFill>
              <a:srgbClr val="FFFF00"/>
            </a:solidFill>
            <a:round/>
            <a:headEnd/>
            <a:tailEnd type="none" w="lg" len="lg"/>
          </a:ln>
        </p:spPr>
        <p:txBody>
          <a:bodyPr wrap="none" anchor="ctr"/>
          <a:lstStyle/>
          <a:p>
            <a:endParaRPr lang="en-US"/>
          </a:p>
        </p:txBody>
      </p:sp>
      <p:sp>
        <p:nvSpPr>
          <p:cNvPr id="41995" name="Text Box 12"/>
          <p:cNvSpPr txBox="1">
            <a:spLocks noChangeArrowheads="1"/>
          </p:cNvSpPr>
          <p:nvPr/>
        </p:nvSpPr>
        <p:spPr bwMode="auto">
          <a:xfrm>
            <a:off x="1600200" y="3049588"/>
            <a:ext cx="608013" cy="366712"/>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fox</a:t>
            </a:r>
          </a:p>
        </p:txBody>
      </p:sp>
      <p:sp>
        <p:nvSpPr>
          <p:cNvPr id="41996" name="Text Box 13"/>
          <p:cNvSpPr txBox="1">
            <a:spLocks noChangeArrowheads="1"/>
          </p:cNvSpPr>
          <p:nvPr/>
        </p:nvSpPr>
        <p:spPr bwMode="auto">
          <a:xfrm>
            <a:off x="1679575" y="304800"/>
            <a:ext cx="527050" cy="366713"/>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owl</a:t>
            </a:r>
          </a:p>
        </p:txBody>
      </p:sp>
      <p:sp>
        <p:nvSpPr>
          <p:cNvPr id="41997" name="Text Box 14"/>
          <p:cNvSpPr txBox="1">
            <a:spLocks noChangeArrowheads="1"/>
          </p:cNvSpPr>
          <p:nvPr/>
        </p:nvSpPr>
        <p:spPr bwMode="auto">
          <a:xfrm>
            <a:off x="3943350" y="333375"/>
            <a:ext cx="501650" cy="366713"/>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ant</a:t>
            </a:r>
          </a:p>
        </p:txBody>
      </p:sp>
      <p:sp>
        <p:nvSpPr>
          <p:cNvPr id="41998" name="Text Box 15"/>
          <p:cNvSpPr txBox="1">
            <a:spLocks noChangeArrowheads="1"/>
          </p:cNvSpPr>
          <p:nvPr/>
        </p:nvSpPr>
        <p:spPr bwMode="auto">
          <a:xfrm>
            <a:off x="3844925" y="3044825"/>
            <a:ext cx="641350" cy="366713"/>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deer</a:t>
            </a:r>
          </a:p>
        </p:txBody>
      </p:sp>
      <p:sp>
        <p:nvSpPr>
          <p:cNvPr id="41999" name="Text Box 16"/>
          <p:cNvSpPr txBox="1">
            <a:spLocks noChangeArrowheads="1"/>
          </p:cNvSpPr>
          <p:nvPr/>
        </p:nvSpPr>
        <p:spPr bwMode="auto">
          <a:xfrm>
            <a:off x="5740400" y="3044825"/>
            <a:ext cx="1377950" cy="366713"/>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spear grass</a:t>
            </a:r>
          </a:p>
        </p:txBody>
      </p:sp>
      <p:sp>
        <p:nvSpPr>
          <p:cNvPr id="42000" name="Text Box 35"/>
          <p:cNvSpPr txBox="1">
            <a:spLocks noChangeArrowheads="1"/>
          </p:cNvSpPr>
          <p:nvPr/>
        </p:nvSpPr>
        <p:spPr bwMode="auto">
          <a:xfrm>
            <a:off x="746125" y="3752850"/>
            <a:ext cx="7466013" cy="1066800"/>
          </a:xfrm>
          <a:prstGeom prst="rect">
            <a:avLst/>
          </a:prstGeom>
          <a:noFill/>
          <a:ln w="9525">
            <a:noFill/>
            <a:miter lim="800000"/>
            <a:headEnd/>
            <a:tailEnd/>
          </a:ln>
        </p:spPr>
        <p:txBody>
          <a:bodyPr wrap="none">
            <a:spAutoFit/>
          </a:bodyPr>
          <a:lstStyle/>
          <a:p>
            <a:r>
              <a:rPr lang="en-US">
                <a:solidFill>
                  <a:schemeClr val="bg1"/>
                </a:solidFill>
              </a:rPr>
              <a:t>This is an interval graph. Thus, boxicity is 1.</a:t>
            </a:r>
          </a:p>
          <a:p>
            <a:endParaRPr lang="en-US"/>
          </a:p>
        </p:txBody>
      </p:sp>
      <p:sp>
        <p:nvSpPr>
          <p:cNvPr id="42001" name="Line 51"/>
          <p:cNvSpPr>
            <a:spLocks noChangeShapeType="1"/>
          </p:cNvSpPr>
          <p:nvPr/>
        </p:nvSpPr>
        <p:spPr bwMode="auto">
          <a:xfrm>
            <a:off x="1143000" y="5410200"/>
            <a:ext cx="1600200" cy="0"/>
          </a:xfrm>
          <a:prstGeom prst="line">
            <a:avLst/>
          </a:prstGeom>
          <a:noFill/>
          <a:ln w="38100">
            <a:solidFill>
              <a:srgbClr val="FFFF00"/>
            </a:solidFill>
            <a:round/>
            <a:headEnd/>
            <a:tailEnd type="none" w="lg" len="lg"/>
          </a:ln>
        </p:spPr>
        <p:txBody>
          <a:bodyPr anchor="ctr"/>
          <a:lstStyle/>
          <a:p>
            <a:endParaRPr lang="en-US"/>
          </a:p>
        </p:txBody>
      </p:sp>
      <p:sp>
        <p:nvSpPr>
          <p:cNvPr id="42002" name="Line 52"/>
          <p:cNvSpPr>
            <a:spLocks noChangeShapeType="1"/>
          </p:cNvSpPr>
          <p:nvPr/>
        </p:nvSpPr>
        <p:spPr bwMode="auto">
          <a:xfrm>
            <a:off x="2209800" y="4953000"/>
            <a:ext cx="1447800" cy="0"/>
          </a:xfrm>
          <a:prstGeom prst="line">
            <a:avLst/>
          </a:prstGeom>
          <a:noFill/>
          <a:ln w="38100">
            <a:solidFill>
              <a:srgbClr val="FFFF00"/>
            </a:solidFill>
            <a:round/>
            <a:headEnd/>
            <a:tailEnd type="none" w="lg" len="lg"/>
          </a:ln>
        </p:spPr>
        <p:txBody>
          <a:bodyPr anchor="ctr"/>
          <a:lstStyle/>
          <a:p>
            <a:endParaRPr lang="en-US"/>
          </a:p>
        </p:txBody>
      </p:sp>
      <p:sp>
        <p:nvSpPr>
          <p:cNvPr id="42003" name="Line 53"/>
          <p:cNvSpPr>
            <a:spLocks noChangeShapeType="1"/>
          </p:cNvSpPr>
          <p:nvPr/>
        </p:nvSpPr>
        <p:spPr bwMode="auto">
          <a:xfrm>
            <a:off x="3429000" y="5410200"/>
            <a:ext cx="1752600" cy="0"/>
          </a:xfrm>
          <a:prstGeom prst="line">
            <a:avLst/>
          </a:prstGeom>
          <a:noFill/>
          <a:ln w="38100">
            <a:solidFill>
              <a:srgbClr val="FFFF00"/>
            </a:solidFill>
            <a:round/>
            <a:headEnd/>
            <a:tailEnd type="none" w="lg" len="lg"/>
          </a:ln>
        </p:spPr>
        <p:txBody>
          <a:bodyPr anchor="ctr"/>
          <a:lstStyle/>
          <a:p>
            <a:endParaRPr lang="en-US"/>
          </a:p>
        </p:txBody>
      </p:sp>
      <p:sp>
        <p:nvSpPr>
          <p:cNvPr id="42004" name="Line 54"/>
          <p:cNvSpPr>
            <a:spLocks noChangeShapeType="1"/>
          </p:cNvSpPr>
          <p:nvPr/>
        </p:nvSpPr>
        <p:spPr bwMode="auto">
          <a:xfrm>
            <a:off x="3276600" y="5867400"/>
            <a:ext cx="2667000" cy="0"/>
          </a:xfrm>
          <a:prstGeom prst="line">
            <a:avLst/>
          </a:prstGeom>
          <a:noFill/>
          <a:ln w="38100">
            <a:solidFill>
              <a:srgbClr val="FFFF00"/>
            </a:solidFill>
            <a:round/>
            <a:headEnd/>
            <a:tailEnd type="none" w="lg" len="lg"/>
          </a:ln>
        </p:spPr>
        <p:txBody>
          <a:bodyPr anchor="ctr"/>
          <a:lstStyle/>
          <a:p>
            <a:endParaRPr lang="en-US"/>
          </a:p>
        </p:txBody>
      </p:sp>
      <p:sp>
        <p:nvSpPr>
          <p:cNvPr id="42005" name="Line 55"/>
          <p:cNvSpPr>
            <a:spLocks noChangeShapeType="1"/>
          </p:cNvSpPr>
          <p:nvPr/>
        </p:nvSpPr>
        <p:spPr bwMode="auto">
          <a:xfrm>
            <a:off x="6838950" y="5486400"/>
            <a:ext cx="1695450" cy="0"/>
          </a:xfrm>
          <a:prstGeom prst="line">
            <a:avLst/>
          </a:prstGeom>
          <a:noFill/>
          <a:ln w="38100">
            <a:solidFill>
              <a:srgbClr val="FFFF00"/>
            </a:solidFill>
            <a:round/>
            <a:headEnd/>
            <a:tailEnd type="none" w="lg" len="lg"/>
          </a:ln>
        </p:spPr>
        <p:txBody>
          <a:bodyPr anchor="ctr"/>
          <a:lstStyle/>
          <a:p>
            <a:endParaRPr lang="en-US"/>
          </a:p>
        </p:txBody>
      </p:sp>
      <p:sp>
        <p:nvSpPr>
          <p:cNvPr id="42006" name="Text Box 56"/>
          <p:cNvSpPr txBox="1">
            <a:spLocks noChangeArrowheads="1"/>
          </p:cNvSpPr>
          <p:nvPr/>
        </p:nvSpPr>
        <p:spPr bwMode="auto">
          <a:xfrm>
            <a:off x="1279525" y="5410200"/>
            <a:ext cx="4889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fox</a:t>
            </a:r>
          </a:p>
        </p:txBody>
      </p:sp>
      <p:sp>
        <p:nvSpPr>
          <p:cNvPr id="42007" name="Text Box 58"/>
          <p:cNvSpPr txBox="1">
            <a:spLocks noChangeArrowheads="1"/>
          </p:cNvSpPr>
          <p:nvPr/>
        </p:nvSpPr>
        <p:spPr bwMode="auto">
          <a:xfrm>
            <a:off x="2651125" y="4914900"/>
            <a:ext cx="5270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owl</a:t>
            </a:r>
          </a:p>
        </p:txBody>
      </p:sp>
      <p:sp>
        <p:nvSpPr>
          <p:cNvPr id="42008" name="Text Box 59"/>
          <p:cNvSpPr txBox="1">
            <a:spLocks noChangeArrowheads="1"/>
          </p:cNvSpPr>
          <p:nvPr/>
        </p:nvSpPr>
        <p:spPr bwMode="auto">
          <a:xfrm>
            <a:off x="4098925" y="5370513"/>
            <a:ext cx="5016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ant</a:t>
            </a:r>
          </a:p>
        </p:txBody>
      </p:sp>
      <p:sp>
        <p:nvSpPr>
          <p:cNvPr id="42009" name="Text Box 60"/>
          <p:cNvSpPr txBox="1">
            <a:spLocks noChangeArrowheads="1"/>
          </p:cNvSpPr>
          <p:nvPr/>
        </p:nvSpPr>
        <p:spPr bwMode="auto">
          <a:xfrm>
            <a:off x="4251325" y="5943600"/>
            <a:ext cx="6413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deer</a:t>
            </a:r>
          </a:p>
        </p:txBody>
      </p:sp>
      <p:sp>
        <p:nvSpPr>
          <p:cNvPr id="42010" name="Text Box 61"/>
          <p:cNvSpPr txBox="1">
            <a:spLocks noChangeArrowheads="1"/>
          </p:cNvSpPr>
          <p:nvPr/>
        </p:nvSpPr>
        <p:spPr bwMode="auto">
          <a:xfrm>
            <a:off x="6918325" y="5522913"/>
            <a:ext cx="13779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spear grass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B0D4421-BCBE-4ABA-9330-ACE66C79B121}" type="slidenum">
              <a:rPr lang="en-US" smtClean="0"/>
              <a:pPr/>
              <a:t>29</a:t>
            </a:fld>
            <a:endParaRPr lang="en-US" smtClean="0"/>
          </a:p>
        </p:txBody>
      </p:sp>
      <p:sp>
        <p:nvSpPr>
          <p:cNvPr id="43010" name="Text Box 17"/>
          <p:cNvSpPr txBox="1">
            <a:spLocks noChangeArrowheads="1"/>
          </p:cNvSpPr>
          <p:nvPr/>
        </p:nvSpPr>
        <p:spPr bwMode="auto">
          <a:xfrm>
            <a:off x="304800" y="4910138"/>
            <a:ext cx="8534400" cy="2287587"/>
          </a:xfrm>
          <a:prstGeom prst="rect">
            <a:avLst/>
          </a:prstGeom>
          <a:noFill/>
          <a:ln w="9525">
            <a:noFill/>
            <a:miter lim="800000"/>
            <a:headEnd/>
            <a:tailEnd/>
          </a:ln>
        </p:spPr>
        <p:txBody>
          <a:bodyPr>
            <a:spAutoFit/>
          </a:bodyPr>
          <a:lstStyle/>
          <a:p>
            <a:r>
              <a:rPr lang="en-US" b="1">
                <a:solidFill>
                  <a:srgbClr val="FFCC00"/>
                </a:solidFill>
              </a:rPr>
              <a:t>Strait of Georgia, British Columbia, Canada</a:t>
            </a:r>
          </a:p>
          <a:p>
            <a:r>
              <a:rPr lang="en-US" sz="2800">
                <a:solidFill>
                  <a:schemeClr val="bg1"/>
                </a:solidFill>
              </a:rPr>
              <a:t>Due to Parsons and LeBrasseur</a:t>
            </a:r>
          </a:p>
          <a:p>
            <a:r>
              <a:rPr lang="en-US" sz="2800">
                <a:solidFill>
                  <a:schemeClr val="bg1"/>
                </a:solidFill>
              </a:rPr>
              <a:t>From Joel Cohen, </a:t>
            </a:r>
            <a:r>
              <a:rPr lang="en-US" sz="2800" i="1">
                <a:solidFill>
                  <a:schemeClr val="bg1"/>
                </a:solidFill>
              </a:rPr>
              <a:t>Food Webs and Niche Space</a:t>
            </a:r>
          </a:p>
          <a:p>
            <a:r>
              <a:rPr lang="en-US" sz="2800">
                <a:solidFill>
                  <a:schemeClr val="bg1"/>
                </a:solidFill>
              </a:rPr>
              <a:t>Princeton University Press, 1978</a:t>
            </a:r>
          </a:p>
          <a:p>
            <a:endParaRPr lang="en-US" sz="2800"/>
          </a:p>
        </p:txBody>
      </p:sp>
      <p:sp>
        <p:nvSpPr>
          <p:cNvPr id="43011" name="Text Box 35"/>
          <p:cNvSpPr txBox="1">
            <a:spLocks noChangeArrowheads="1"/>
          </p:cNvSpPr>
          <p:nvPr/>
        </p:nvSpPr>
        <p:spPr bwMode="auto">
          <a:xfrm>
            <a:off x="2895600" y="112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grpSp>
        <p:nvGrpSpPr>
          <p:cNvPr id="43012" name="Group 45"/>
          <p:cNvGrpSpPr>
            <a:grpSpLocks/>
          </p:cNvGrpSpPr>
          <p:nvPr/>
        </p:nvGrpSpPr>
        <p:grpSpPr bwMode="auto">
          <a:xfrm>
            <a:off x="822325" y="533400"/>
            <a:ext cx="3816350" cy="4405313"/>
            <a:chOff x="518" y="336"/>
            <a:chExt cx="2404" cy="2775"/>
          </a:xfrm>
        </p:grpSpPr>
        <p:sp>
          <p:nvSpPr>
            <p:cNvPr id="43014" name="Oval 18"/>
            <p:cNvSpPr>
              <a:spLocks noChangeArrowheads="1"/>
            </p:cNvSpPr>
            <p:nvPr/>
          </p:nvSpPr>
          <p:spPr bwMode="auto">
            <a:xfrm>
              <a:off x="1920" y="33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3015" name="Oval 19"/>
            <p:cNvSpPr>
              <a:spLocks noChangeArrowheads="1"/>
            </p:cNvSpPr>
            <p:nvPr/>
          </p:nvSpPr>
          <p:spPr bwMode="auto">
            <a:xfrm>
              <a:off x="1937" y="96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3016" name="Oval 20"/>
            <p:cNvSpPr>
              <a:spLocks noChangeArrowheads="1"/>
            </p:cNvSpPr>
            <p:nvPr/>
          </p:nvSpPr>
          <p:spPr bwMode="auto">
            <a:xfrm>
              <a:off x="1937" y="16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3017" name="Oval 21"/>
            <p:cNvSpPr>
              <a:spLocks noChangeArrowheads="1"/>
            </p:cNvSpPr>
            <p:nvPr/>
          </p:nvSpPr>
          <p:spPr bwMode="auto">
            <a:xfrm>
              <a:off x="1920" y="227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3018" name="Oval 22"/>
            <p:cNvSpPr>
              <a:spLocks noChangeArrowheads="1"/>
            </p:cNvSpPr>
            <p:nvPr/>
          </p:nvSpPr>
          <p:spPr bwMode="auto">
            <a:xfrm>
              <a:off x="2736" y="275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3019" name="Oval 23"/>
            <p:cNvSpPr>
              <a:spLocks noChangeArrowheads="1"/>
            </p:cNvSpPr>
            <p:nvPr/>
          </p:nvSpPr>
          <p:spPr bwMode="auto">
            <a:xfrm>
              <a:off x="1152" y="275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3020" name="Oval 24"/>
            <p:cNvSpPr>
              <a:spLocks noChangeArrowheads="1"/>
            </p:cNvSpPr>
            <p:nvPr/>
          </p:nvSpPr>
          <p:spPr bwMode="auto">
            <a:xfrm>
              <a:off x="720" y="153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3021" name="AutoShape 25"/>
            <p:cNvCxnSpPr>
              <a:cxnSpLocks noChangeShapeType="1"/>
            </p:cNvCxnSpPr>
            <p:nvPr/>
          </p:nvCxnSpPr>
          <p:spPr bwMode="auto">
            <a:xfrm>
              <a:off x="1951" y="347"/>
              <a:ext cx="17" cy="624"/>
            </a:xfrm>
            <a:prstGeom prst="straightConnector1">
              <a:avLst/>
            </a:prstGeom>
            <a:noFill/>
            <a:ln w="28575">
              <a:solidFill>
                <a:srgbClr val="FFFF00"/>
              </a:solidFill>
              <a:round/>
              <a:headEnd/>
              <a:tailEnd type="triangle" w="med" len="med"/>
            </a:ln>
          </p:spPr>
        </p:cxnSp>
        <p:cxnSp>
          <p:nvCxnSpPr>
            <p:cNvPr id="43022" name="AutoShape 26"/>
            <p:cNvCxnSpPr>
              <a:cxnSpLocks noChangeShapeType="1"/>
              <a:stCxn id="43015" idx="4"/>
              <a:endCxn id="43016" idx="0"/>
            </p:cNvCxnSpPr>
            <p:nvPr/>
          </p:nvCxnSpPr>
          <p:spPr bwMode="auto">
            <a:xfrm>
              <a:off x="1977" y="1034"/>
              <a:ext cx="0" cy="598"/>
            </a:xfrm>
            <a:prstGeom prst="straightConnector1">
              <a:avLst/>
            </a:prstGeom>
            <a:noFill/>
            <a:ln w="28575">
              <a:solidFill>
                <a:srgbClr val="FFFF00"/>
              </a:solidFill>
              <a:round/>
              <a:headEnd/>
              <a:tailEnd type="triangle" w="med" len="med"/>
            </a:ln>
          </p:spPr>
        </p:cxnSp>
        <p:cxnSp>
          <p:nvCxnSpPr>
            <p:cNvPr id="43023" name="AutoShape 27"/>
            <p:cNvCxnSpPr>
              <a:cxnSpLocks noChangeShapeType="1"/>
              <a:endCxn id="43017" idx="7"/>
            </p:cNvCxnSpPr>
            <p:nvPr/>
          </p:nvCxnSpPr>
          <p:spPr bwMode="auto">
            <a:xfrm>
              <a:off x="1978" y="1695"/>
              <a:ext cx="9" cy="594"/>
            </a:xfrm>
            <a:prstGeom prst="straightConnector1">
              <a:avLst/>
            </a:prstGeom>
            <a:noFill/>
            <a:ln w="28575">
              <a:solidFill>
                <a:srgbClr val="FFFF00"/>
              </a:solidFill>
              <a:round/>
              <a:headEnd/>
              <a:tailEnd type="triangle" w="med" len="med"/>
            </a:ln>
          </p:spPr>
        </p:cxnSp>
        <p:cxnSp>
          <p:nvCxnSpPr>
            <p:cNvPr id="43024" name="AutoShape 28"/>
            <p:cNvCxnSpPr>
              <a:cxnSpLocks noChangeShapeType="1"/>
              <a:stCxn id="43017" idx="3"/>
              <a:endCxn id="43019" idx="7"/>
            </p:cNvCxnSpPr>
            <p:nvPr/>
          </p:nvCxnSpPr>
          <p:spPr bwMode="auto">
            <a:xfrm flipH="1">
              <a:off x="1219" y="2341"/>
              <a:ext cx="713" cy="428"/>
            </a:xfrm>
            <a:prstGeom prst="straightConnector1">
              <a:avLst/>
            </a:prstGeom>
            <a:noFill/>
            <a:ln w="28575">
              <a:solidFill>
                <a:srgbClr val="FFFF00"/>
              </a:solidFill>
              <a:round/>
              <a:headEnd/>
              <a:tailEnd type="triangle" w="med" len="med"/>
            </a:ln>
          </p:spPr>
        </p:cxnSp>
        <p:cxnSp>
          <p:nvCxnSpPr>
            <p:cNvPr id="43025" name="AutoShape 29"/>
            <p:cNvCxnSpPr>
              <a:cxnSpLocks noChangeShapeType="1"/>
              <a:endCxn id="43018" idx="1"/>
            </p:cNvCxnSpPr>
            <p:nvPr/>
          </p:nvCxnSpPr>
          <p:spPr bwMode="auto">
            <a:xfrm>
              <a:off x="2016" y="2304"/>
              <a:ext cx="732" cy="465"/>
            </a:xfrm>
            <a:prstGeom prst="straightConnector1">
              <a:avLst/>
            </a:prstGeom>
            <a:noFill/>
            <a:ln w="28575">
              <a:solidFill>
                <a:srgbClr val="FFFF00"/>
              </a:solidFill>
              <a:round/>
              <a:headEnd/>
              <a:tailEnd type="triangle" w="med" len="med"/>
            </a:ln>
          </p:spPr>
        </p:cxnSp>
        <p:cxnSp>
          <p:nvCxnSpPr>
            <p:cNvPr id="43026" name="AutoShape 30"/>
            <p:cNvCxnSpPr>
              <a:cxnSpLocks noChangeShapeType="1"/>
              <a:endCxn id="43018" idx="0"/>
            </p:cNvCxnSpPr>
            <p:nvPr/>
          </p:nvCxnSpPr>
          <p:spPr bwMode="auto">
            <a:xfrm>
              <a:off x="1968" y="1008"/>
              <a:ext cx="808" cy="1750"/>
            </a:xfrm>
            <a:prstGeom prst="straightConnector1">
              <a:avLst/>
            </a:prstGeom>
            <a:noFill/>
            <a:ln w="28575">
              <a:solidFill>
                <a:srgbClr val="FFFF00"/>
              </a:solidFill>
              <a:round/>
              <a:headEnd/>
              <a:tailEnd type="triangle" w="med" len="med"/>
            </a:ln>
          </p:spPr>
        </p:cxnSp>
        <p:cxnSp>
          <p:nvCxnSpPr>
            <p:cNvPr id="43027" name="AutoShape 31"/>
            <p:cNvCxnSpPr>
              <a:cxnSpLocks noChangeShapeType="1"/>
            </p:cNvCxnSpPr>
            <p:nvPr/>
          </p:nvCxnSpPr>
          <p:spPr bwMode="auto">
            <a:xfrm flipH="1">
              <a:off x="1248" y="1056"/>
              <a:ext cx="689" cy="1632"/>
            </a:xfrm>
            <a:prstGeom prst="straightConnector1">
              <a:avLst/>
            </a:prstGeom>
            <a:noFill/>
            <a:ln w="28575">
              <a:solidFill>
                <a:srgbClr val="FFFF00"/>
              </a:solidFill>
              <a:round/>
              <a:headEnd/>
              <a:tailEnd type="triangle" w="med" len="med"/>
            </a:ln>
          </p:spPr>
        </p:cxnSp>
        <p:cxnSp>
          <p:nvCxnSpPr>
            <p:cNvPr id="43028" name="AutoShape 32"/>
            <p:cNvCxnSpPr>
              <a:cxnSpLocks noChangeShapeType="1"/>
              <a:stCxn id="43014" idx="2"/>
              <a:endCxn id="43020" idx="7"/>
            </p:cNvCxnSpPr>
            <p:nvPr/>
          </p:nvCxnSpPr>
          <p:spPr bwMode="auto">
            <a:xfrm flipH="1">
              <a:off x="787" y="373"/>
              <a:ext cx="1133" cy="1174"/>
            </a:xfrm>
            <a:prstGeom prst="straightConnector1">
              <a:avLst/>
            </a:prstGeom>
            <a:noFill/>
            <a:ln w="28575">
              <a:solidFill>
                <a:srgbClr val="FFFF00"/>
              </a:solidFill>
              <a:round/>
              <a:headEnd/>
              <a:tailEnd type="triangle" w="med" len="med"/>
            </a:ln>
          </p:spPr>
        </p:cxnSp>
        <p:cxnSp>
          <p:nvCxnSpPr>
            <p:cNvPr id="43029" name="AutoShape 33"/>
            <p:cNvCxnSpPr>
              <a:cxnSpLocks noChangeShapeType="1"/>
              <a:stCxn id="43020" idx="5"/>
              <a:endCxn id="43019" idx="0"/>
            </p:cNvCxnSpPr>
            <p:nvPr/>
          </p:nvCxnSpPr>
          <p:spPr bwMode="auto">
            <a:xfrm>
              <a:off x="787" y="1599"/>
              <a:ext cx="405" cy="1159"/>
            </a:xfrm>
            <a:prstGeom prst="straightConnector1">
              <a:avLst/>
            </a:prstGeom>
            <a:noFill/>
            <a:ln w="28575">
              <a:solidFill>
                <a:srgbClr val="FFFF00"/>
              </a:solidFill>
              <a:round/>
              <a:headEnd/>
              <a:tailEnd type="triangle" w="med" len="med"/>
            </a:ln>
          </p:spPr>
        </p:cxnSp>
        <p:cxnSp>
          <p:nvCxnSpPr>
            <p:cNvPr id="43030" name="AutoShape 34"/>
            <p:cNvCxnSpPr>
              <a:cxnSpLocks noChangeShapeType="1"/>
              <a:stCxn id="43014" idx="6"/>
              <a:endCxn id="43017" idx="6"/>
            </p:cNvCxnSpPr>
            <p:nvPr/>
          </p:nvCxnSpPr>
          <p:spPr bwMode="auto">
            <a:xfrm>
              <a:off x="1999" y="373"/>
              <a:ext cx="1" cy="1942"/>
            </a:xfrm>
            <a:prstGeom prst="curvedConnector3">
              <a:avLst>
                <a:gd name="adj1" fmla="val 14300005"/>
              </a:avLst>
            </a:prstGeom>
            <a:noFill/>
            <a:ln w="28575">
              <a:solidFill>
                <a:srgbClr val="FFFF00"/>
              </a:solidFill>
              <a:round/>
              <a:headEnd/>
              <a:tailEnd type="triangle" w="med" len="med"/>
            </a:ln>
          </p:spPr>
        </p:cxnSp>
        <p:sp>
          <p:nvSpPr>
            <p:cNvPr id="43031" name="Text Box 37"/>
            <p:cNvSpPr txBox="1">
              <a:spLocks noChangeArrowheads="1"/>
            </p:cNvSpPr>
            <p:nvPr/>
          </p:nvSpPr>
          <p:spPr bwMode="auto">
            <a:xfrm>
              <a:off x="518" y="141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3032" name="Text Box 39"/>
            <p:cNvSpPr txBox="1">
              <a:spLocks noChangeArrowheads="1"/>
            </p:cNvSpPr>
            <p:nvPr/>
          </p:nvSpPr>
          <p:spPr bwMode="auto">
            <a:xfrm>
              <a:off x="1718" y="92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3033" name="Text Box 40"/>
            <p:cNvSpPr txBox="1">
              <a:spLocks noChangeArrowheads="1"/>
            </p:cNvSpPr>
            <p:nvPr/>
          </p:nvSpPr>
          <p:spPr bwMode="auto">
            <a:xfrm>
              <a:off x="1766" y="155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3034" name="Text Box 41"/>
            <p:cNvSpPr txBox="1">
              <a:spLocks noChangeArrowheads="1"/>
            </p:cNvSpPr>
            <p:nvPr/>
          </p:nvSpPr>
          <p:spPr bwMode="auto">
            <a:xfrm>
              <a:off x="1910" y="237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3035" name="Text Box 42"/>
            <p:cNvSpPr txBox="1">
              <a:spLocks noChangeArrowheads="1"/>
            </p:cNvSpPr>
            <p:nvPr/>
          </p:nvSpPr>
          <p:spPr bwMode="auto">
            <a:xfrm>
              <a:off x="1142" y="28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3036" name="Text Box 43"/>
            <p:cNvSpPr txBox="1">
              <a:spLocks noChangeArrowheads="1"/>
            </p:cNvSpPr>
            <p:nvPr/>
          </p:nvSpPr>
          <p:spPr bwMode="auto">
            <a:xfrm>
              <a:off x="2726" y="2880"/>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grpSp>
      <p:sp>
        <p:nvSpPr>
          <p:cNvPr id="43013" name="Text Box 44"/>
          <p:cNvSpPr txBox="1">
            <a:spLocks noChangeArrowheads="1"/>
          </p:cNvSpPr>
          <p:nvPr/>
        </p:nvSpPr>
        <p:spPr bwMode="auto">
          <a:xfrm>
            <a:off x="5013325" y="247650"/>
            <a:ext cx="3673475" cy="4362450"/>
          </a:xfrm>
          <a:prstGeom prst="rect">
            <a:avLst/>
          </a:prstGeom>
          <a:noFill/>
          <a:ln w="9525">
            <a:noFill/>
            <a:miter lim="800000"/>
            <a:headEnd/>
            <a:tailEnd/>
          </a:ln>
        </p:spPr>
        <p:txBody>
          <a:bodyPr>
            <a:spAutoFit/>
          </a:bodyPr>
          <a:lstStyle/>
          <a:p>
            <a:pPr marL="342900" indent="-342900"/>
            <a:r>
              <a:rPr lang="en-US" sz="2800">
                <a:solidFill>
                  <a:schemeClr val="bg1"/>
                </a:solidFill>
              </a:rPr>
              <a:t>Key:</a:t>
            </a:r>
          </a:p>
          <a:p>
            <a:pPr marL="342900" indent="-342900">
              <a:buFontTx/>
              <a:buAutoNum type="arabicPeriod"/>
            </a:pPr>
            <a:r>
              <a:rPr lang="en-US" sz="2800">
                <a:solidFill>
                  <a:schemeClr val="bg1"/>
                </a:solidFill>
              </a:rPr>
              <a:t>Juvenile Pink Salmon</a:t>
            </a:r>
          </a:p>
          <a:p>
            <a:pPr marL="342900" indent="-342900">
              <a:buFontTx/>
              <a:buAutoNum type="arabicPeriod"/>
            </a:pPr>
            <a:r>
              <a:rPr lang="en-US" sz="2800">
                <a:solidFill>
                  <a:schemeClr val="bg1"/>
                </a:solidFill>
              </a:rPr>
              <a:t>P. Minutus</a:t>
            </a:r>
          </a:p>
          <a:p>
            <a:pPr marL="342900" indent="-342900">
              <a:buFontTx/>
              <a:buAutoNum type="arabicPeriod"/>
            </a:pPr>
            <a:r>
              <a:rPr lang="en-US" sz="2800">
                <a:solidFill>
                  <a:schemeClr val="bg1"/>
                </a:solidFill>
              </a:rPr>
              <a:t>Calanus &amp; Euphasiid Barcillia</a:t>
            </a:r>
          </a:p>
          <a:p>
            <a:pPr marL="342900" indent="-342900">
              <a:buFontTx/>
              <a:buAutoNum type="arabicPeriod"/>
            </a:pPr>
            <a:r>
              <a:rPr lang="en-US" sz="2800">
                <a:solidFill>
                  <a:schemeClr val="bg1"/>
                </a:solidFill>
              </a:rPr>
              <a:t>Euphasiid Eggs</a:t>
            </a:r>
          </a:p>
          <a:p>
            <a:pPr marL="342900" indent="-342900">
              <a:buFontTx/>
              <a:buAutoNum type="arabicPeriod"/>
            </a:pPr>
            <a:r>
              <a:rPr lang="en-US" sz="2800">
                <a:solidFill>
                  <a:schemeClr val="bg1"/>
                </a:solidFill>
              </a:rPr>
              <a:t>Euphasiids</a:t>
            </a:r>
          </a:p>
          <a:p>
            <a:pPr marL="342900" indent="-342900">
              <a:buFontTx/>
              <a:buAutoNum type="arabicPeriod"/>
            </a:pPr>
            <a:r>
              <a:rPr lang="en-US" sz="2800">
                <a:solidFill>
                  <a:schemeClr val="bg1"/>
                </a:solidFill>
              </a:rPr>
              <a:t>Chaetoceros Socialis &amp; Debilis</a:t>
            </a:r>
          </a:p>
          <a:p>
            <a:pPr marL="342900" indent="-342900">
              <a:buFontTx/>
              <a:buAutoNum type="arabicPeriod"/>
            </a:pPr>
            <a:r>
              <a:rPr lang="en-US" sz="2800">
                <a:solidFill>
                  <a:schemeClr val="bg1"/>
                </a:solidFill>
              </a:rPr>
              <a:t>Mu-Flagellates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F3C7796-CE04-4D8F-A90C-C1D14F73ADA1}" type="slidenum">
              <a:rPr lang="en-US" smtClean="0"/>
              <a:pPr/>
              <a:t>3</a:t>
            </a:fld>
            <a:endParaRPr lang="en-US" smtClean="0"/>
          </a:p>
        </p:txBody>
      </p:sp>
      <p:sp>
        <p:nvSpPr>
          <p:cNvPr id="16386"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Indicators of Biodiversity</a:t>
            </a:r>
          </a:p>
        </p:txBody>
      </p:sp>
      <p:sp>
        <p:nvSpPr>
          <p:cNvPr id="1638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16388"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16389" name="Text Box 5"/>
          <p:cNvSpPr txBox="1">
            <a:spLocks noChangeArrowheads="1"/>
          </p:cNvSpPr>
          <p:nvPr/>
        </p:nvSpPr>
        <p:spPr bwMode="auto">
          <a:xfrm>
            <a:off x="533400" y="762000"/>
            <a:ext cx="8305800" cy="3016250"/>
          </a:xfrm>
          <a:prstGeom prst="rect">
            <a:avLst/>
          </a:prstGeom>
          <a:noFill/>
          <a:ln w="9525">
            <a:noFill/>
            <a:miter lim="800000"/>
            <a:headEnd/>
            <a:tailEnd/>
          </a:ln>
        </p:spPr>
        <p:txBody>
          <a:bodyPr>
            <a:spAutoFit/>
          </a:bodyPr>
          <a:lstStyle/>
          <a:p>
            <a:pPr>
              <a:buFontTx/>
              <a:buChar char="•"/>
            </a:pPr>
            <a:r>
              <a:rPr lang="en-US">
                <a:solidFill>
                  <a:schemeClr val="bg1"/>
                </a:solidFill>
              </a:rPr>
              <a:t>Traditional approaches to biodiversity consider:</a:t>
            </a:r>
          </a:p>
          <a:p>
            <a:pPr lvl="1">
              <a:buFont typeface="Times New Roman" pitchFamily="18" charset="0"/>
              <a:buChar char="–"/>
            </a:pPr>
            <a:r>
              <a:rPr lang="en-US" b="1" i="1">
                <a:solidFill>
                  <a:srgbClr val="FFFF00"/>
                </a:solidFill>
                <a:sym typeface="Math1" pitchFamily="2" charset="2"/>
              </a:rPr>
              <a:t>Richness</a:t>
            </a:r>
            <a:r>
              <a:rPr lang="en-US">
                <a:solidFill>
                  <a:schemeClr val="bg1"/>
                </a:solidFill>
                <a:sym typeface="Math1" pitchFamily="2" charset="2"/>
              </a:rPr>
              <a:t> = number of species</a:t>
            </a:r>
          </a:p>
          <a:p>
            <a:pPr lvl="1">
              <a:buFont typeface="Times New Roman" pitchFamily="18" charset="0"/>
              <a:buChar char="–"/>
            </a:pPr>
            <a:r>
              <a:rPr lang="en-US" b="1" i="1">
                <a:solidFill>
                  <a:srgbClr val="FFFF00"/>
                </a:solidFill>
                <a:sym typeface="Math1" pitchFamily="2" charset="2"/>
              </a:rPr>
              <a:t>Evenness</a:t>
            </a:r>
            <a:r>
              <a:rPr lang="en-US">
                <a:solidFill>
                  <a:schemeClr val="bg1"/>
                </a:solidFill>
                <a:sym typeface="Math1" pitchFamily="2" charset="2"/>
              </a:rPr>
              <a:t> = extent to which species are equally distributed</a:t>
            </a:r>
          </a:p>
          <a:p>
            <a:pPr lvl="1">
              <a:buFont typeface="Times New Roman" pitchFamily="18" charset="0"/>
              <a:buChar char="–"/>
            </a:pPr>
            <a:r>
              <a:rPr lang="en-US" b="1" i="1">
                <a:solidFill>
                  <a:srgbClr val="FFFF00"/>
                </a:solidFill>
                <a:sym typeface="Math1" pitchFamily="2" charset="2"/>
              </a:rPr>
              <a:t>Indicator species </a:t>
            </a:r>
            <a:r>
              <a:rPr lang="en-US" b="1" i="1">
                <a:solidFill>
                  <a:schemeClr val="bg1"/>
                </a:solidFill>
                <a:sym typeface="Math1" pitchFamily="2" charset="2"/>
              </a:rPr>
              <a:t>= </a:t>
            </a:r>
            <a:r>
              <a:rPr lang="en-US">
                <a:solidFill>
                  <a:schemeClr val="bg1"/>
                </a:solidFill>
                <a:sym typeface="Math1" pitchFamily="2" charset="2"/>
              </a:rPr>
              <a:t>organism that serves as a measure of environmental conditions</a:t>
            </a:r>
            <a:endParaRPr lang="en-US">
              <a:solidFill>
                <a:srgbClr val="FFFF00"/>
              </a:solidFill>
              <a:sym typeface="Math1" pitchFamily="2" charset="2"/>
            </a:endParaRPr>
          </a:p>
        </p:txBody>
      </p:sp>
      <p:pic>
        <p:nvPicPr>
          <p:cNvPr id="16390" name="Picture 8" descr="IMG_3886"/>
          <p:cNvPicPr>
            <a:picLocks noChangeAspect="1" noChangeArrowheads="1"/>
          </p:cNvPicPr>
          <p:nvPr/>
        </p:nvPicPr>
        <p:blipFill>
          <a:blip r:embed="rId2"/>
          <a:srcRect/>
          <a:stretch>
            <a:fillRect/>
          </a:stretch>
        </p:blipFill>
        <p:spPr bwMode="auto">
          <a:xfrm>
            <a:off x="685800" y="3937000"/>
            <a:ext cx="2895600" cy="1930400"/>
          </a:xfrm>
          <a:prstGeom prst="rect">
            <a:avLst/>
          </a:prstGeom>
          <a:noFill/>
          <a:ln w="9525">
            <a:noFill/>
            <a:miter lim="800000"/>
            <a:headEnd/>
            <a:tailEnd/>
          </a:ln>
        </p:spPr>
      </p:pic>
      <p:pic>
        <p:nvPicPr>
          <p:cNvPr id="16391" name="Picture 9" descr="IMG_4812"/>
          <p:cNvPicPr>
            <a:picLocks noChangeAspect="1" noChangeArrowheads="1"/>
          </p:cNvPicPr>
          <p:nvPr/>
        </p:nvPicPr>
        <p:blipFill>
          <a:blip r:embed="rId3"/>
          <a:srcRect/>
          <a:stretch>
            <a:fillRect/>
          </a:stretch>
        </p:blipFill>
        <p:spPr bwMode="auto">
          <a:xfrm>
            <a:off x="6248400" y="3987800"/>
            <a:ext cx="2514600" cy="1676400"/>
          </a:xfrm>
          <a:prstGeom prst="rect">
            <a:avLst/>
          </a:prstGeom>
          <a:noFill/>
          <a:ln w="9525">
            <a:noFill/>
            <a:miter lim="800000"/>
            <a:headEnd/>
            <a:tailEnd/>
          </a:ln>
        </p:spPr>
      </p:pic>
      <p:pic>
        <p:nvPicPr>
          <p:cNvPr id="16392" name="Picture 10" descr="IMG_5250"/>
          <p:cNvPicPr>
            <a:picLocks noChangeAspect="1" noChangeArrowheads="1"/>
          </p:cNvPicPr>
          <p:nvPr/>
        </p:nvPicPr>
        <p:blipFill>
          <a:blip r:embed="rId4"/>
          <a:srcRect/>
          <a:stretch>
            <a:fillRect/>
          </a:stretch>
        </p:blipFill>
        <p:spPr bwMode="auto">
          <a:xfrm>
            <a:off x="3657600" y="4953000"/>
            <a:ext cx="2514600"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0818FC4-8338-4F8A-9E8B-F3773F39E1FC}" type="slidenum">
              <a:rPr lang="en-US" smtClean="0"/>
              <a:pPr/>
              <a:t>30</a:t>
            </a:fld>
            <a:endParaRPr lang="en-US" smtClean="0"/>
          </a:p>
        </p:txBody>
      </p:sp>
      <p:sp>
        <p:nvSpPr>
          <p:cNvPr id="44034" name="Text Box 2"/>
          <p:cNvSpPr txBox="1">
            <a:spLocks noChangeArrowheads="1"/>
          </p:cNvSpPr>
          <p:nvPr/>
        </p:nvSpPr>
        <p:spPr bwMode="auto">
          <a:xfrm>
            <a:off x="304800" y="5241925"/>
            <a:ext cx="8534400" cy="1006475"/>
          </a:xfrm>
          <a:prstGeom prst="rect">
            <a:avLst/>
          </a:prstGeom>
          <a:noFill/>
          <a:ln w="9525">
            <a:noFill/>
            <a:miter lim="800000"/>
            <a:headEnd/>
            <a:tailEnd/>
          </a:ln>
        </p:spPr>
        <p:txBody>
          <a:bodyPr>
            <a:spAutoFit/>
          </a:bodyPr>
          <a:lstStyle/>
          <a:p>
            <a:r>
              <a:rPr lang="en-US" b="1">
                <a:solidFill>
                  <a:srgbClr val="FFCC00"/>
                </a:solidFill>
              </a:rPr>
              <a:t>Strait of Georgia, British Columbia, Canada</a:t>
            </a:r>
          </a:p>
          <a:p>
            <a:endParaRPr lang="en-US" sz="2800"/>
          </a:p>
        </p:txBody>
      </p:sp>
      <p:sp>
        <p:nvSpPr>
          <p:cNvPr id="44035" name="Text Box 3"/>
          <p:cNvSpPr txBox="1">
            <a:spLocks noChangeArrowheads="1"/>
          </p:cNvSpPr>
          <p:nvPr/>
        </p:nvSpPr>
        <p:spPr bwMode="auto">
          <a:xfrm>
            <a:off x="2895600" y="112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4036" name="Oval 5"/>
          <p:cNvSpPr>
            <a:spLocks noChangeArrowheads="1"/>
          </p:cNvSpPr>
          <p:nvPr/>
        </p:nvSpPr>
        <p:spPr bwMode="auto">
          <a:xfrm>
            <a:off x="3048000" y="5334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37" name="Oval 6"/>
          <p:cNvSpPr>
            <a:spLocks noChangeArrowheads="1"/>
          </p:cNvSpPr>
          <p:nvPr/>
        </p:nvSpPr>
        <p:spPr bwMode="auto">
          <a:xfrm>
            <a:off x="3074988" y="1524000"/>
            <a:ext cx="125412"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38" name="Oval 7"/>
          <p:cNvSpPr>
            <a:spLocks noChangeArrowheads="1"/>
          </p:cNvSpPr>
          <p:nvPr/>
        </p:nvSpPr>
        <p:spPr bwMode="auto">
          <a:xfrm>
            <a:off x="3074988" y="2590800"/>
            <a:ext cx="125412"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39" name="Oval 8"/>
          <p:cNvSpPr>
            <a:spLocks noChangeArrowheads="1"/>
          </p:cNvSpPr>
          <p:nvPr/>
        </p:nvSpPr>
        <p:spPr bwMode="auto">
          <a:xfrm>
            <a:off x="3048000" y="36163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40" name="Oval 9"/>
          <p:cNvSpPr>
            <a:spLocks noChangeArrowheads="1"/>
          </p:cNvSpPr>
          <p:nvPr/>
        </p:nvSpPr>
        <p:spPr bwMode="auto">
          <a:xfrm>
            <a:off x="4446588" y="4378325"/>
            <a:ext cx="125412"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41" name="Oval 10"/>
          <p:cNvSpPr>
            <a:spLocks noChangeArrowheads="1"/>
          </p:cNvSpPr>
          <p:nvPr/>
        </p:nvSpPr>
        <p:spPr bwMode="auto">
          <a:xfrm>
            <a:off x="1828800" y="43783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42" name="Oval 11"/>
          <p:cNvSpPr>
            <a:spLocks noChangeArrowheads="1"/>
          </p:cNvSpPr>
          <p:nvPr/>
        </p:nvSpPr>
        <p:spPr bwMode="auto">
          <a:xfrm>
            <a:off x="1143000" y="24384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4043" name="AutoShape 12"/>
          <p:cNvCxnSpPr>
            <a:cxnSpLocks noChangeShapeType="1"/>
          </p:cNvCxnSpPr>
          <p:nvPr/>
        </p:nvCxnSpPr>
        <p:spPr bwMode="auto">
          <a:xfrm>
            <a:off x="3097213" y="550863"/>
            <a:ext cx="26987" cy="990600"/>
          </a:xfrm>
          <a:prstGeom prst="straightConnector1">
            <a:avLst/>
          </a:prstGeom>
          <a:noFill/>
          <a:ln w="28575">
            <a:solidFill>
              <a:srgbClr val="FFFF00"/>
            </a:solidFill>
            <a:round/>
            <a:headEnd/>
            <a:tailEnd type="triangle" w="med" len="med"/>
          </a:ln>
        </p:spPr>
      </p:cxnSp>
      <p:cxnSp>
        <p:nvCxnSpPr>
          <p:cNvPr id="44044" name="AutoShape 13"/>
          <p:cNvCxnSpPr>
            <a:cxnSpLocks noChangeShapeType="1"/>
            <a:stCxn id="44037" idx="4"/>
            <a:endCxn id="44038" idx="0"/>
          </p:cNvCxnSpPr>
          <p:nvPr/>
        </p:nvCxnSpPr>
        <p:spPr bwMode="auto">
          <a:xfrm>
            <a:off x="3138488" y="1641475"/>
            <a:ext cx="0" cy="949325"/>
          </a:xfrm>
          <a:prstGeom prst="straightConnector1">
            <a:avLst/>
          </a:prstGeom>
          <a:noFill/>
          <a:ln w="28575">
            <a:solidFill>
              <a:srgbClr val="FFFF00"/>
            </a:solidFill>
            <a:round/>
            <a:headEnd/>
            <a:tailEnd type="triangle" w="med" len="med"/>
          </a:ln>
        </p:spPr>
      </p:cxnSp>
      <p:cxnSp>
        <p:nvCxnSpPr>
          <p:cNvPr id="44045" name="AutoShape 14"/>
          <p:cNvCxnSpPr>
            <a:cxnSpLocks noChangeShapeType="1"/>
            <a:endCxn id="44039" idx="7"/>
          </p:cNvCxnSpPr>
          <p:nvPr/>
        </p:nvCxnSpPr>
        <p:spPr bwMode="auto">
          <a:xfrm>
            <a:off x="3140075" y="2690813"/>
            <a:ext cx="14288" cy="942975"/>
          </a:xfrm>
          <a:prstGeom prst="straightConnector1">
            <a:avLst/>
          </a:prstGeom>
          <a:noFill/>
          <a:ln w="28575">
            <a:solidFill>
              <a:srgbClr val="FFFF00"/>
            </a:solidFill>
            <a:round/>
            <a:headEnd/>
            <a:tailEnd type="triangle" w="med" len="med"/>
          </a:ln>
        </p:spPr>
      </p:cxnSp>
      <p:cxnSp>
        <p:nvCxnSpPr>
          <p:cNvPr id="44046" name="AutoShape 15"/>
          <p:cNvCxnSpPr>
            <a:cxnSpLocks noChangeShapeType="1"/>
            <a:stCxn id="44039" idx="3"/>
            <a:endCxn id="44041" idx="7"/>
          </p:cNvCxnSpPr>
          <p:nvPr/>
        </p:nvCxnSpPr>
        <p:spPr bwMode="auto">
          <a:xfrm flipH="1">
            <a:off x="1935163" y="3716338"/>
            <a:ext cx="1131887" cy="679450"/>
          </a:xfrm>
          <a:prstGeom prst="straightConnector1">
            <a:avLst/>
          </a:prstGeom>
          <a:noFill/>
          <a:ln w="28575">
            <a:solidFill>
              <a:srgbClr val="FFFF00"/>
            </a:solidFill>
            <a:round/>
            <a:headEnd/>
            <a:tailEnd type="triangle" w="med" len="med"/>
          </a:ln>
        </p:spPr>
      </p:cxnSp>
      <p:cxnSp>
        <p:nvCxnSpPr>
          <p:cNvPr id="44047" name="AutoShape 16"/>
          <p:cNvCxnSpPr>
            <a:cxnSpLocks noChangeShapeType="1"/>
            <a:endCxn id="44040" idx="1"/>
          </p:cNvCxnSpPr>
          <p:nvPr/>
        </p:nvCxnSpPr>
        <p:spPr bwMode="auto">
          <a:xfrm>
            <a:off x="3303588" y="3657600"/>
            <a:ext cx="1162050" cy="738188"/>
          </a:xfrm>
          <a:prstGeom prst="straightConnector1">
            <a:avLst/>
          </a:prstGeom>
          <a:noFill/>
          <a:ln w="28575">
            <a:solidFill>
              <a:srgbClr val="FFFF00"/>
            </a:solidFill>
            <a:round/>
            <a:headEnd/>
            <a:tailEnd type="triangle" w="med" len="med"/>
          </a:ln>
        </p:spPr>
      </p:cxnSp>
      <p:cxnSp>
        <p:nvCxnSpPr>
          <p:cNvPr id="44048" name="AutoShape 17"/>
          <p:cNvCxnSpPr>
            <a:cxnSpLocks noChangeShapeType="1"/>
            <a:endCxn id="44040" idx="0"/>
          </p:cNvCxnSpPr>
          <p:nvPr/>
        </p:nvCxnSpPr>
        <p:spPr bwMode="auto">
          <a:xfrm>
            <a:off x="3227388" y="1600200"/>
            <a:ext cx="1282700" cy="2778125"/>
          </a:xfrm>
          <a:prstGeom prst="straightConnector1">
            <a:avLst/>
          </a:prstGeom>
          <a:noFill/>
          <a:ln w="28575">
            <a:solidFill>
              <a:srgbClr val="FFFF00"/>
            </a:solidFill>
            <a:round/>
            <a:headEnd/>
            <a:tailEnd type="triangle" w="med" len="med"/>
          </a:ln>
        </p:spPr>
      </p:cxnSp>
      <p:cxnSp>
        <p:nvCxnSpPr>
          <p:cNvPr id="44049" name="AutoShape 18"/>
          <p:cNvCxnSpPr>
            <a:cxnSpLocks noChangeShapeType="1"/>
          </p:cNvCxnSpPr>
          <p:nvPr/>
        </p:nvCxnSpPr>
        <p:spPr bwMode="auto">
          <a:xfrm flipH="1">
            <a:off x="1981200" y="1676400"/>
            <a:ext cx="1093788" cy="2590800"/>
          </a:xfrm>
          <a:prstGeom prst="straightConnector1">
            <a:avLst/>
          </a:prstGeom>
          <a:noFill/>
          <a:ln w="28575">
            <a:solidFill>
              <a:srgbClr val="FFFF00"/>
            </a:solidFill>
            <a:round/>
            <a:headEnd/>
            <a:tailEnd type="triangle" w="med" len="med"/>
          </a:ln>
        </p:spPr>
      </p:cxnSp>
      <p:cxnSp>
        <p:nvCxnSpPr>
          <p:cNvPr id="44050" name="AutoShape 19"/>
          <p:cNvCxnSpPr>
            <a:cxnSpLocks noChangeShapeType="1"/>
            <a:stCxn id="44036" idx="2"/>
            <a:endCxn id="44042" idx="7"/>
          </p:cNvCxnSpPr>
          <p:nvPr/>
        </p:nvCxnSpPr>
        <p:spPr bwMode="auto">
          <a:xfrm flipH="1">
            <a:off x="1249363" y="592138"/>
            <a:ext cx="1798637" cy="1863725"/>
          </a:xfrm>
          <a:prstGeom prst="straightConnector1">
            <a:avLst/>
          </a:prstGeom>
          <a:noFill/>
          <a:ln w="28575">
            <a:solidFill>
              <a:srgbClr val="FFFF00"/>
            </a:solidFill>
            <a:round/>
            <a:headEnd/>
            <a:tailEnd type="triangle" w="med" len="med"/>
          </a:ln>
        </p:spPr>
      </p:cxnSp>
      <p:cxnSp>
        <p:nvCxnSpPr>
          <p:cNvPr id="44051" name="AutoShape 20"/>
          <p:cNvCxnSpPr>
            <a:cxnSpLocks noChangeShapeType="1"/>
            <a:stCxn id="44042" idx="5"/>
            <a:endCxn id="44041" idx="0"/>
          </p:cNvCxnSpPr>
          <p:nvPr/>
        </p:nvCxnSpPr>
        <p:spPr bwMode="auto">
          <a:xfrm>
            <a:off x="1249363" y="2538413"/>
            <a:ext cx="642937" cy="1839912"/>
          </a:xfrm>
          <a:prstGeom prst="straightConnector1">
            <a:avLst/>
          </a:prstGeom>
          <a:noFill/>
          <a:ln w="28575">
            <a:solidFill>
              <a:srgbClr val="FFFF00"/>
            </a:solidFill>
            <a:round/>
            <a:headEnd/>
            <a:tailEnd type="triangle" w="med" len="med"/>
          </a:ln>
        </p:spPr>
      </p:cxnSp>
      <p:cxnSp>
        <p:nvCxnSpPr>
          <p:cNvPr id="44052" name="AutoShape 21"/>
          <p:cNvCxnSpPr>
            <a:cxnSpLocks noChangeShapeType="1"/>
            <a:stCxn id="44036" idx="6"/>
            <a:endCxn id="44039" idx="6"/>
          </p:cNvCxnSpPr>
          <p:nvPr/>
        </p:nvCxnSpPr>
        <p:spPr bwMode="auto">
          <a:xfrm>
            <a:off x="3173413" y="592138"/>
            <a:ext cx="1587" cy="3082925"/>
          </a:xfrm>
          <a:prstGeom prst="curvedConnector3">
            <a:avLst>
              <a:gd name="adj1" fmla="val 14300005"/>
            </a:avLst>
          </a:prstGeom>
          <a:noFill/>
          <a:ln w="28575">
            <a:solidFill>
              <a:srgbClr val="FFFF00"/>
            </a:solidFill>
            <a:round/>
            <a:headEnd/>
            <a:tailEnd type="triangle" w="med" len="med"/>
          </a:ln>
        </p:spPr>
      </p:cxnSp>
      <p:sp>
        <p:nvSpPr>
          <p:cNvPr id="44053" name="Text Box 22"/>
          <p:cNvSpPr txBox="1">
            <a:spLocks noChangeArrowheads="1"/>
          </p:cNvSpPr>
          <p:nvPr/>
        </p:nvSpPr>
        <p:spPr bwMode="auto">
          <a:xfrm>
            <a:off x="822325" y="22463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4054" name="Text Box 23"/>
          <p:cNvSpPr txBox="1">
            <a:spLocks noChangeArrowheads="1"/>
          </p:cNvSpPr>
          <p:nvPr/>
        </p:nvSpPr>
        <p:spPr bwMode="auto">
          <a:xfrm>
            <a:off x="2727325" y="14620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4055" name="Text Box 24"/>
          <p:cNvSpPr txBox="1">
            <a:spLocks noChangeArrowheads="1"/>
          </p:cNvSpPr>
          <p:nvPr/>
        </p:nvSpPr>
        <p:spPr bwMode="auto">
          <a:xfrm>
            <a:off x="2803525" y="2474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4056" name="Text Box 25"/>
          <p:cNvSpPr txBox="1">
            <a:spLocks noChangeArrowheads="1"/>
          </p:cNvSpPr>
          <p:nvPr/>
        </p:nvSpPr>
        <p:spPr bwMode="auto">
          <a:xfrm>
            <a:off x="3032125" y="37703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4057" name="Text Box 26"/>
          <p:cNvSpPr txBox="1">
            <a:spLocks noChangeArrowheads="1"/>
          </p:cNvSpPr>
          <p:nvPr/>
        </p:nvSpPr>
        <p:spPr bwMode="auto">
          <a:xfrm>
            <a:off x="1812925" y="45323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4058" name="Text Box 27"/>
          <p:cNvSpPr txBox="1">
            <a:spLocks noChangeArrowheads="1"/>
          </p:cNvSpPr>
          <p:nvPr/>
        </p:nvSpPr>
        <p:spPr bwMode="auto">
          <a:xfrm>
            <a:off x="4327525" y="45720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4059" name="Text Box 28"/>
          <p:cNvSpPr txBox="1">
            <a:spLocks noChangeArrowheads="1"/>
          </p:cNvSpPr>
          <p:nvPr/>
        </p:nvSpPr>
        <p:spPr bwMode="auto">
          <a:xfrm>
            <a:off x="4937125" y="533400"/>
            <a:ext cx="3673475" cy="579438"/>
          </a:xfrm>
          <a:prstGeom prst="rect">
            <a:avLst/>
          </a:prstGeom>
          <a:noFill/>
          <a:ln w="9525">
            <a:noFill/>
            <a:miter lim="800000"/>
            <a:headEnd/>
            <a:tailEnd/>
          </a:ln>
        </p:spPr>
        <p:txBody>
          <a:bodyPr>
            <a:spAutoFit/>
          </a:bodyPr>
          <a:lstStyle/>
          <a:p>
            <a:pPr marL="342900" indent="-342900"/>
            <a:r>
              <a:rPr lang="en-US">
                <a:solidFill>
                  <a:schemeClr val="bg1"/>
                </a:solidFill>
              </a:rPr>
              <a:t>Competition graph</a:t>
            </a:r>
          </a:p>
        </p:txBody>
      </p:sp>
      <p:grpSp>
        <p:nvGrpSpPr>
          <p:cNvPr id="44060" name="Group 95"/>
          <p:cNvGrpSpPr>
            <a:grpSpLocks/>
          </p:cNvGrpSpPr>
          <p:nvPr/>
        </p:nvGrpSpPr>
        <p:grpSpPr bwMode="auto">
          <a:xfrm>
            <a:off x="4937125" y="1636713"/>
            <a:ext cx="2597150" cy="3414712"/>
            <a:chOff x="3110" y="1031"/>
            <a:chExt cx="1636" cy="2151"/>
          </a:xfrm>
        </p:grpSpPr>
        <p:sp>
          <p:nvSpPr>
            <p:cNvPr id="44061" name="Oval 76"/>
            <p:cNvSpPr>
              <a:spLocks noChangeArrowheads="1"/>
            </p:cNvSpPr>
            <p:nvPr/>
          </p:nvSpPr>
          <p:spPr bwMode="auto">
            <a:xfrm>
              <a:off x="3312"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62" name="Oval 77"/>
            <p:cNvSpPr>
              <a:spLocks noChangeArrowheads="1"/>
            </p:cNvSpPr>
            <p:nvPr/>
          </p:nvSpPr>
          <p:spPr bwMode="auto">
            <a:xfrm>
              <a:off x="4416" y="302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63" name="Oval 78"/>
            <p:cNvSpPr>
              <a:spLocks noChangeArrowheads="1"/>
            </p:cNvSpPr>
            <p:nvPr/>
          </p:nvSpPr>
          <p:spPr bwMode="auto">
            <a:xfrm>
              <a:off x="3360" y="302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64" name="Oval 79"/>
            <p:cNvSpPr>
              <a:spLocks noChangeArrowheads="1"/>
            </p:cNvSpPr>
            <p:nvPr/>
          </p:nvSpPr>
          <p:spPr bwMode="auto">
            <a:xfrm>
              <a:off x="3936" y="22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65" name="Oval 80"/>
            <p:cNvSpPr>
              <a:spLocks noChangeArrowheads="1"/>
            </p:cNvSpPr>
            <p:nvPr/>
          </p:nvSpPr>
          <p:spPr bwMode="auto">
            <a:xfrm>
              <a:off x="4368" y="168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66" name="Oval 81"/>
            <p:cNvSpPr>
              <a:spLocks noChangeArrowheads="1"/>
            </p:cNvSpPr>
            <p:nvPr/>
          </p:nvSpPr>
          <p:spPr bwMode="auto">
            <a:xfrm>
              <a:off x="3312" y="168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4067" name="Oval 82"/>
            <p:cNvSpPr>
              <a:spLocks noChangeArrowheads="1"/>
            </p:cNvSpPr>
            <p:nvPr/>
          </p:nvSpPr>
          <p:spPr bwMode="auto">
            <a:xfrm>
              <a:off x="4320"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4068" name="AutoShape 83"/>
            <p:cNvCxnSpPr>
              <a:cxnSpLocks noChangeShapeType="1"/>
              <a:stCxn id="44061" idx="7"/>
            </p:cNvCxnSpPr>
            <p:nvPr/>
          </p:nvCxnSpPr>
          <p:spPr bwMode="auto">
            <a:xfrm>
              <a:off x="3379" y="1115"/>
              <a:ext cx="953" cy="15"/>
            </a:xfrm>
            <a:prstGeom prst="straightConnector1">
              <a:avLst/>
            </a:prstGeom>
            <a:noFill/>
            <a:ln w="28575">
              <a:solidFill>
                <a:srgbClr val="FFFF00"/>
              </a:solidFill>
              <a:round/>
              <a:headEnd/>
              <a:tailEnd/>
            </a:ln>
          </p:spPr>
        </p:cxnSp>
        <p:cxnSp>
          <p:nvCxnSpPr>
            <p:cNvPr id="44069" name="AutoShape 84"/>
            <p:cNvCxnSpPr>
              <a:cxnSpLocks noChangeShapeType="1"/>
              <a:stCxn id="44066" idx="6"/>
              <a:endCxn id="44065" idx="2"/>
            </p:cNvCxnSpPr>
            <p:nvPr/>
          </p:nvCxnSpPr>
          <p:spPr bwMode="auto">
            <a:xfrm>
              <a:off x="3391" y="1717"/>
              <a:ext cx="977" cy="0"/>
            </a:xfrm>
            <a:prstGeom prst="straightConnector1">
              <a:avLst/>
            </a:prstGeom>
            <a:noFill/>
            <a:ln w="28575">
              <a:solidFill>
                <a:srgbClr val="FFFF00"/>
              </a:solidFill>
              <a:round/>
              <a:headEnd/>
              <a:tailEnd/>
            </a:ln>
          </p:spPr>
        </p:cxnSp>
        <p:cxnSp>
          <p:nvCxnSpPr>
            <p:cNvPr id="44070" name="AutoShape 85"/>
            <p:cNvCxnSpPr>
              <a:cxnSpLocks noChangeShapeType="1"/>
              <a:stCxn id="44066" idx="5"/>
              <a:endCxn id="44064" idx="0"/>
            </p:cNvCxnSpPr>
            <p:nvPr/>
          </p:nvCxnSpPr>
          <p:spPr bwMode="auto">
            <a:xfrm>
              <a:off x="3379" y="1743"/>
              <a:ext cx="597" cy="465"/>
            </a:xfrm>
            <a:prstGeom prst="straightConnector1">
              <a:avLst/>
            </a:prstGeom>
            <a:noFill/>
            <a:ln w="28575">
              <a:solidFill>
                <a:srgbClr val="FFFF00"/>
              </a:solidFill>
              <a:round/>
              <a:headEnd/>
              <a:tailEnd/>
            </a:ln>
          </p:spPr>
        </p:cxnSp>
        <p:cxnSp>
          <p:nvCxnSpPr>
            <p:cNvPr id="44071" name="AutoShape 86"/>
            <p:cNvCxnSpPr>
              <a:cxnSpLocks noChangeShapeType="1"/>
              <a:stCxn id="44065" idx="4"/>
            </p:cNvCxnSpPr>
            <p:nvPr/>
          </p:nvCxnSpPr>
          <p:spPr bwMode="auto">
            <a:xfrm flipH="1">
              <a:off x="3984" y="1754"/>
              <a:ext cx="424" cy="476"/>
            </a:xfrm>
            <a:prstGeom prst="straightConnector1">
              <a:avLst/>
            </a:prstGeom>
            <a:noFill/>
            <a:ln w="28575">
              <a:solidFill>
                <a:srgbClr val="FFFF00"/>
              </a:solidFill>
              <a:round/>
              <a:headEnd/>
              <a:tailEnd/>
            </a:ln>
          </p:spPr>
        </p:cxnSp>
        <p:sp>
          <p:nvSpPr>
            <p:cNvPr id="44072" name="Text Box 87"/>
            <p:cNvSpPr txBox="1">
              <a:spLocks noChangeArrowheads="1"/>
            </p:cNvSpPr>
            <p:nvPr/>
          </p:nvSpPr>
          <p:spPr bwMode="auto">
            <a:xfrm>
              <a:off x="3110"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4073" name="Text Box 88"/>
            <p:cNvSpPr txBox="1">
              <a:spLocks noChangeArrowheads="1"/>
            </p:cNvSpPr>
            <p:nvPr/>
          </p:nvSpPr>
          <p:spPr bwMode="auto">
            <a:xfrm>
              <a:off x="4464" y="1036"/>
              <a:ext cx="187" cy="212"/>
            </a:xfrm>
            <a:prstGeom prst="rect">
              <a:avLst/>
            </a:prstGeom>
            <a:noFill/>
            <a:ln w="9525">
              <a:noFill/>
              <a:miter lim="800000"/>
              <a:headEnd/>
              <a:tailEnd/>
            </a:ln>
          </p:spPr>
          <p:txBody>
            <a:bodyPr wrap="none">
              <a:spAutoFit/>
            </a:bodyPr>
            <a:lstStyle/>
            <a:p>
              <a:r>
                <a:rPr lang="en-US" sz="1600">
                  <a:solidFill>
                    <a:schemeClr val="bg1"/>
                  </a:solidFill>
                  <a:latin typeface="Arial" charset="0"/>
                </a:rPr>
                <a:t>4</a:t>
              </a:r>
            </a:p>
          </p:txBody>
        </p:sp>
        <p:sp>
          <p:nvSpPr>
            <p:cNvPr id="44074" name="Text Box 89"/>
            <p:cNvSpPr txBox="1">
              <a:spLocks noChangeArrowheads="1"/>
            </p:cNvSpPr>
            <p:nvPr/>
          </p:nvSpPr>
          <p:spPr bwMode="auto">
            <a:xfrm>
              <a:off x="3110" y="16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4075" name="Text Box 90"/>
            <p:cNvSpPr txBox="1">
              <a:spLocks noChangeArrowheads="1"/>
            </p:cNvSpPr>
            <p:nvPr/>
          </p:nvSpPr>
          <p:spPr bwMode="auto">
            <a:xfrm>
              <a:off x="4412" y="16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4076" name="Text Box 91"/>
            <p:cNvSpPr txBox="1">
              <a:spLocks noChangeArrowheads="1"/>
            </p:cNvSpPr>
            <p:nvPr/>
          </p:nvSpPr>
          <p:spPr bwMode="auto">
            <a:xfrm>
              <a:off x="3888" y="227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4077" name="Text Box 93"/>
            <p:cNvSpPr txBox="1">
              <a:spLocks noChangeArrowheads="1"/>
            </p:cNvSpPr>
            <p:nvPr/>
          </p:nvSpPr>
          <p:spPr bwMode="auto">
            <a:xfrm>
              <a:off x="3494" y="295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4078" name="Text Box 94"/>
            <p:cNvSpPr txBox="1">
              <a:spLocks noChangeArrowheads="1"/>
            </p:cNvSpPr>
            <p:nvPr/>
          </p:nvSpPr>
          <p:spPr bwMode="auto">
            <a:xfrm>
              <a:off x="4550" y="2928"/>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EAB6B34-CF22-452F-B95D-C4D9EC916484}" type="slidenum">
              <a:rPr lang="en-US" smtClean="0"/>
              <a:pPr/>
              <a:t>31</a:t>
            </a:fld>
            <a:endParaRPr lang="en-US" smtClean="0"/>
          </a:p>
        </p:txBody>
      </p:sp>
      <p:sp>
        <p:nvSpPr>
          <p:cNvPr id="45058" name="Text Box 2"/>
          <p:cNvSpPr txBox="1">
            <a:spLocks noChangeArrowheads="1"/>
          </p:cNvSpPr>
          <p:nvPr/>
        </p:nvSpPr>
        <p:spPr bwMode="auto">
          <a:xfrm>
            <a:off x="304800" y="5241925"/>
            <a:ext cx="8534400" cy="1006475"/>
          </a:xfrm>
          <a:prstGeom prst="rect">
            <a:avLst/>
          </a:prstGeom>
          <a:noFill/>
          <a:ln w="9525">
            <a:noFill/>
            <a:miter lim="800000"/>
            <a:headEnd/>
            <a:tailEnd/>
          </a:ln>
        </p:spPr>
        <p:txBody>
          <a:bodyPr>
            <a:spAutoFit/>
          </a:bodyPr>
          <a:lstStyle/>
          <a:p>
            <a:r>
              <a:rPr lang="en-US" b="1">
                <a:solidFill>
                  <a:srgbClr val="FFCC00"/>
                </a:solidFill>
              </a:rPr>
              <a:t>Strait of Georgia, British Columbia, Canada</a:t>
            </a:r>
          </a:p>
          <a:p>
            <a:endParaRPr lang="en-US" sz="2800"/>
          </a:p>
        </p:txBody>
      </p:sp>
      <p:sp>
        <p:nvSpPr>
          <p:cNvPr id="45059" name="Text Box 27"/>
          <p:cNvSpPr txBox="1">
            <a:spLocks noChangeArrowheads="1"/>
          </p:cNvSpPr>
          <p:nvPr/>
        </p:nvSpPr>
        <p:spPr bwMode="auto">
          <a:xfrm>
            <a:off x="4937125" y="533400"/>
            <a:ext cx="3673475" cy="579438"/>
          </a:xfrm>
          <a:prstGeom prst="rect">
            <a:avLst/>
          </a:prstGeom>
          <a:noFill/>
          <a:ln w="9525">
            <a:noFill/>
            <a:miter lim="800000"/>
            <a:headEnd/>
            <a:tailEnd/>
          </a:ln>
        </p:spPr>
        <p:txBody>
          <a:bodyPr>
            <a:spAutoFit/>
          </a:bodyPr>
          <a:lstStyle/>
          <a:p>
            <a:pPr marL="342900" indent="-342900"/>
            <a:r>
              <a:rPr lang="en-US">
                <a:solidFill>
                  <a:schemeClr val="bg1"/>
                </a:solidFill>
              </a:rPr>
              <a:t>Competition graph</a:t>
            </a:r>
          </a:p>
        </p:txBody>
      </p:sp>
      <p:grpSp>
        <p:nvGrpSpPr>
          <p:cNvPr id="45060" name="Group 28"/>
          <p:cNvGrpSpPr>
            <a:grpSpLocks/>
          </p:cNvGrpSpPr>
          <p:nvPr/>
        </p:nvGrpSpPr>
        <p:grpSpPr bwMode="auto">
          <a:xfrm>
            <a:off x="4937125" y="1636713"/>
            <a:ext cx="2597150" cy="3414712"/>
            <a:chOff x="3110" y="1031"/>
            <a:chExt cx="1636" cy="2151"/>
          </a:xfrm>
        </p:grpSpPr>
        <p:sp>
          <p:nvSpPr>
            <p:cNvPr id="45062" name="Oval 29"/>
            <p:cNvSpPr>
              <a:spLocks noChangeArrowheads="1"/>
            </p:cNvSpPr>
            <p:nvPr/>
          </p:nvSpPr>
          <p:spPr bwMode="auto">
            <a:xfrm>
              <a:off x="3312"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5063" name="Oval 30"/>
            <p:cNvSpPr>
              <a:spLocks noChangeArrowheads="1"/>
            </p:cNvSpPr>
            <p:nvPr/>
          </p:nvSpPr>
          <p:spPr bwMode="auto">
            <a:xfrm>
              <a:off x="4416" y="302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5064" name="Oval 31"/>
            <p:cNvSpPr>
              <a:spLocks noChangeArrowheads="1"/>
            </p:cNvSpPr>
            <p:nvPr/>
          </p:nvSpPr>
          <p:spPr bwMode="auto">
            <a:xfrm>
              <a:off x="3360" y="302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5065" name="Oval 32"/>
            <p:cNvSpPr>
              <a:spLocks noChangeArrowheads="1"/>
            </p:cNvSpPr>
            <p:nvPr/>
          </p:nvSpPr>
          <p:spPr bwMode="auto">
            <a:xfrm>
              <a:off x="3936" y="22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5066" name="Oval 33"/>
            <p:cNvSpPr>
              <a:spLocks noChangeArrowheads="1"/>
            </p:cNvSpPr>
            <p:nvPr/>
          </p:nvSpPr>
          <p:spPr bwMode="auto">
            <a:xfrm>
              <a:off x="4368" y="168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5067" name="Oval 34"/>
            <p:cNvSpPr>
              <a:spLocks noChangeArrowheads="1"/>
            </p:cNvSpPr>
            <p:nvPr/>
          </p:nvSpPr>
          <p:spPr bwMode="auto">
            <a:xfrm>
              <a:off x="3312" y="168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5068" name="Oval 35"/>
            <p:cNvSpPr>
              <a:spLocks noChangeArrowheads="1"/>
            </p:cNvSpPr>
            <p:nvPr/>
          </p:nvSpPr>
          <p:spPr bwMode="auto">
            <a:xfrm>
              <a:off x="4320"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5069" name="AutoShape 36"/>
            <p:cNvCxnSpPr>
              <a:cxnSpLocks noChangeShapeType="1"/>
              <a:stCxn id="45062" idx="7"/>
            </p:cNvCxnSpPr>
            <p:nvPr/>
          </p:nvCxnSpPr>
          <p:spPr bwMode="auto">
            <a:xfrm>
              <a:off x="3379" y="1115"/>
              <a:ext cx="953" cy="15"/>
            </a:xfrm>
            <a:prstGeom prst="straightConnector1">
              <a:avLst/>
            </a:prstGeom>
            <a:noFill/>
            <a:ln w="28575">
              <a:solidFill>
                <a:srgbClr val="FFFF00"/>
              </a:solidFill>
              <a:round/>
              <a:headEnd/>
              <a:tailEnd/>
            </a:ln>
          </p:spPr>
        </p:cxnSp>
        <p:cxnSp>
          <p:nvCxnSpPr>
            <p:cNvPr id="45070" name="AutoShape 37"/>
            <p:cNvCxnSpPr>
              <a:cxnSpLocks noChangeShapeType="1"/>
              <a:stCxn id="45067" idx="6"/>
              <a:endCxn id="45066" idx="2"/>
            </p:cNvCxnSpPr>
            <p:nvPr/>
          </p:nvCxnSpPr>
          <p:spPr bwMode="auto">
            <a:xfrm>
              <a:off x="3391" y="1717"/>
              <a:ext cx="977" cy="0"/>
            </a:xfrm>
            <a:prstGeom prst="straightConnector1">
              <a:avLst/>
            </a:prstGeom>
            <a:noFill/>
            <a:ln w="28575">
              <a:solidFill>
                <a:srgbClr val="FFFF00"/>
              </a:solidFill>
              <a:round/>
              <a:headEnd/>
              <a:tailEnd/>
            </a:ln>
          </p:spPr>
        </p:cxnSp>
        <p:cxnSp>
          <p:nvCxnSpPr>
            <p:cNvPr id="45071" name="AutoShape 38"/>
            <p:cNvCxnSpPr>
              <a:cxnSpLocks noChangeShapeType="1"/>
              <a:stCxn id="45067" idx="5"/>
              <a:endCxn id="45065" idx="0"/>
            </p:cNvCxnSpPr>
            <p:nvPr/>
          </p:nvCxnSpPr>
          <p:spPr bwMode="auto">
            <a:xfrm>
              <a:off x="3379" y="1743"/>
              <a:ext cx="597" cy="465"/>
            </a:xfrm>
            <a:prstGeom prst="straightConnector1">
              <a:avLst/>
            </a:prstGeom>
            <a:noFill/>
            <a:ln w="28575">
              <a:solidFill>
                <a:srgbClr val="FFFF00"/>
              </a:solidFill>
              <a:round/>
              <a:headEnd/>
              <a:tailEnd/>
            </a:ln>
          </p:spPr>
        </p:cxnSp>
        <p:cxnSp>
          <p:nvCxnSpPr>
            <p:cNvPr id="45072" name="AutoShape 39"/>
            <p:cNvCxnSpPr>
              <a:cxnSpLocks noChangeShapeType="1"/>
              <a:stCxn id="45066" idx="4"/>
            </p:cNvCxnSpPr>
            <p:nvPr/>
          </p:nvCxnSpPr>
          <p:spPr bwMode="auto">
            <a:xfrm flipH="1">
              <a:off x="3984" y="1754"/>
              <a:ext cx="424" cy="476"/>
            </a:xfrm>
            <a:prstGeom prst="straightConnector1">
              <a:avLst/>
            </a:prstGeom>
            <a:noFill/>
            <a:ln w="28575">
              <a:solidFill>
                <a:srgbClr val="FFFF00"/>
              </a:solidFill>
              <a:round/>
              <a:headEnd/>
              <a:tailEnd/>
            </a:ln>
          </p:spPr>
        </p:cxnSp>
        <p:sp>
          <p:nvSpPr>
            <p:cNvPr id="45073" name="Text Box 40"/>
            <p:cNvSpPr txBox="1">
              <a:spLocks noChangeArrowheads="1"/>
            </p:cNvSpPr>
            <p:nvPr/>
          </p:nvSpPr>
          <p:spPr bwMode="auto">
            <a:xfrm>
              <a:off x="3110"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5074" name="Text Box 41"/>
            <p:cNvSpPr txBox="1">
              <a:spLocks noChangeArrowheads="1"/>
            </p:cNvSpPr>
            <p:nvPr/>
          </p:nvSpPr>
          <p:spPr bwMode="auto">
            <a:xfrm>
              <a:off x="4464" y="1036"/>
              <a:ext cx="187" cy="212"/>
            </a:xfrm>
            <a:prstGeom prst="rect">
              <a:avLst/>
            </a:prstGeom>
            <a:noFill/>
            <a:ln w="9525">
              <a:noFill/>
              <a:miter lim="800000"/>
              <a:headEnd/>
              <a:tailEnd/>
            </a:ln>
          </p:spPr>
          <p:txBody>
            <a:bodyPr wrap="none">
              <a:spAutoFit/>
            </a:bodyPr>
            <a:lstStyle/>
            <a:p>
              <a:r>
                <a:rPr lang="en-US" sz="1600">
                  <a:solidFill>
                    <a:schemeClr val="bg1"/>
                  </a:solidFill>
                  <a:latin typeface="Arial" charset="0"/>
                </a:rPr>
                <a:t>4</a:t>
              </a:r>
            </a:p>
          </p:txBody>
        </p:sp>
        <p:sp>
          <p:nvSpPr>
            <p:cNvPr id="45075" name="Text Box 42"/>
            <p:cNvSpPr txBox="1">
              <a:spLocks noChangeArrowheads="1"/>
            </p:cNvSpPr>
            <p:nvPr/>
          </p:nvSpPr>
          <p:spPr bwMode="auto">
            <a:xfrm>
              <a:off x="3110" y="16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5076" name="Text Box 43"/>
            <p:cNvSpPr txBox="1">
              <a:spLocks noChangeArrowheads="1"/>
            </p:cNvSpPr>
            <p:nvPr/>
          </p:nvSpPr>
          <p:spPr bwMode="auto">
            <a:xfrm>
              <a:off x="4412" y="16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5077" name="Text Box 44"/>
            <p:cNvSpPr txBox="1">
              <a:spLocks noChangeArrowheads="1"/>
            </p:cNvSpPr>
            <p:nvPr/>
          </p:nvSpPr>
          <p:spPr bwMode="auto">
            <a:xfrm>
              <a:off x="3888" y="227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5078" name="Text Box 45"/>
            <p:cNvSpPr txBox="1">
              <a:spLocks noChangeArrowheads="1"/>
            </p:cNvSpPr>
            <p:nvPr/>
          </p:nvSpPr>
          <p:spPr bwMode="auto">
            <a:xfrm>
              <a:off x="3494" y="295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5079" name="Text Box 46"/>
            <p:cNvSpPr txBox="1">
              <a:spLocks noChangeArrowheads="1"/>
            </p:cNvSpPr>
            <p:nvPr/>
          </p:nvSpPr>
          <p:spPr bwMode="auto">
            <a:xfrm>
              <a:off x="4550" y="2928"/>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grpSp>
      <p:sp>
        <p:nvSpPr>
          <p:cNvPr id="45061" name="Text Box 48"/>
          <p:cNvSpPr txBox="1">
            <a:spLocks noChangeArrowheads="1"/>
          </p:cNvSpPr>
          <p:nvPr/>
        </p:nvSpPr>
        <p:spPr bwMode="auto">
          <a:xfrm>
            <a:off x="669925" y="704850"/>
            <a:ext cx="3597275" cy="1554163"/>
          </a:xfrm>
          <a:prstGeom prst="rect">
            <a:avLst/>
          </a:prstGeom>
          <a:noFill/>
          <a:ln w="9525">
            <a:noFill/>
            <a:miter lim="800000"/>
            <a:headEnd/>
            <a:tailEnd/>
          </a:ln>
        </p:spPr>
        <p:txBody>
          <a:bodyPr>
            <a:spAutoFit/>
          </a:bodyPr>
          <a:lstStyle/>
          <a:p>
            <a:r>
              <a:rPr lang="en-US">
                <a:solidFill>
                  <a:schemeClr val="bg1"/>
                </a:solidFill>
              </a:rPr>
              <a:t>What is the boxicity of the competition graph?</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CA72E5D9-4048-4F45-96B1-FE4BDFF66424}" type="slidenum">
              <a:rPr lang="en-US" smtClean="0"/>
              <a:pPr/>
              <a:t>32</a:t>
            </a:fld>
            <a:endParaRPr lang="en-US" smtClean="0"/>
          </a:p>
        </p:txBody>
      </p:sp>
      <p:sp>
        <p:nvSpPr>
          <p:cNvPr id="46082" name="Text Box 2"/>
          <p:cNvSpPr txBox="1">
            <a:spLocks noChangeArrowheads="1"/>
          </p:cNvSpPr>
          <p:nvPr/>
        </p:nvSpPr>
        <p:spPr bwMode="auto">
          <a:xfrm>
            <a:off x="304800" y="5546725"/>
            <a:ext cx="8534400" cy="1006475"/>
          </a:xfrm>
          <a:prstGeom prst="rect">
            <a:avLst/>
          </a:prstGeom>
          <a:noFill/>
          <a:ln w="9525">
            <a:noFill/>
            <a:miter lim="800000"/>
            <a:headEnd/>
            <a:tailEnd/>
          </a:ln>
        </p:spPr>
        <p:txBody>
          <a:bodyPr>
            <a:spAutoFit/>
          </a:bodyPr>
          <a:lstStyle/>
          <a:p>
            <a:r>
              <a:rPr lang="en-US" b="1">
                <a:solidFill>
                  <a:srgbClr val="FFCC00"/>
                </a:solidFill>
              </a:rPr>
              <a:t>Strait of Georgia, British Columbia, Canada</a:t>
            </a:r>
          </a:p>
          <a:p>
            <a:endParaRPr lang="en-US" sz="2800"/>
          </a:p>
        </p:txBody>
      </p:sp>
      <p:sp>
        <p:nvSpPr>
          <p:cNvPr id="46083" name="Text Box 3"/>
          <p:cNvSpPr txBox="1">
            <a:spLocks noChangeArrowheads="1"/>
          </p:cNvSpPr>
          <p:nvPr/>
        </p:nvSpPr>
        <p:spPr bwMode="auto">
          <a:xfrm>
            <a:off x="5470525" y="533400"/>
            <a:ext cx="3673475" cy="579438"/>
          </a:xfrm>
          <a:prstGeom prst="rect">
            <a:avLst/>
          </a:prstGeom>
          <a:noFill/>
          <a:ln w="9525">
            <a:noFill/>
            <a:miter lim="800000"/>
            <a:headEnd/>
            <a:tailEnd/>
          </a:ln>
        </p:spPr>
        <p:txBody>
          <a:bodyPr>
            <a:spAutoFit/>
          </a:bodyPr>
          <a:lstStyle/>
          <a:p>
            <a:pPr marL="342900" indent="-342900"/>
            <a:r>
              <a:rPr lang="en-US">
                <a:solidFill>
                  <a:schemeClr val="bg1"/>
                </a:solidFill>
              </a:rPr>
              <a:t>Competition graph</a:t>
            </a:r>
          </a:p>
        </p:txBody>
      </p:sp>
      <p:sp>
        <p:nvSpPr>
          <p:cNvPr id="46084" name="Oval 5"/>
          <p:cNvSpPr>
            <a:spLocks noChangeArrowheads="1"/>
          </p:cNvSpPr>
          <p:nvPr/>
        </p:nvSpPr>
        <p:spPr bwMode="auto">
          <a:xfrm>
            <a:off x="6181725" y="17526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6085" name="Oval 6"/>
          <p:cNvSpPr>
            <a:spLocks noChangeArrowheads="1"/>
          </p:cNvSpPr>
          <p:nvPr/>
        </p:nvSpPr>
        <p:spPr bwMode="auto">
          <a:xfrm>
            <a:off x="7934325" y="48006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6086" name="Oval 7"/>
          <p:cNvSpPr>
            <a:spLocks noChangeArrowheads="1"/>
          </p:cNvSpPr>
          <p:nvPr/>
        </p:nvSpPr>
        <p:spPr bwMode="auto">
          <a:xfrm>
            <a:off x="6257925" y="48006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6087" name="Oval 8"/>
          <p:cNvSpPr>
            <a:spLocks noChangeArrowheads="1"/>
          </p:cNvSpPr>
          <p:nvPr/>
        </p:nvSpPr>
        <p:spPr bwMode="auto">
          <a:xfrm>
            <a:off x="7172325" y="3505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6088" name="Oval 9"/>
          <p:cNvSpPr>
            <a:spLocks noChangeArrowheads="1"/>
          </p:cNvSpPr>
          <p:nvPr/>
        </p:nvSpPr>
        <p:spPr bwMode="auto">
          <a:xfrm>
            <a:off x="7858125" y="26670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6089" name="Oval 10"/>
          <p:cNvSpPr>
            <a:spLocks noChangeArrowheads="1"/>
          </p:cNvSpPr>
          <p:nvPr/>
        </p:nvSpPr>
        <p:spPr bwMode="auto">
          <a:xfrm>
            <a:off x="6181725" y="26670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6090" name="Oval 11"/>
          <p:cNvSpPr>
            <a:spLocks noChangeArrowheads="1"/>
          </p:cNvSpPr>
          <p:nvPr/>
        </p:nvSpPr>
        <p:spPr bwMode="auto">
          <a:xfrm>
            <a:off x="7781925" y="17526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6091" name="AutoShape 12"/>
          <p:cNvCxnSpPr>
            <a:cxnSpLocks noChangeShapeType="1"/>
            <a:stCxn id="46084" idx="7"/>
          </p:cNvCxnSpPr>
          <p:nvPr/>
        </p:nvCxnSpPr>
        <p:spPr bwMode="auto">
          <a:xfrm>
            <a:off x="6288088" y="1770063"/>
            <a:ext cx="1512887" cy="23812"/>
          </a:xfrm>
          <a:prstGeom prst="straightConnector1">
            <a:avLst/>
          </a:prstGeom>
          <a:noFill/>
          <a:ln w="28575">
            <a:solidFill>
              <a:srgbClr val="FFFF00"/>
            </a:solidFill>
            <a:round/>
            <a:headEnd/>
            <a:tailEnd/>
          </a:ln>
        </p:spPr>
      </p:cxnSp>
      <p:cxnSp>
        <p:nvCxnSpPr>
          <p:cNvPr id="46092" name="AutoShape 13"/>
          <p:cNvCxnSpPr>
            <a:cxnSpLocks noChangeShapeType="1"/>
            <a:stCxn id="46089" idx="6"/>
            <a:endCxn id="46088" idx="2"/>
          </p:cNvCxnSpPr>
          <p:nvPr/>
        </p:nvCxnSpPr>
        <p:spPr bwMode="auto">
          <a:xfrm>
            <a:off x="6307138" y="2725738"/>
            <a:ext cx="1550987" cy="0"/>
          </a:xfrm>
          <a:prstGeom prst="straightConnector1">
            <a:avLst/>
          </a:prstGeom>
          <a:noFill/>
          <a:ln w="28575">
            <a:solidFill>
              <a:srgbClr val="FFFF00"/>
            </a:solidFill>
            <a:round/>
            <a:headEnd/>
            <a:tailEnd/>
          </a:ln>
        </p:spPr>
      </p:cxnSp>
      <p:cxnSp>
        <p:nvCxnSpPr>
          <p:cNvPr id="46093" name="AutoShape 14"/>
          <p:cNvCxnSpPr>
            <a:cxnSpLocks noChangeShapeType="1"/>
            <a:stCxn id="46089" idx="5"/>
            <a:endCxn id="46087" idx="0"/>
          </p:cNvCxnSpPr>
          <p:nvPr/>
        </p:nvCxnSpPr>
        <p:spPr bwMode="auto">
          <a:xfrm>
            <a:off x="6288088" y="2767013"/>
            <a:ext cx="947737" cy="738187"/>
          </a:xfrm>
          <a:prstGeom prst="straightConnector1">
            <a:avLst/>
          </a:prstGeom>
          <a:noFill/>
          <a:ln w="28575">
            <a:solidFill>
              <a:srgbClr val="FFFF00"/>
            </a:solidFill>
            <a:round/>
            <a:headEnd/>
            <a:tailEnd/>
          </a:ln>
        </p:spPr>
      </p:cxnSp>
      <p:cxnSp>
        <p:nvCxnSpPr>
          <p:cNvPr id="46094" name="AutoShape 15"/>
          <p:cNvCxnSpPr>
            <a:cxnSpLocks noChangeShapeType="1"/>
            <a:stCxn id="46088" idx="4"/>
          </p:cNvCxnSpPr>
          <p:nvPr/>
        </p:nvCxnSpPr>
        <p:spPr bwMode="auto">
          <a:xfrm flipH="1">
            <a:off x="7248525" y="2784475"/>
            <a:ext cx="673100" cy="755650"/>
          </a:xfrm>
          <a:prstGeom prst="straightConnector1">
            <a:avLst/>
          </a:prstGeom>
          <a:noFill/>
          <a:ln w="28575">
            <a:solidFill>
              <a:srgbClr val="FFFF00"/>
            </a:solidFill>
            <a:round/>
            <a:headEnd/>
            <a:tailEnd/>
          </a:ln>
        </p:spPr>
      </p:cxnSp>
      <p:sp>
        <p:nvSpPr>
          <p:cNvPr id="46095" name="Text Box 16"/>
          <p:cNvSpPr txBox="1">
            <a:spLocks noChangeArrowheads="1"/>
          </p:cNvSpPr>
          <p:nvPr/>
        </p:nvSpPr>
        <p:spPr bwMode="auto">
          <a:xfrm>
            <a:off x="5861050" y="1636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6096" name="Text Box 17"/>
          <p:cNvSpPr txBox="1">
            <a:spLocks noChangeArrowheads="1"/>
          </p:cNvSpPr>
          <p:nvPr/>
        </p:nvSpPr>
        <p:spPr bwMode="auto">
          <a:xfrm>
            <a:off x="8010525" y="1644650"/>
            <a:ext cx="296863" cy="336550"/>
          </a:xfrm>
          <a:prstGeom prst="rect">
            <a:avLst/>
          </a:prstGeom>
          <a:noFill/>
          <a:ln w="9525">
            <a:noFill/>
            <a:miter lim="800000"/>
            <a:headEnd/>
            <a:tailEnd/>
          </a:ln>
        </p:spPr>
        <p:txBody>
          <a:bodyPr wrap="none">
            <a:spAutoFit/>
          </a:bodyPr>
          <a:lstStyle/>
          <a:p>
            <a:r>
              <a:rPr lang="en-US" sz="1600">
                <a:solidFill>
                  <a:schemeClr val="bg1"/>
                </a:solidFill>
                <a:latin typeface="Arial" charset="0"/>
              </a:rPr>
              <a:t>4</a:t>
            </a:r>
          </a:p>
        </p:txBody>
      </p:sp>
      <p:sp>
        <p:nvSpPr>
          <p:cNvPr id="46097" name="Text Box 18"/>
          <p:cNvSpPr txBox="1">
            <a:spLocks noChangeArrowheads="1"/>
          </p:cNvSpPr>
          <p:nvPr/>
        </p:nvSpPr>
        <p:spPr bwMode="auto">
          <a:xfrm>
            <a:off x="5861050" y="2551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6098" name="Text Box 19"/>
          <p:cNvSpPr txBox="1">
            <a:spLocks noChangeArrowheads="1"/>
          </p:cNvSpPr>
          <p:nvPr/>
        </p:nvSpPr>
        <p:spPr bwMode="auto">
          <a:xfrm>
            <a:off x="7927975" y="2551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6099" name="Text Box 20"/>
          <p:cNvSpPr txBox="1">
            <a:spLocks noChangeArrowheads="1"/>
          </p:cNvSpPr>
          <p:nvPr/>
        </p:nvSpPr>
        <p:spPr bwMode="auto">
          <a:xfrm>
            <a:off x="7096125" y="3617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6100" name="Text Box 21"/>
          <p:cNvSpPr txBox="1">
            <a:spLocks noChangeArrowheads="1"/>
          </p:cNvSpPr>
          <p:nvPr/>
        </p:nvSpPr>
        <p:spPr bwMode="auto">
          <a:xfrm>
            <a:off x="6470650" y="4684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6101" name="Text Box 22"/>
          <p:cNvSpPr txBox="1">
            <a:spLocks noChangeArrowheads="1"/>
          </p:cNvSpPr>
          <p:nvPr/>
        </p:nvSpPr>
        <p:spPr bwMode="auto">
          <a:xfrm>
            <a:off x="8147050" y="46482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6102" name="Text Box 23"/>
          <p:cNvSpPr txBox="1">
            <a:spLocks noChangeArrowheads="1"/>
          </p:cNvSpPr>
          <p:nvPr/>
        </p:nvSpPr>
        <p:spPr bwMode="auto">
          <a:xfrm>
            <a:off x="669925" y="704850"/>
            <a:ext cx="3597275" cy="1554163"/>
          </a:xfrm>
          <a:prstGeom prst="rect">
            <a:avLst/>
          </a:prstGeom>
          <a:noFill/>
          <a:ln w="9525">
            <a:noFill/>
            <a:miter lim="800000"/>
            <a:headEnd/>
            <a:tailEnd/>
          </a:ln>
        </p:spPr>
        <p:txBody>
          <a:bodyPr>
            <a:spAutoFit/>
          </a:bodyPr>
          <a:lstStyle/>
          <a:p>
            <a:r>
              <a:rPr lang="en-US">
                <a:solidFill>
                  <a:schemeClr val="bg1"/>
                </a:solidFill>
              </a:rPr>
              <a:t>This is an interval graph. Thus, its  boxicity is 1.</a:t>
            </a:r>
          </a:p>
        </p:txBody>
      </p:sp>
      <p:sp>
        <p:nvSpPr>
          <p:cNvPr id="46103" name="Line 24"/>
          <p:cNvSpPr>
            <a:spLocks noChangeShapeType="1"/>
          </p:cNvSpPr>
          <p:nvPr/>
        </p:nvSpPr>
        <p:spPr bwMode="auto">
          <a:xfrm flipV="1">
            <a:off x="304800" y="2971800"/>
            <a:ext cx="1143000" cy="0"/>
          </a:xfrm>
          <a:prstGeom prst="line">
            <a:avLst/>
          </a:prstGeom>
          <a:noFill/>
          <a:ln w="38100">
            <a:solidFill>
              <a:srgbClr val="FFFF00"/>
            </a:solidFill>
            <a:round/>
            <a:headEnd/>
            <a:tailEnd type="none" w="lg" len="lg"/>
          </a:ln>
        </p:spPr>
        <p:txBody>
          <a:bodyPr anchor="ctr"/>
          <a:lstStyle/>
          <a:p>
            <a:endParaRPr lang="en-US"/>
          </a:p>
        </p:txBody>
      </p:sp>
      <p:sp>
        <p:nvSpPr>
          <p:cNvPr id="46104" name="Line 26"/>
          <p:cNvSpPr>
            <a:spLocks noChangeShapeType="1"/>
          </p:cNvSpPr>
          <p:nvPr/>
        </p:nvSpPr>
        <p:spPr bwMode="auto">
          <a:xfrm flipV="1">
            <a:off x="457200" y="3352800"/>
            <a:ext cx="1143000" cy="0"/>
          </a:xfrm>
          <a:prstGeom prst="line">
            <a:avLst/>
          </a:prstGeom>
          <a:noFill/>
          <a:ln w="38100">
            <a:solidFill>
              <a:srgbClr val="FFFF00"/>
            </a:solidFill>
            <a:round/>
            <a:headEnd/>
            <a:tailEnd type="none" w="lg" len="lg"/>
          </a:ln>
        </p:spPr>
        <p:txBody>
          <a:bodyPr anchor="ctr"/>
          <a:lstStyle/>
          <a:p>
            <a:endParaRPr lang="en-US"/>
          </a:p>
        </p:txBody>
      </p:sp>
      <p:sp>
        <p:nvSpPr>
          <p:cNvPr id="46105" name="Line 27"/>
          <p:cNvSpPr>
            <a:spLocks noChangeShapeType="1"/>
          </p:cNvSpPr>
          <p:nvPr/>
        </p:nvSpPr>
        <p:spPr bwMode="auto">
          <a:xfrm flipV="1">
            <a:off x="1828800" y="3048000"/>
            <a:ext cx="1371600" cy="0"/>
          </a:xfrm>
          <a:prstGeom prst="line">
            <a:avLst/>
          </a:prstGeom>
          <a:noFill/>
          <a:ln w="38100">
            <a:solidFill>
              <a:srgbClr val="FFFF00"/>
            </a:solidFill>
            <a:round/>
            <a:headEnd/>
            <a:tailEnd type="none" w="lg" len="lg"/>
          </a:ln>
        </p:spPr>
        <p:txBody>
          <a:bodyPr anchor="ctr"/>
          <a:lstStyle/>
          <a:p>
            <a:endParaRPr lang="en-US"/>
          </a:p>
        </p:txBody>
      </p:sp>
      <p:sp>
        <p:nvSpPr>
          <p:cNvPr id="46106" name="Line 28"/>
          <p:cNvSpPr>
            <a:spLocks noChangeShapeType="1"/>
          </p:cNvSpPr>
          <p:nvPr/>
        </p:nvSpPr>
        <p:spPr bwMode="auto">
          <a:xfrm flipV="1">
            <a:off x="2133600" y="3505200"/>
            <a:ext cx="1143000" cy="0"/>
          </a:xfrm>
          <a:prstGeom prst="line">
            <a:avLst/>
          </a:prstGeom>
          <a:noFill/>
          <a:ln w="38100">
            <a:solidFill>
              <a:srgbClr val="FFFF00"/>
            </a:solidFill>
            <a:round/>
            <a:headEnd/>
            <a:tailEnd type="none" w="lg" len="lg"/>
          </a:ln>
        </p:spPr>
        <p:txBody>
          <a:bodyPr anchor="ctr"/>
          <a:lstStyle/>
          <a:p>
            <a:endParaRPr lang="en-US"/>
          </a:p>
        </p:txBody>
      </p:sp>
      <p:sp>
        <p:nvSpPr>
          <p:cNvPr id="46107" name="Line 29"/>
          <p:cNvSpPr>
            <a:spLocks noChangeShapeType="1"/>
          </p:cNvSpPr>
          <p:nvPr/>
        </p:nvSpPr>
        <p:spPr bwMode="auto">
          <a:xfrm flipV="1">
            <a:off x="2362200" y="3962400"/>
            <a:ext cx="1143000" cy="0"/>
          </a:xfrm>
          <a:prstGeom prst="line">
            <a:avLst/>
          </a:prstGeom>
          <a:noFill/>
          <a:ln w="38100">
            <a:solidFill>
              <a:srgbClr val="FFFF00"/>
            </a:solidFill>
            <a:round/>
            <a:headEnd/>
            <a:tailEnd type="none" w="lg" len="lg"/>
          </a:ln>
        </p:spPr>
        <p:txBody>
          <a:bodyPr anchor="ctr"/>
          <a:lstStyle/>
          <a:p>
            <a:endParaRPr lang="en-US"/>
          </a:p>
        </p:txBody>
      </p:sp>
      <p:sp>
        <p:nvSpPr>
          <p:cNvPr id="46108" name="Line 30"/>
          <p:cNvSpPr>
            <a:spLocks noChangeShapeType="1"/>
          </p:cNvSpPr>
          <p:nvPr/>
        </p:nvSpPr>
        <p:spPr bwMode="auto">
          <a:xfrm>
            <a:off x="4800600" y="4800600"/>
            <a:ext cx="685800" cy="0"/>
          </a:xfrm>
          <a:prstGeom prst="line">
            <a:avLst/>
          </a:prstGeom>
          <a:noFill/>
          <a:ln w="38100">
            <a:solidFill>
              <a:srgbClr val="FFFF00"/>
            </a:solidFill>
            <a:round/>
            <a:headEnd/>
            <a:tailEnd type="none" w="lg" len="lg"/>
          </a:ln>
        </p:spPr>
        <p:txBody>
          <a:bodyPr anchor="ctr"/>
          <a:lstStyle/>
          <a:p>
            <a:endParaRPr lang="en-US"/>
          </a:p>
        </p:txBody>
      </p:sp>
      <p:sp>
        <p:nvSpPr>
          <p:cNvPr id="46109" name="Line 31"/>
          <p:cNvSpPr>
            <a:spLocks noChangeShapeType="1"/>
          </p:cNvSpPr>
          <p:nvPr/>
        </p:nvSpPr>
        <p:spPr bwMode="auto">
          <a:xfrm flipV="1">
            <a:off x="3810000" y="4191000"/>
            <a:ext cx="685800" cy="0"/>
          </a:xfrm>
          <a:prstGeom prst="line">
            <a:avLst/>
          </a:prstGeom>
          <a:noFill/>
          <a:ln w="38100">
            <a:solidFill>
              <a:srgbClr val="FFFF00"/>
            </a:solidFill>
            <a:round/>
            <a:headEnd/>
            <a:tailEnd type="none" w="lg" len="lg"/>
          </a:ln>
        </p:spPr>
        <p:txBody>
          <a:bodyPr anchor="ctr"/>
          <a:lstStyle/>
          <a:p>
            <a:endParaRPr lang="en-US"/>
          </a:p>
        </p:txBody>
      </p:sp>
      <p:sp>
        <p:nvSpPr>
          <p:cNvPr id="46110" name="Text Box 32"/>
          <p:cNvSpPr txBox="1">
            <a:spLocks noChangeArrowheads="1"/>
          </p:cNvSpPr>
          <p:nvPr/>
        </p:nvSpPr>
        <p:spPr bwMode="auto">
          <a:xfrm>
            <a:off x="669925" y="2932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6111" name="Text Box 33"/>
          <p:cNvSpPr txBox="1">
            <a:spLocks noChangeArrowheads="1"/>
          </p:cNvSpPr>
          <p:nvPr/>
        </p:nvSpPr>
        <p:spPr bwMode="auto">
          <a:xfrm>
            <a:off x="822325" y="34655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6112" name="Text Box 34"/>
          <p:cNvSpPr txBox="1">
            <a:spLocks noChangeArrowheads="1"/>
          </p:cNvSpPr>
          <p:nvPr/>
        </p:nvSpPr>
        <p:spPr bwMode="auto">
          <a:xfrm>
            <a:off x="2422525" y="29860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6113" name="Text Box 35"/>
          <p:cNvSpPr txBox="1">
            <a:spLocks noChangeArrowheads="1"/>
          </p:cNvSpPr>
          <p:nvPr/>
        </p:nvSpPr>
        <p:spPr bwMode="auto">
          <a:xfrm>
            <a:off x="2498725" y="35194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6114" name="Text Box 36"/>
          <p:cNvSpPr txBox="1">
            <a:spLocks noChangeArrowheads="1"/>
          </p:cNvSpPr>
          <p:nvPr/>
        </p:nvSpPr>
        <p:spPr bwMode="auto">
          <a:xfrm>
            <a:off x="2574925" y="40386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6115" name="Text Box 37"/>
          <p:cNvSpPr txBox="1">
            <a:spLocks noChangeArrowheads="1"/>
          </p:cNvSpPr>
          <p:nvPr/>
        </p:nvSpPr>
        <p:spPr bwMode="auto">
          <a:xfrm>
            <a:off x="3946525" y="42275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6116" name="Text Box 38"/>
          <p:cNvSpPr txBox="1">
            <a:spLocks noChangeArrowheads="1"/>
          </p:cNvSpPr>
          <p:nvPr/>
        </p:nvSpPr>
        <p:spPr bwMode="auto">
          <a:xfrm>
            <a:off x="4937125" y="4837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C1CB635D-895D-472B-9624-4B3F7344AF20}" type="slidenum">
              <a:rPr lang="en-US" smtClean="0"/>
              <a:pPr/>
              <a:t>33</a:t>
            </a:fld>
            <a:endParaRPr lang="en-US" smtClean="0"/>
          </a:p>
        </p:txBody>
      </p:sp>
      <p:sp>
        <p:nvSpPr>
          <p:cNvPr id="47106" name="Text Box 2"/>
          <p:cNvSpPr txBox="1">
            <a:spLocks noChangeArrowheads="1"/>
          </p:cNvSpPr>
          <p:nvPr/>
        </p:nvSpPr>
        <p:spPr bwMode="auto">
          <a:xfrm>
            <a:off x="228600" y="4953000"/>
            <a:ext cx="4495800" cy="1860550"/>
          </a:xfrm>
          <a:prstGeom prst="rect">
            <a:avLst/>
          </a:prstGeom>
          <a:noFill/>
          <a:ln w="9525">
            <a:noFill/>
            <a:miter lim="800000"/>
            <a:headEnd/>
            <a:tailEnd/>
          </a:ln>
        </p:spPr>
        <p:txBody>
          <a:bodyPr>
            <a:spAutoFit/>
          </a:bodyPr>
          <a:lstStyle/>
          <a:p>
            <a:r>
              <a:rPr lang="en-US" b="1">
                <a:solidFill>
                  <a:srgbClr val="FFCC00"/>
                </a:solidFill>
              </a:rPr>
              <a:t>Malaysian Rain Forest</a:t>
            </a:r>
          </a:p>
          <a:p>
            <a:r>
              <a:rPr lang="en-US" sz="2800">
                <a:solidFill>
                  <a:schemeClr val="bg1"/>
                </a:solidFill>
              </a:rPr>
              <a:t>Due to Harrison</a:t>
            </a:r>
          </a:p>
          <a:p>
            <a:r>
              <a:rPr lang="en-US" sz="2800">
                <a:solidFill>
                  <a:schemeClr val="bg1"/>
                </a:solidFill>
              </a:rPr>
              <a:t>From Cohen, </a:t>
            </a:r>
            <a:r>
              <a:rPr lang="en-US" sz="2800" i="1">
                <a:solidFill>
                  <a:schemeClr val="bg1"/>
                </a:solidFill>
              </a:rPr>
              <a:t>Food Webs and Niche Space</a:t>
            </a:r>
          </a:p>
        </p:txBody>
      </p:sp>
      <p:sp>
        <p:nvSpPr>
          <p:cNvPr id="47107" name="Oval 3"/>
          <p:cNvSpPr>
            <a:spLocks noChangeArrowheads="1"/>
          </p:cNvSpPr>
          <p:nvPr/>
        </p:nvSpPr>
        <p:spPr bwMode="auto">
          <a:xfrm>
            <a:off x="762000" y="7207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08" name="Oval 4"/>
          <p:cNvSpPr>
            <a:spLocks noChangeArrowheads="1"/>
          </p:cNvSpPr>
          <p:nvPr/>
        </p:nvSpPr>
        <p:spPr bwMode="auto">
          <a:xfrm>
            <a:off x="1524000" y="7207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09" name="Oval 5"/>
          <p:cNvSpPr>
            <a:spLocks noChangeArrowheads="1"/>
          </p:cNvSpPr>
          <p:nvPr/>
        </p:nvSpPr>
        <p:spPr bwMode="auto">
          <a:xfrm>
            <a:off x="2209800" y="7207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0" name="Oval 6"/>
          <p:cNvSpPr>
            <a:spLocks noChangeArrowheads="1"/>
          </p:cNvSpPr>
          <p:nvPr/>
        </p:nvSpPr>
        <p:spPr bwMode="auto">
          <a:xfrm>
            <a:off x="2895600" y="685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1" name="Oval 7"/>
          <p:cNvSpPr>
            <a:spLocks noChangeArrowheads="1"/>
          </p:cNvSpPr>
          <p:nvPr/>
        </p:nvSpPr>
        <p:spPr bwMode="auto">
          <a:xfrm>
            <a:off x="3581400" y="685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2" name="Oval 8"/>
          <p:cNvSpPr>
            <a:spLocks noChangeArrowheads="1"/>
          </p:cNvSpPr>
          <p:nvPr/>
        </p:nvSpPr>
        <p:spPr bwMode="auto">
          <a:xfrm>
            <a:off x="4191000" y="685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3" name="Oval 9"/>
          <p:cNvSpPr>
            <a:spLocks noChangeArrowheads="1"/>
          </p:cNvSpPr>
          <p:nvPr/>
        </p:nvSpPr>
        <p:spPr bwMode="auto">
          <a:xfrm>
            <a:off x="1219200" y="20161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4" name="Oval 10"/>
          <p:cNvSpPr>
            <a:spLocks noChangeArrowheads="1"/>
          </p:cNvSpPr>
          <p:nvPr/>
        </p:nvSpPr>
        <p:spPr bwMode="auto">
          <a:xfrm>
            <a:off x="2514600" y="1600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5" name="Oval 11"/>
          <p:cNvSpPr>
            <a:spLocks noChangeArrowheads="1"/>
          </p:cNvSpPr>
          <p:nvPr/>
        </p:nvSpPr>
        <p:spPr bwMode="auto">
          <a:xfrm>
            <a:off x="3962400" y="1600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6" name="Oval 12"/>
          <p:cNvSpPr>
            <a:spLocks noChangeArrowheads="1"/>
          </p:cNvSpPr>
          <p:nvPr/>
        </p:nvSpPr>
        <p:spPr bwMode="auto">
          <a:xfrm>
            <a:off x="4572000" y="2362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7" name="Oval 13"/>
          <p:cNvSpPr>
            <a:spLocks noChangeArrowheads="1"/>
          </p:cNvSpPr>
          <p:nvPr/>
        </p:nvSpPr>
        <p:spPr bwMode="auto">
          <a:xfrm>
            <a:off x="2743200" y="34290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18" name="Text Box 14"/>
          <p:cNvSpPr txBox="1">
            <a:spLocks noChangeArrowheads="1"/>
          </p:cNvSpPr>
          <p:nvPr/>
        </p:nvSpPr>
        <p:spPr bwMode="auto">
          <a:xfrm>
            <a:off x="5029200" y="76200"/>
            <a:ext cx="4114800" cy="6664325"/>
          </a:xfrm>
          <a:prstGeom prst="rect">
            <a:avLst/>
          </a:prstGeom>
          <a:noFill/>
          <a:ln w="9525">
            <a:noFill/>
            <a:miter lim="800000"/>
            <a:headEnd/>
            <a:tailEnd/>
          </a:ln>
        </p:spPr>
        <p:txBody>
          <a:bodyPr>
            <a:spAutoFit/>
          </a:bodyPr>
          <a:lstStyle/>
          <a:p>
            <a:pPr marL="342900" indent="-342900"/>
            <a:r>
              <a:rPr lang="en-US" sz="2400">
                <a:solidFill>
                  <a:schemeClr val="bg1"/>
                </a:solidFill>
              </a:rPr>
              <a:t>Key</a:t>
            </a:r>
          </a:p>
          <a:p>
            <a:pPr marL="342900" indent="-342900">
              <a:buFontTx/>
              <a:buAutoNum type="arabicPeriod"/>
            </a:pPr>
            <a:r>
              <a:rPr lang="en-US" sz="2400">
                <a:solidFill>
                  <a:schemeClr val="bg1"/>
                </a:solidFill>
              </a:rPr>
              <a:t>Canopy – leaves, fruits, flowers</a:t>
            </a:r>
          </a:p>
          <a:p>
            <a:pPr marL="342900" indent="-342900">
              <a:buFontTx/>
              <a:buAutoNum type="arabicPeriod"/>
            </a:pPr>
            <a:r>
              <a:rPr lang="en-US" sz="2400">
                <a:solidFill>
                  <a:schemeClr val="bg1"/>
                </a:solidFill>
              </a:rPr>
              <a:t>Canopy animals – birds, bats, etc.</a:t>
            </a:r>
          </a:p>
          <a:p>
            <a:pPr marL="342900" indent="-342900">
              <a:buFontTx/>
              <a:buAutoNum type="arabicPeriod"/>
            </a:pPr>
            <a:r>
              <a:rPr lang="en-US" sz="2400">
                <a:solidFill>
                  <a:schemeClr val="bg1"/>
                </a:solidFill>
              </a:rPr>
              <a:t>Upper air animals – insectivores</a:t>
            </a:r>
          </a:p>
          <a:p>
            <a:pPr marL="342900" indent="-342900">
              <a:buFontTx/>
              <a:buAutoNum type="arabicPeriod"/>
            </a:pPr>
            <a:r>
              <a:rPr lang="en-US" sz="2400">
                <a:solidFill>
                  <a:schemeClr val="bg1"/>
                </a:solidFill>
              </a:rPr>
              <a:t>Insects</a:t>
            </a:r>
          </a:p>
          <a:p>
            <a:pPr marL="342900" indent="-342900">
              <a:buFontTx/>
              <a:buAutoNum type="arabicPeriod"/>
            </a:pPr>
            <a:r>
              <a:rPr lang="en-US" sz="2400">
                <a:solidFill>
                  <a:schemeClr val="bg1"/>
                </a:solidFill>
              </a:rPr>
              <a:t>Large ground animals – large mammals &amp; birds</a:t>
            </a:r>
          </a:p>
          <a:p>
            <a:pPr marL="342900" indent="-342900">
              <a:buFontTx/>
              <a:buAutoNum type="arabicPeriod"/>
            </a:pPr>
            <a:r>
              <a:rPr lang="en-US" sz="2400">
                <a:solidFill>
                  <a:schemeClr val="bg1"/>
                </a:solidFill>
              </a:rPr>
              <a:t>Trunk, fruit, flowers</a:t>
            </a:r>
          </a:p>
          <a:p>
            <a:pPr marL="342900" indent="-342900">
              <a:buFontTx/>
              <a:buAutoNum type="arabicPeriod"/>
            </a:pPr>
            <a:r>
              <a:rPr lang="en-US" sz="2400">
                <a:solidFill>
                  <a:schemeClr val="bg1"/>
                </a:solidFill>
              </a:rPr>
              <a:t>Middle-zone scansorial animals</a:t>
            </a:r>
          </a:p>
          <a:p>
            <a:pPr marL="342900" indent="-342900">
              <a:buFontTx/>
              <a:buAutoNum type="arabicPeriod"/>
            </a:pPr>
            <a:r>
              <a:rPr lang="en-US" sz="2400">
                <a:solidFill>
                  <a:schemeClr val="bg1"/>
                </a:solidFill>
              </a:rPr>
              <a:t>Middle-zone flying animals</a:t>
            </a:r>
          </a:p>
          <a:p>
            <a:pPr marL="342900" indent="-342900">
              <a:buFontTx/>
              <a:buAutoNum type="arabicPeriod"/>
            </a:pPr>
            <a:r>
              <a:rPr lang="en-US" sz="2400">
                <a:solidFill>
                  <a:schemeClr val="bg1"/>
                </a:solidFill>
              </a:rPr>
              <a:t>Ground – roots, fallen fruit, leaves</a:t>
            </a:r>
          </a:p>
          <a:p>
            <a:pPr marL="342900" indent="-342900">
              <a:buFontTx/>
              <a:buAutoNum type="arabicPeriod"/>
            </a:pPr>
            <a:r>
              <a:rPr lang="en-US" sz="2400">
                <a:solidFill>
                  <a:schemeClr val="bg1"/>
                </a:solidFill>
              </a:rPr>
              <a:t>Small ground animals</a:t>
            </a:r>
          </a:p>
          <a:p>
            <a:pPr marL="342900" indent="-342900">
              <a:buFontTx/>
              <a:buAutoNum type="arabicPeriod"/>
            </a:pPr>
            <a:r>
              <a:rPr lang="en-US" sz="2400">
                <a:solidFill>
                  <a:schemeClr val="bg1"/>
                </a:solidFill>
              </a:rPr>
              <a:t>Fungi</a:t>
            </a:r>
          </a:p>
        </p:txBody>
      </p:sp>
      <p:cxnSp>
        <p:nvCxnSpPr>
          <p:cNvPr id="47119" name="AutoShape 15"/>
          <p:cNvCxnSpPr>
            <a:cxnSpLocks noChangeShapeType="1"/>
            <a:stCxn id="47107" idx="5"/>
            <a:endCxn id="47113" idx="0"/>
          </p:cNvCxnSpPr>
          <p:nvPr/>
        </p:nvCxnSpPr>
        <p:spPr bwMode="auto">
          <a:xfrm>
            <a:off x="868363" y="820738"/>
            <a:ext cx="414337" cy="1195387"/>
          </a:xfrm>
          <a:prstGeom prst="straightConnector1">
            <a:avLst/>
          </a:prstGeom>
          <a:noFill/>
          <a:ln w="28575">
            <a:solidFill>
              <a:srgbClr val="FFFF00"/>
            </a:solidFill>
            <a:round/>
            <a:headEnd/>
            <a:tailEnd type="triangle" w="med" len="med"/>
          </a:ln>
        </p:spPr>
      </p:cxnSp>
      <p:cxnSp>
        <p:nvCxnSpPr>
          <p:cNvPr id="47120" name="AutoShape 16"/>
          <p:cNvCxnSpPr>
            <a:cxnSpLocks noChangeShapeType="1"/>
            <a:stCxn id="47108" idx="4"/>
            <a:endCxn id="47113" idx="0"/>
          </p:cNvCxnSpPr>
          <p:nvPr/>
        </p:nvCxnSpPr>
        <p:spPr bwMode="auto">
          <a:xfrm flipH="1">
            <a:off x="1282700" y="838200"/>
            <a:ext cx="304800" cy="1177925"/>
          </a:xfrm>
          <a:prstGeom prst="straightConnector1">
            <a:avLst/>
          </a:prstGeom>
          <a:noFill/>
          <a:ln w="28575">
            <a:solidFill>
              <a:srgbClr val="FFFF00"/>
            </a:solidFill>
            <a:round/>
            <a:headEnd/>
            <a:tailEnd type="triangle" w="med" len="med"/>
          </a:ln>
        </p:spPr>
      </p:cxnSp>
      <p:cxnSp>
        <p:nvCxnSpPr>
          <p:cNvPr id="47121" name="AutoShape 17"/>
          <p:cNvCxnSpPr>
            <a:cxnSpLocks noChangeShapeType="1"/>
            <a:stCxn id="47108" idx="6"/>
            <a:endCxn id="47114" idx="0"/>
          </p:cNvCxnSpPr>
          <p:nvPr/>
        </p:nvCxnSpPr>
        <p:spPr bwMode="auto">
          <a:xfrm>
            <a:off x="1649413" y="779463"/>
            <a:ext cx="928687" cy="820737"/>
          </a:xfrm>
          <a:prstGeom prst="straightConnector1">
            <a:avLst/>
          </a:prstGeom>
          <a:noFill/>
          <a:ln w="28575">
            <a:solidFill>
              <a:srgbClr val="FFFF00"/>
            </a:solidFill>
            <a:round/>
            <a:headEnd/>
            <a:tailEnd type="triangle" w="med" len="med"/>
          </a:ln>
        </p:spPr>
      </p:cxnSp>
      <p:cxnSp>
        <p:nvCxnSpPr>
          <p:cNvPr id="47122" name="AutoShape 18"/>
          <p:cNvCxnSpPr>
            <a:cxnSpLocks noChangeShapeType="1"/>
            <a:stCxn id="47114" idx="4"/>
            <a:endCxn id="47113" idx="7"/>
          </p:cNvCxnSpPr>
          <p:nvPr/>
        </p:nvCxnSpPr>
        <p:spPr bwMode="auto">
          <a:xfrm flipH="1">
            <a:off x="1325563" y="1717675"/>
            <a:ext cx="1252537" cy="315913"/>
          </a:xfrm>
          <a:prstGeom prst="straightConnector1">
            <a:avLst/>
          </a:prstGeom>
          <a:noFill/>
          <a:ln w="28575">
            <a:solidFill>
              <a:srgbClr val="FFFF00"/>
            </a:solidFill>
            <a:round/>
            <a:headEnd/>
            <a:tailEnd type="triangle" w="med" len="med"/>
          </a:ln>
        </p:spPr>
      </p:cxnSp>
      <p:cxnSp>
        <p:nvCxnSpPr>
          <p:cNvPr id="47123" name="AutoShape 19"/>
          <p:cNvCxnSpPr>
            <a:cxnSpLocks noChangeShapeType="1"/>
            <a:stCxn id="47109" idx="5"/>
            <a:endCxn id="47114" idx="0"/>
          </p:cNvCxnSpPr>
          <p:nvPr/>
        </p:nvCxnSpPr>
        <p:spPr bwMode="auto">
          <a:xfrm>
            <a:off x="2316163" y="820738"/>
            <a:ext cx="261937" cy="779462"/>
          </a:xfrm>
          <a:prstGeom prst="straightConnector1">
            <a:avLst/>
          </a:prstGeom>
          <a:noFill/>
          <a:ln w="28575">
            <a:solidFill>
              <a:srgbClr val="FFFF00"/>
            </a:solidFill>
            <a:round/>
            <a:headEnd/>
            <a:tailEnd type="triangle" w="med" len="med"/>
          </a:ln>
        </p:spPr>
      </p:cxnSp>
      <p:cxnSp>
        <p:nvCxnSpPr>
          <p:cNvPr id="47124" name="AutoShape 20"/>
          <p:cNvCxnSpPr>
            <a:cxnSpLocks noChangeShapeType="1"/>
            <a:stCxn id="47110" idx="4"/>
            <a:endCxn id="47114" idx="7"/>
          </p:cNvCxnSpPr>
          <p:nvPr/>
        </p:nvCxnSpPr>
        <p:spPr bwMode="auto">
          <a:xfrm flipH="1">
            <a:off x="2620963" y="803275"/>
            <a:ext cx="338137" cy="814388"/>
          </a:xfrm>
          <a:prstGeom prst="straightConnector1">
            <a:avLst/>
          </a:prstGeom>
          <a:noFill/>
          <a:ln w="28575">
            <a:solidFill>
              <a:srgbClr val="FFFF00"/>
            </a:solidFill>
            <a:round/>
            <a:headEnd/>
            <a:tailEnd type="triangle" w="med" len="med"/>
          </a:ln>
        </p:spPr>
      </p:cxnSp>
      <p:cxnSp>
        <p:nvCxnSpPr>
          <p:cNvPr id="47125" name="AutoShape 21"/>
          <p:cNvCxnSpPr>
            <a:cxnSpLocks noChangeShapeType="1"/>
            <a:stCxn id="47111" idx="5"/>
            <a:endCxn id="47114" idx="6"/>
          </p:cNvCxnSpPr>
          <p:nvPr/>
        </p:nvCxnSpPr>
        <p:spPr bwMode="auto">
          <a:xfrm flipH="1">
            <a:off x="2640013" y="785813"/>
            <a:ext cx="1047750" cy="873125"/>
          </a:xfrm>
          <a:prstGeom prst="straightConnector1">
            <a:avLst/>
          </a:prstGeom>
          <a:noFill/>
          <a:ln w="28575">
            <a:solidFill>
              <a:srgbClr val="FFFF00"/>
            </a:solidFill>
            <a:round/>
            <a:headEnd/>
            <a:tailEnd type="triangle" w="med" len="med"/>
          </a:ln>
        </p:spPr>
      </p:cxnSp>
      <p:cxnSp>
        <p:nvCxnSpPr>
          <p:cNvPr id="47126" name="AutoShape 22"/>
          <p:cNvCxnSpPr>
            <a:cxnSpLocks noChangeShapeType="1"/>
            <a:stCxn id="47111" idx="5"/>
            <a:endCxn id="47115" idx="0"/>
          </p:cNvCxnSpPr>
          <p:nvPr/>
        </p:nvCxnSpPr>
        <p:spPr bwMode="auto">
          <a:xfrm>
            <a:off x="3687763" y="785813"/>
            <a:ext cx="338137" cy="814387"/>
          </a:xfrm>
          <a:prstGeom prst="straightConnector1">
            <a:avLst/>
          </a:prstGeom>
          <a:noFill/>
          <a:ln w="28575">
            <a:solidFill>
              <a:srgbClr val="FFFF00"/>
            </a:solidFill>
            <a:round/>
            <a:headEnd/>
            <a:tailEnd type="triangle" w="med" len="med"/>
          </a:ln>
        </p:spPr>
      </p:cxnSp>
      <p:cxnSp>
        <p:nvCxnSpPr>
          <p:cNvPr id="47127" name="AutoShape 23"/>
          <p:cNvCxnSpPr>
            <a:cxnSpLocks noChangeShapeType="1"/>
            <a:stCxn id="47112" idx="2"/>
            <a:endCxn id="47114" idx="5"/>
          </p:cNvCxnSpPr>
          <p:nvPr/>
        </p:nvCxnSpPr>
        <p:spPr bwMode="auto">
          <a:xfrm flipH="1">
            <a:off x="2620963" y="744538"/>
            <a:ext cx="1570037" cy="955675"/>
          </a:xfrm>
          <a:prstGeom prst="straightConnector1">
            <a:avLst/>
          </a:prstGeom>
          <a:noFill/>
          <a:ln w="28575">
            <a:solidFill>
              <a:srgbClr val="FFFF00"/>
            </a:solidFill>
            <a:round/>
            <a:headEnd/>
            <a:tailEnd type="triangle" w="med" len="med"/>
          </a:ln>
        </p:spPr>
      </p:cxnSp>
      <p:cxnSp>
        <p:nvCxnSpPr>
          <p:cNvPr id="47128" name="AutoShape 24"/>
          <p:cNvCxnSpPr>
            <a:cxnSpLocks noChangeShapeType="1"/>
            <a:stCxn id="47112" idx="4"/>
            <a:endCxn id="47116" idx="1"/>
          </p:cNvCxnSpPr>
          <p:nvPr/>
        </p:nvCxnSpPr>
        <p:spPr bwMode="auto">
          <a:xfrm>
            <a:off x="4254500" y="803275"/>
            <a:ext cx="336550" cy="1576388"/>
          </a:xfrm>
          <a:prstGeom prst="straightConnector1">
            <a:avLst/>
          </a:prstGeom>
          <a:noFill/>
          <a:ln w="28575">
            <a:solidFill>
              <a:srgbClr val="FFFF00"/>
            </a:solidFill>
            <a:round/>
            <a:headEnd/>
            <a:tailEnd type="triangle" w="med" len="med"/>
          </a:ln>
        </p:spPr>
      </p:cxnSp>
      <p:cxnSp>
        <p:nvCxnSpPr>
          <p:cNvPr id="47129" name="AutoShape 25"/>
          <p:cNvCxnSpPr>
            <a:cxnSpLocks noChangeShapeType="1"/>
            <a:stCxn id="47116" idx="4"/>
            <a:endCxn id="47117" idx="5"/>
          </p:cNvCxnSpPr>
          <p:nvPr/>
        </p:nvCxnSpPr>
        <p:spPr bwMode="auto">
          <a:xfrm flipH="1">
            <a:off x="2849563" y="2479675"/>
            <a:ext cx="1785937" cy="1049338"/>
          </a:xfrm>
          <a:prstGeom prst="straightConnector1">
            <a:avLst/>
          </a:prstGeom>
          <a:noFill/>
          <a:ln w="28575">
            <a:solidFill>
              <a:srgbClr val="FFFF00"/>
            </a:solidFill>
            <a:round/>
            <a:headEnd/>
            <a:tailEnd type="triangle" w="med" len="med"/>
          </a:ln>
        </p:spPr>
      </p:cxnSp>
      <p:cxnSp>
        <p:nvCxnSpPr>
          <p:cNvPr id="47130" name="AutoShape 26"/>
          <p:cNvCxnSpPr>
            <a:cxnSpLocks noChangeShapeType="1"/>
            <a:stCxn id="47107" idx="0"/>
            <a:endCxn id="47117" idx="1"/>
          </p:cNvCxnSpPr>
          <p:nvPr/>
        </p:nvCxnSpPr>
        <p:spPr bwMode="auto">
          <a:xfrm>
            <a:off x="825500" y="720725"/>
            <a:ext cx="1936750" cy="2725738"/>
          </a:xfrm>
          <a:prstGeom prst="straightConnector1">
            <a:avLst/>
          </a:prstGeom>
          <a:noFill/>
          <a:ln w="28575">
            <a:solidFill>
              <a:srgbClr val="FFFF00"/>
            </a:solidFill>
            <a:round/>
            <a:headEnd/>
            <a:tailEnd type="triangle" w="med" len="med"/>
          </a:ln>
        </p:spPr>
      </p:cxnSp>
      <p:sp>
        <p:nvSpPr>
          <p:cNvPr id="47131" name="Text Box 27"/>
          <p:cNvSpPr txBox="1">
            <a:spLocks noChangeArrowheads="1"/>
          </p:cNvSpPr>
          <p:nvPr/>
        </p:nvSpPr>
        <p:spPr bwMode="auto">
          <a:xfrm>
            <a:off x="669925" y="265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7132" name="Text Box 28"/>
          <p:cNvSpPr txBox="1">
            <a:spLocks noChangeArrowheads="1"/>
          </p:cNvSpPr>
          <p:nvPr/>
        </p:nvSpPr>
        <p:spPr bwMode="auto">
          <a:xfrm>
            <a:off x="1431925" y="265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7133" name="Text Box 29"/>
          <p:cNvSpPr txBox="1">
            <a:spLocks noChangeArrowheads="1"/>
          </p:cNvSpPr>
          <p:nvPr/>
        </p:nvSpPr>
        <p:spPr bwMode="auto">
          <a:xfrm>
            <a:off x="2193925" y="265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7134" name="Text Box 30"/>
          <p:cNvSpPr txBox="1">
            <a:spLocks noChangeArrowheads="1"/>
          </p:cNvSpPr>
          <p:nvPr/>
        </p:nvSpPr>
        <p:spPr bwMode="auto">
          <a:xfrm>
            <a:off x="2813050" y="3190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7135" name="Text Box 31"/>
          <p:cNvSpPr txBox="1">
            <a:spLocks noChangeArrowheads="1"/>
          </p:cNvSpPr>
          <p:nvPr/>
        </p:nvSpPr>
        <p:spPr bwMode="auto">
          <a:xfrm>
            <a:off x="3489325" y="3190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7136" name="Text Box 32"/>
          <p:cNvSpPr txBox="1">
            <a:spLocks noChangeArrowheads="1"/>
          </p:cNvSpPr>
          <p:nvPr/>
        </p:nvSpPr>
        <p:spPr bwMode="auto">
          <a:xfrm>
            <a:off x="4098925" y="304800"/>
            <a:ext cx="438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7137" name="Text Box 33"/>
          <p:cNvSpPr txBox="1">
            <a:spLocks noChangeArrowheads="1"/>
          </p:cNvSpPr>
          <p:nvPr/>
        </p:nvSpPr>
        <p:spPr bwMode="auto">
          <a:xfrm>
            <a:off x="1127125" y="21336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7138" name="Text Box 34"/>
          <p:cNvSpPr txBox="1">
            <a:spLocks noChangeArrowheads="1"/>
          </p:cNvSpPr>
          <p:nvPr/>
        </p:nvSpPr>
        <p:spPr bwMode="auto">
          <a:xfrm>
            <a:off x="2422525" y="1789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7139" name="Text Box 35"/>
          <p:cNvSpPr txBox="1">
            <a:spLocks noChangeArrowheads="1"/>
          </p:cNvSpPr>
          <p:nvPr/>
        </p:nvSpPr>
        <p:spPr bwMode="auto">
          <a:xfrm>
            <a:off x="3879850" y="169703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7140" name="Text Box 36"/>
          <p:cNvSpPr txBox="1">
            <a:spLocks noChangeArrowheads="1"/>
          </p:cNvSpPr>
          <p:nvPr/>
        </p:nvSpPr>
        <p:spPr bwMode="auto">
          <a:xfrm>
            <a:off x="2651125" y="35814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sp>
        <p:nvSpPr>
          <p:cNvPr id="47141" name="Text Box 37"/>
          <p:cNvSpPr txBox="1">
            <a:spLocks noChangeArrowheads="1"/>
          </p:cNvSpPr>
          <p:nvPr/>
        </p:nvSpPr>
        <p:spPr bwMode="auto">
          <a:xfrm>
            <a:off x="4479925" y="2514600"/>
            <a:ext cx="438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sp>
        <p:nvSpPr>
          <p:cNvPr id="39"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a:lstStyle/>
          <a:p>
            <a:pPr algn="r">
              <a:defRPr/>
            </a:pPr>
            <a:fld id="{F5B38B6E-D299-43D5-AC79-08C2C8EF3988}" type="slidenum">
              <a:rPr lang="en-US" sz="1400">
                <a:latin typeface="+mn-lt"/>
              </a:rPr>
              <a:pPr algn="r">
                <a:defRPr/>
              </a:pPr>
              <a:t>33</a:t>
            </a:fld>
            <a:endParaRPr lang="en-US" sz="1400">
              <a:latin typeface="+mn-lt"/>
            </a:endParaRPr>
          </a:p>
        </p:txBody>
      </p:sp>
      <p:sp>
        <p:nvSpPr>
          <p:cNvPr id="47143" name="Text Box 2"/>
          <p:cNvSpPr txBox="1">
            <a:spLocks noChangeArrowheads="1"/>
          </p:cNvSpPr>
          <p:nvPr/>
        </p:nvSpPr>
        <p:spPr bwMode="auto">
          <a:xfrm>
            <a:off x="228600" y="4953000"/>
            <a:ext cx="4495800" cy="1860550"/>
          </a:xfrm>
          <a:prstGeom prst="rect">
            <a:avLst/>
          </a:prstGeom>
          <a:noFill/>
          <a:ln w="9525">
            <a:noFill/>
            <a:miter lim="800000"/>
            <a:headEnd/>
            <a:tailEnd/>
          </a:ln>
        </p:spPr>
        <p:txBody>
          <a:bodyPr>
            <a:spAutoFit/>
          </a:bodyPr>
          <a:lstStyle/>
          <a:p>
            <a:r>
              <a:rPr lang="en-US" b="1">
                <a:solidFill>
                  <a:srgbClr val="FFCC00"/>
                </a:solidFill>
              </a:rPr>
              <a:t>Malaysian Rain Forest</a:t>
            </a:r>
          </a:p>
          <a:p>
            <a:r>
              <a:rPr lang="en-US" sz="2800">
                <a:solidFill>
                  <a:schemeClr val="bg1"/>
                </a:solidFill>
              </a:rPr>
              <a:t>Due to Harrison</a:t>
            </a:r>
          </a:p>
          <a:p>
            <a:r>
              <a:rPr lang="en-US" sz="2800">
                <a:solidFill>
                  <a:schemeClr val="bg1"/>
                </a:solidFill>
              </a:rPr>
              <a:t>From Cohen, </a:t>
            </a:r>
            <a:r>
              <a:rPr lang="en-US" sz="2800" i="1">
                <a:solidFill>
                  <a:schemeClr val="bg1"/>
                </a:solidFill>
              </a:rPr>
              <a:t>Food Webs and Niche Space</a:t>
            </a:r>
          </a:p>
        </p:txBody>
      </p:sp>
      <p:sp>
        <p:nvSpPr>
          <p:cNvPr id="47144" name="Text Box 14"/>
          <p:cNvSpPr txBox="1">
            <a:spLocks noChangeArrowheads="1"/>
          </p:cNvSpPr>
          <p:nvPr/>
        </p:nvSpPr>
        <p:spPr bwMode="auto">
          <a:xfrm>
            <a:off x="5029200" y="76200"/>
            <a:ext cx="4114800" cy="6664325"/>
          </a:xfrm>
          <a:prstGeom prst="rect">
            <a:avLst/>
          </a:prstGeom>
          <a:noFill/>
          <a:ln w="9525">
            <a:noFill/>
            <a:miter lim="800000"/>
            <a:headEnd/>
            <a:tailEnd/>
          </a:ln>
        </p:spPr>
        <p:txBody>
          <a:bodyPr>
            <a:spAutoFit/>
          </a:bodyPr>
          <a:lstStyle/>
          <a:p>
            <a:pPr marL="342900" indent="-342900"/>
            <a:r>
              <a:rPr lang="en-US" sz="2400">
                <a:solidFill>
                  <a:schemeClr val="bg1"/>
                </a:solidFill>
              </a:rPr>
              <a:t>Key</a:t>
            </a:r>
          </a:p>
          <a:p>
            <a:pPr marL="342900" indent="-342900">
              <a:buFontTx/>
              <a:buAutoNum type="arabicPeriod"/>
            </a:pPr>
            <a:r>
              <a:rPr lang="en-US" sz="2400">
                <a:solidFill>
                  <a:schemeClr val="bg1"/>
                </a:solidFill>
              </a:rPr>
              <a:t>Canopy – leaves, fruits, flowers</a:t>
            </a:r>
          </a:p>
          <a:p>
            <a:pPr marL="342900" indent="-342900">
              <a:buFontTx/>
              <a:buAutoNum type="arabicPeriod"/>
            </a:pPr>
            <a:r>
              <a:rPr lang="en-US" sz="2400">
                <a:solidFill>
                  <a:schemeClr val="bg1"/>
                </a:solidFill>
              </a:rPr>
              <a:t>Canopy animals – birds, bats, etc.</a:t>
            </a:r>
          </a:p>
          <a:p>
            <a:pPr marL="342900" indent="-342900">
              <a:buFontTx/>
              <a:buAutoNum type="arabicPeriod"/>
            </a:pPr>
            <a:r>
              <a:rPr lang="en-US" sz="2400">
                <a:solidFill>
                  <a:schemeClr val="bg1"/>
                </a:solidFill>
              </a:rPr>
              <a:t>Upper air animals – insectivores</a:t>
            </a:r>
          </a:p>
          <a:p>
            <a:pPr marL="342900" indent="-342900">
              <a:buFontTx/>
              <a:buAutoNum type="arabicPeriod"/>
            </a:pPr>
            <a:r>
              <a:rPr lang="en-US" sz="2400">
                <a:solidFill>
                  <a:schemeClr val="bg1"/>
                </a:solidFill>
              </a:rPr>
              <a:t>Insects</a:t>
            </a:r>
          </a:p>
          <a:p>
            <a:pPr marL="342900" indent="-342900">
              <a:buFontTx/>
              <a:buAutoNum type="arabicPeriod"/>
            </a:pPr>
            <a:r>
              <a:rPr lang="en-US" sz="2400">
                <a:solidFill>
                  <a:schemeClr val="bg1"/>
                </a:solidFill>
              </a:rPr>
              <a:t>Large ground animals – large mammals &amp; birds</a:t>
            </a:r>
          </a:p>
          <a:p>
            <a:pPr marL="342900" indent="-342900">
              <a:buFontTx/>
              <a:buAutoNum type="arabicPeriod"/>
            </a:pPr>
            <a:r>
              <a:rPr lang="en-US" sz="2400">
                <a:solidFill>
                  <a:schemeClr val="bg1"/>
                </a:solidFill>
              </a:rPr>
              <a:t>Trunk, fruit, flowers</a:t>
            </a:r>
          </a:p>
          <a:p>
            <a:pPr marL="342900" indent="-342900">
              <a:buFontTx/>
              <a:buAutoNum type="arabicPeriod"/>
            </a:pPr>
            <a:r>
              <a:rPr lang="en-US" sz="2400">
                <a:solidFill>
                  <a:schemeClr val="bg1"/>
                </a:solidFill>
              </a:rPr>
              <a:t>Middle-zone scansorial animals</a:t>
            </a:r>
          </a:p>
          <a:p>
            <a:pPr marL="342900" indent="-342900">
              <a:buFontTx/>
              <a:buAutoNum type="arabicPeriod"/>
            </a:pPr>
            <a:r>
              <a:rPr lang="en-US" sz="2400">
                <a:solidFill>
                  <a:schemeClr val="bg1"/>
                </a:solidFill>
              </a:rPr>
              <a:t>Middle-zone flying animals</a:t>
            </a:r>
          </a:p>
          <a:p>
            <a:pPr marL="342900" indent="-342900">
              <a:buFontTx/>
              <a:buAutoNum type="arabicPeriod"/>
            </a:pPr>
            <a:r>
              <a:rPr lang="en-US" sz="2400">
                <a:solidFill>
                  <a:schemeClr val="bg1"/>
                </a:solidFill>
              </a:rPr>
              <a:t>Ground – roots, fallen fruit, leaves</a:t>
            </a:r>
          </a:p>
          <a:p>
            <a:pPr marL="342900" indent="-342900">
              <a:buFontTx/>
              <a:buAutoNum type="arabicPeriod"/>
            </a:pPr>
            <a:r>
              <a:rPr lang="en-US" sz="2400">
                <a:solidFill>
                  <a:schemeClr val="bg1"/>
                </a:solidFill>
              </a:rPr>
              <a:t>Small ground animals</a:t>
            </a:r>
          </a:p>
          <a:p>
            <a:pPr marL="342900" indent="-342900">
              <a:buFontTx/>
              <a:buAutoNum type="arabicPeriod"/>
            </a:pPr>
            <a:r>
              <a:rPr lang="en-US" sz="2400">
                <a:solidFill>
                  <a:schemeClr val="bg1"/>
                </a:solidFill>
              </a:rPr>
              <a:t>Fungi</a:t>
            </a:r>
          </a:p>
        </p:txBody>
      </p:sp>
      <p:grpSp>
        <p:nvGrpSpPr>
          <p:cNvPr id="47145" name="Group 41"/>
          <p:cNvGrpSpPr>
            <a:grpSpLocks/>
          </p:cNvGrpSpPr>
          <p:nvPr/>
        </p:nvGrpSpPr>
        <p:grpSpPr bwMode="auto">
          <a:xfrm>
            <a:off x="669925" y="265113"/>
            <a:ext cx="4248150" cy="3683000"/>
            <a:chOff x="422" y="167"/>
            <a:chExt cx="2676" cy="2320"/>
          </a:xfrm>
        </p:grpSpPr>
        <p:sp>
          <p:nvSpPr>
            <p:cNvPr id="47146" name="Oval 3"/>
            <p:cNvSpPr>
              <a:spLocks noChangeArrowheads="1"/>
            </p:cNvSpPr>
            <p:nvPr/>
          </p:nvSpPr>
          <p:spPr bwMode="auto">
            <a:xfrm>
              <a:off x="480" y="45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47" name="Oval 4"/>
            <p:cNvSpPr>
              <a:spLocks noChangeArrowheads="1"/>
            </p:cNvSpPr>
            <p:nvPr/>
          </p:nvSpPr>
          <p:spPr bwMode="auto">
            <a:xfrm>
              <a:off x="960" y="45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48" name="Oval 5"/>
            <p:cNvSpPr>
              <a:spLocks noChangeArrowheads="1"/>
            </p:cNvSpPr>
            <p:nvPr/>
          </p:nvSpPr>
          <p:spPr bwMode="auto">
            <a:xfrm>
              <a:off x="1392" y="45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49" name="Oval 6"/>
            <p:cNvSpPr>
              <a:spLocks noChangeArrowheads="1"/>
            </p:cNvSpPr>
            <p:nvPr/>
          </p:nvSpPr>
          <p:spPr bwMode="auto">
            <a:xfrm>
              <a:off x="1824" y="4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0" name="Oval 7"/>
            <p:cNvSpPr>
              <a:spLocks noChangeArrowheads="1"/>
            </p:cNvSpPr>
            <p:nvPr/>
          </p:nvSpPr>
          <p:spPr bwMode="auto">
            <a:xfrm>
              <a:off x="2256" y="4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1" name="Oval 8"/>
            <p:cNvSpPr>
              <a:spLocks noChangeArrowheads="1"/>
            </p:cNvSpPr>
            <p:nvPr/>
          </p:nvSpPr>
          <p:spPr bwMode="auto">
            <a:xfrm>
              <a:off x="2640" y="4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2" name="Oval 9"/>
            <p:cNvSpPr>
              <a:spLocks noChangeArrowheads="1"/>
            </p:cNvSpPr>
            <p:nvPr/>
          </p:nvSpPr>
          <p:spPr bwMode="auto">
            <a:xfrm>
              <a:off x="768" y="127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3" name="Oval 10"/>
            <p:cNvSpPr>
              <a:spLocks noChangeArrowheads="1"/>
            </p:cNvSpPr>
            <p:nvPr/>
          </p:nvSpPr>
          <p:spPr bwMode="auto">
            <a:xfrm>
              <a:off x="1584" y="10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4" name="Oval 11"/>
            <p:cNvSpPr>
              <a:spLocks noChangeArrowheads="1"/>
            </p:cNvSpPr>
            <p:nvPr/>
          </p:nvSpPr>
          <p:spPr bwMode="auto">
            <a:xfrm>
              <a:off x="2160" y="10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5" name="Oval 12"/>
            <p:cNvSpPr>
              <a:spLocks noChangeArrowheads="1"/>
            </p:cNvSpPr>
            <p:nvPr/>
          </p:nvSpPr>
          <p:spPr bwMode="auto">
            <a:xfrm>
              <a:off x="2880" y="14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7156" name="Oval 13"/>
            <p:cNvSpPr>
              <a:spLocks noChangeArrowheads="1"/>
            </p:cNvSpPr>
            <p:nvPr/>
          </p:nvSpPr>
          <p:spPr bwMode="auto">
            <a:xfrm>
              <a:off x="1728" y="216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7157" name="AutoShape 15"/>
            <p:cNvCxnSpPr>
              <a:cxnSpLocks noChangeShapeType="1"/>
              <a:stCxn id="47146" idx="5"/>
              <a:endCxn id="47152" idx="0"/>
            </p:cNvCxnSpPr>
            <p:nvPr/>
          </p:nvCxnSpPr>
          <p:spPr bwMode="auto">
            <a:xfrm>
              <a:off x="547" y="517"/>
              <a:ext cx="261" cy="753"/>
            </a:xfrm>
            <a:prstGeom prst="straightConnector1">
              <a:avLst/>
            </a:prstGeom>
            <a:noFill/>
            <a:ln w="28575">
              <a:solidFill>
                <a:srgbClr val="FFFF00"/>
              </a:solidFill>
              <a:round/>
              <a:headEnd/>
              <a:tailEnd type="triangle" w="med" len="med"/>
            </a:ln>
          </p:spPr>
        </p:cxnSp>
        <p:cxnSp>
          <p:nvCxnSpPr>
            <p:cNvPr id="47158" name="AutoShape 16"/>
            <p:cNvCxnSpPr>
              <a:cxnSpLocks noChangeShapeType="1"/>
              <a:stCxn id="47147" idx="4"/>
              <a:endCxn id="47152" idx="0"/>
            </p:cNvCxnSpPr>
            <p:nvPr/>
          </p:nvCxnSpPr>
          <p:spPr bwMode="auto">
            <a:xfrm flipH="1">
              <a:off x="808" y="528"/>
              <a:ext cx="192" cy="742"/>
            </a:xfrm>
            <a:prstGeom prst="straightConnector1">
              <a:avLst/>
            </a:prstGeom>
            <a:noFill/>
            <a:ln w="28575">
              <a:solidFill>
                <a:srgbClr val="FFFF00"/>
              </a:solidFill>
              <a:round/>
              <a:headEnd/>
              <a:tailEnd type="triangle" w="med" len="med"/>
            </a:ln>
          </p:spPr>
        </p:cxnSp>
        <p:cxnSp>
          <p:nvCxnSpPr>
            <p:cNvPr id="47159" name="AutoShape 17"/>
            <p:cNvCxnSpPr>
              <a:cxnSpLocks noChangeShapeType="1"/>
              <a:stCxn id="47147" idx="6"/>
              <a:endCxn id="47153" idx="0"/>
            </p:cNvCxnSpPr>
            <p:nvPr/>
          </p:nvCxnSpPr>
          <p:spPr bwMode="auto">
            <a:xfrm>
              <a:off x="1039" y="491"/>
              <a:ext cx="585" cy="517"/>
            </a:xfrm>
            <a:prstGeom prst="straightConnector1">
              <a:avLst/>
            </a:prstGeom>
            <a:noFill/>
            <a:ln w="28575">
              <a:solidFill>
                <a:srgbClr val="FFFF00"/>
              </a:solidFill>
              <a:round/>
              <a:headEnd/>
              <a:tailEnd type="triangle" w="med" len="med"/>
            </a:ln>
          </p:spPr>
        </p:cxnSp>
        <p:cxnSp>
          <p:nvCxnSpPr>
            <p:cNvPr id="47160" name="AutoShape 18"/>
            <p:cNvCxnSpPr>
              <a:cxnSpLocks noChangeShapeType="1"/>
              <a:stCxn id="47153" idx="4"/>
              <a:endCxn id="47152" idx="7"/>
            </p:cNvCxnSpPr>
            <p:nvPr/>
          </p:nvCxnSpPr>
          <p:spPr bwMode="auto">
            <a:xfrm flipH="1">
              <a:off x="835" y="1082"/>
              <a:ext cx="789" cy="199"/>
            </a:xfrm>
            <a:prstGeom prst="straightConnector1">
              <a:avLst/>
            </a:prstGeom>
            <a:noFill/>
            <a:ln w="28575">
              <a:solidFill>
                <a:srgbClr val="FFFF00"/>
              </a:solidFill>
              <a:round/>
              <a:headEnd/>
              <a:tailEnd type="triangle" w="med" len="med"/>
            </a:ln>
          </p:spPr>
        </p:cxnSp>
        <p:cxnSp>
          <p:nvCxnSpPr>
            <p:cNvPr id="47161" name="AutoShape 19"/>
            <p:cNvCxnSpPr>
              <a:cxnSpLocks noChangeShapeType="1"/>
              <a:stCxn id="47148" idx="5"/>
              <a:endCxn id="47153" idx="0"/>
            </p:cNvCxnSpPr>
            <p:nvPr/>
          </p:nvCxnSpPr>
          <p:spPr bwMode="auto">
            <a:xfrm>
              <a:off x="1459" y="517"/>
              <a:ext cx="165" cy="491"/>
            </a:xfrm>
            <a:prstGeom prst="straightConnector1">
              <a:avLst/>
            </a:prstGeom>
            <a:noFill/>
            <a:ln w="28575">
              <a:solidFill>
                <a:srgbClr val="FFFF00"/>
              </a:solidFill>
              <a:round/>
              <a:headEnd/>
              <a:tailEnd type="triangle" w="med" len="med"/>
            </a:ln>
          </p:spPr>
        </p:cxnSp>
        <p:cxnSp>
          <p:nvCxnSpPr>
            <p:cNvPr id="47162" name="AutoShape 20"/>
            <p:cNvCxnSpPr>
              <a:cxnSpLocks noChangeShapeType="1"/>
              <a:stCxn id="47149" idx="4"/>
              <a:endCxn id="47153" idx="7"/>
            </p:cNvCxnSpPr>
            <p:nvPr/>
          </p:nvCxnSpPr>
          <p:spPr bwMode="auto">
            <a:xfrm flipH="1">
              <a:off x="1651" y="506"/>
              <a:ext cx="213" cy="513"/>
            </a:xfrm>
            <a:prstGeom prst="straightConnector1">
              <a:avLst/>
            </a:prstGeom>
            <a:noFill/>
            <a:ln w="28575">
              <a:solidFill>
                <a:srgbClr val="FFFF00"/>
              </a:solidFill>
              <a:round/>
              <a:headEnd/>
              <a:tailEnd type="triangle" w="med" len="med"/>
            </a:ln>
          </p:spPr>
        </p:cxnSp>
        <p:cxnSp>
          <p:nvCxnSpPr>
            <p:cNvPr id="47163" name="AutoShape 21"/>
            <p:cNvCxnSpPr>
              <a:cxnSpLocks noChangeShapeType="1"/>
              <a:stCxn id="47150" idx="5"/>
              <a:endCxn id="47153" idx="6"/>
            </p:cNvCxnSpPr>
            <p:nvPr/>
          </p:nvCxnSpPr>
          <p:spPr bwMode="auto">
            <a:xfrm flipH="1">
              <a:off x="1663" y="495"/>
              <a:ext cx="660" cy="550"/>
            </a:xfrm>
            <a:prstGeom prst="straightConnector1">
              <a:avLst/>
            </a:prstGeom>
            <a:noFill/>
            <a:ln w="28575">
              <a:solidFill>
                <a:srgbClr val="FFFF00"/>
              </a:solidFill>
              <a:round/>
              <a:headEnd/>
              <a:tailEnd type="triangle" w="med" len="med"/>
            </a:ln>
          </p:spPr>
        </p:cxnSp>
        <p:cxnSp>
          <p:nvCxnSpPr>
            <p:cNvPr id="47164" name="AutoShape 22"/>
            <p:cNvCxnSpPr>
              <a:cxnSpLocks noChangeShapeType="1"/>
              <a:stCxn id="47150" idx="5"/>
              <a:endCxn id="47154" idx="0"/>
            </p:cNvCxnSpPr>
            <p:nvPr/>
          </p:nvCxnSpPr>
          <p:spPr bwMode="auto">
            <a:xfrm flipH="1">
              <a:off x="2200" y="495"/>
              <a:ext cx="123" cy="513"/>
            </a:xfrm>
            <a:prstGeom prst="straightConnector1">
              <a:avLst/>
            </a:prstGeom>
            <a:noFill/>
            <a:ln w="28575">
              <a:solidFill>
                <a:srgbClr val="FFFF00"/>
              </a:solidFill>
              <a:round/>
              <a:headEnd/>
              <a:tailEnd type="triangle" w="med" len="med"/>
            </a:ln>
          </p:spPr>
        </p:cxnSp>
        <p:cxnSp>
          <p:nvCxnSpPr>
            <p:cNvPr id="47165" name="AutoShape 23"/>
            <p:cNvCxnSpPr>
              <a:cxnSpLocks noChangeShapeType="1"/>
              <a:stCxn id="47151" idx="2"/>
              <a:endCxn id="47153" idx="5"/>
            </p:cNvCxnSpPr>
            <p:nvPr/>
          </p:nvCxnSpPr>
          <p:spPr bwMode="auto">
            <a:xfrm flipH="1">
              <a:off x="1651" y="469"/>
              <a:ext cx="989" cy="602"/>
            </a:xfrm>
            <a:prstGeom prst="straightConnector1">
              <a:avLst/>
            </a:prstGeom>
            <a:noFill/>
            <a:ln w="28575">
              <a:solidFill>
                <a:srgbClr val="FFFF00"/>
              </a:solidFill>
              <a:round/>
              <a:headEnd/>
              <a:tailEnd type="triangle" w="med" len="med"/>
            </a:ln>
          </p:spPr>
        </p:cxnSp>
        <p:cxnSp>
          <p:nvCxnSpPr>
            <p:cNvPr id="47166" name="AutoShape 24"/>
            <p:cNvCxnSpPr>
              <a:cxnSpLocks noChangeShapeType="1"/>
              <a:stCxn id="47151" idx="4"/>
              <a:endCxn id="47155" idx="1"/>
            </p:cNvCxnSpPr>
            <p:nvPr/>
          </p:nvCxnSpPr>
          <p:spPr bwMode="auto">
            <a:xfrm>
              <a:off x="2680" y="506"/>
              <a:ext cx="212" cy="993"/>
            </a:xfrm>
            <a:prstGeom prst="straightConnector1">
              <a:avLst/>
            </a:prstGeom>
            <a:noFill/>
            <a:ln w="28575">
              <a:solidFill>
                <a:srgbClr val="FFFF00"/>
              </a:solidFill>
              <a:round/>
              <a:headEnd/>
              <a:tailEnd type="triangle" w="med" len="med"/>
            </a:ln>
          </p:spPr>
        </p:cxnSp>
        <p:cxnSp>
          <p:nvCxnSpPr>
            <p:cNvPr id="47167" name="AutoShape 25"/>
            <p:cNvCxnSpPr>
              <a:cxnSpLocks noChangeShapeType="1"/>
              <a:stCxn id="47155" idx="4"/>
              <a:endCxn id="47156" idx="5"/>
            </p:cNvCxnSpPr>
            <p:nvPr/>
          </p:nvCxnSpPr>
          <p:spPr bwMode="auto">
            <a:xfrm flipH="1">
              <a:off x="1795" y="1562"/>
              <a:ext cx="1125" cy="661"/>
            </a:xfrm>
            <a:prstGeom prst="straightConnector1">
              <a:avLst/>
            </a:prstGeom>
            <a:noFill/>
            <a:ln w="28575">
              <a:solidFill>
                <a:srgbClr val="FFFF00"/>
              </a:solidFill>
              <a:round/>
              <a:headEnd/>
              <a:tailEnd type="triangle" w="med" len="med"/>
            </a:ln>
          </p:spPr>
        </p:cxnSp>
        <p:cxnSp>
          <p:nvCxnSpPr>
            <p:cNvPr id="47168" name="AutoShape 26"/>
            <p:cNvCxnSpPr>
              <a:cxnSpLocks noChangeShapeType="1"/>
              <a:stCxn id="47146" idx="0"/>
              <a:endCxn id="47156" idx="1"/>
            </p:cNvCxnSpPr>
            <p:nvPr/>
          </p:nvCxnSpPr>
          <p:spPr bwMode="auto">
            <a:xfrm>
              <a:off x="520" y="454"/>
              <a:ext cx="1220" cy="1717"/>
            </a:xfrm>
            <a:prstGeom prst="straightConnector1">
              <a:avLst/>
            </a:prstGeom>
            <a:noFill/>
            <a:ln w="28575">
              <a:solidFill>
                <a:srgbClr val="FFFF00"/>
              </a:solidFill>
              <a:round/>
              <a:headEnd/>
              <a:tailEnd type="triangle" w="med" len="med"/>
            </a:ln>
          </p:spPr>
        </p:cxnSp>
        <p:sp>
          <p:nvSpPr>
            <p:cNvPr id="47169" name="Text Box 27"/>
            <p:cNvSpPr txBox="1">
              <a:spLocks noChangeArrowheads="1"/>
            </p:cNvSpPr>
            <p:nvPr/>
          </p:nvSpPr>
          <p:spPr bwMode="auto">
            <a:xfrm>
              <a:off x="422" y="16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7170" name="Text Box 28"/>
            <p:cNvSpPr txBox="1">
              <a:spLocks noChangeArrowheads="1"/>
            </p:cNvSpPr>
            <p:nvPr/>
          </p:nvSpPr>
          <p:spPr bwMode="auto">
            <a:xfrm>
              <a:off x="902" y="16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7171" name="Text Box 29"/>
            <p:cNvSpPr txBox="1">
              <a:spLocks noChangeArrowheads="1"/>
            </p:cNvSpPr>
            <p:nvPr/>
          </p:nvSpPr>
          <p:spPr bwMode="auto">
            <a:xfrm>
              <a:off x="1382" y="16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7172" name="Text Box 30"/>
            <p:cNvSpPr txBox="1">
              <a:spLocks noChangeArrowheads="1"/>
            </p:cNvSpPr>
            <p:nvPr/>
          </p:nvSpPr>
          <p:spPr bwMode="auto">
            <a:xfrm>
              <a:off x="1772" y="20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7173" name="Text Box 31"/>
            <p:cNvSpPr txBox="1">
              <a:spLocks noChangeArrowheads="1"/>
            </p:cNvSpPr>
            <p:nvPr/>
          </p:nvSpPr>
          <p:spPr bwMode="auto">
            <a:xfrm>
              <a:off x="2198" y="20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7174" name="Text Box 32"/>
            <p:cNvSpPr txBox="1">
              <a:spLocks noChangeArrowheads="1"/>
            </p:cNvSpPr>
            <p:nvPr/>
          </p:nvSpPr>
          <p:spPr bwMode="auto">
            <a:xfrm>
              <a:off x="2582" y="192"/>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7175" name="Text Box 33"/>
            <p:cNvSpPr txBox="1">
              <a:spLocks noChangeArrowheads="1"/>
            </p:cNvSpPr>
            <p:nvPr/>
          </p:nvSpPr>
          <p:spPr bwMode="auto">
            <a:xfrm>
              <a:off x="710" y="1344"/>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7176" name="Text Box 34"/>
            <p:cNvSpPr txBox="1">
              <a:spLocks noChangeArrowheads="1"/>
            </p:cNvSpPr>
            <p:nvPr/>
          </p:nvSpPr>
          <p:spPr bwMode="auto">
            <a:xfrm>
              <a:off x="1526" y="112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7177" name="Text Box 35"/>
            <p:cNvSpPr txBox="1">
              <a:spLocks noChangeArrowheads="1"/>
            </p:cNvSpPr>
            <p:nvPr/>
          </p:nvSpPr>
          <p:spPr bwMode="auto">
            <a:xfrm>
              <a:off x="2112" y="1056"/>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7178" name="Text Box 36"/>
            <p:cNvSpPr txBox="1">
              <a:spLocks noChangeArrowheads="1"/>
            </p:cNvSpPr>
            <p:nvPr/>
          </p:nvSpPr>
          <p:spPr bwMode="auto">
            <a:xfrm>
              <a:off x="1670" y="2256"/>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sp>
          <p:nvSpPr>
            <p:cNvPr id="47179" name="Text Box 37"/>
            <p:cNvSpPr txBox="1">
              <a:spLocks noChangeArrowheads="1"/>
            </p:cNvSpPr>
            <p:nvPr/>
          </p:nvSpPr>
          <p:spPr bwMode="auto">
            <a:xfrm>
              <a:off x="2822" y="1584"/>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cxnSp>
          <p:nvCxnSpPr>
            <p:cNvPr id="47180" name="AutoShape 38"/>
            <p:cNvCxnSpPr>
              <a:cxnSpLocks noChangeShapeType="1"/>
              <a:stCxn id="47153" idx="4"/>
              <a:endCxn id="47176" idx="0"/>
            </p:cNvCxnSpPr>
            <p:nvPr/>
          </p:nvCxnSpPr>
          <p:spPr bwMode="auto">
            <a:xfrm>
              <a:off x="1624" y="1082"/>
              <a:ext cx="0" cy="45"/>
            </a:xfrm>
            <a:prstGeom prst="straightConnector1">
              <a:avLst/>
            </a:prstGeom>
            <a:noFill/>
            <a:ln w="9525">
              <a:solidFill>
                <a:schemeClr val="tx1"/>
              </a:solidFill>
              <a:round/>
              <a:headEnd/>
              <a:tailEnd type="triangle" w="med" len="med"/>
            </a:ln>
          </p:spPr>
        </p:cxnSp>
        <p:cxnSp>
          <p:nvCxnSpPr>
            <p:cNvPr id="47181" name="AutoShape 39"/>
            <p:cNvCxnSpPr>
              <a:cxnSpLocks noChangeShapeType="1"/>
              <a:stCxn id="47153" idx="5"/>
              <a:endCxn id="47156" idx="0"/>
            </p:cNvCxnSpPr>
            <p:nvPr/>
          </p:nvCxnSpPr>
          <p:spPr bwMode="auto">
            <a:xfrm>
              <a:off x="1651" y="1071"/>
              <a:ext cx="117" cy="1089"/>
            </a:xfrm>
            <a:prstGeom prst="straightConnector1">
              <a:avLst/>
            </a:prstGeom>
            <a:noFill/>
            <a:ln w="28575">
              <a:solidFill>
                <a:srgbClr val="FFFF00"/>
              </a:solidFill>
              <a:round/>
              <a:headEnd/>
              <a:tailEnd type="triangle" w="med" len="med"/>
            </a:ln>
          </p:spPr>
        </p:cxnSp>
        <p:cxnSp>
          <p:nvCxnSpPr>
            <p:cNvPr id="47182" name="AutoShape 40"/>
            <p:cNvCxnSpPr>
              <a:cxnSpLocks noChangeShapeType="1"/>
              <a:stCxn id="47151" idx="5"/>
              <a:endCxn id="47156" idx="7"/>
            </p:cNvCxnSpPr>
            <p:nvPr/>
          </p:nvCxnSpPr>
          <p:spPr bwMode="auto">
            <a:xfrm flipH="1">
              <a:off x="1795" y="495"/>
              <a:ext cx="912" cy="1676"/>
            </a:xfrm>
            <a:prstGeom prst="straightConnector1">
              <a:avLst/>
            </a:prstGeom>
            <a:noFill/>
            <a:ln w="28575">
              <a:solidFill>
                <a:srgbClr val="FFFF00"/>
              </a:solidFill>
              <a:round/>
              <a:headEnd/>
              <a:tailEnd type="triangle" w="med" len="med"/>
            </a:ln>
          </p:spPr>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C5DF9BC-09F9-4BAC-BA47-61C6396BCCCA}" type="slidenum">
              <a:rPr lang="en-US" smtClean="0"/>
              <a:pPr/>
              <a:t>34</a:t>
            </a:fld>
            <a:endParaRPr lang="en-US" smtClean="0"/>
          </a:p>
        </p:txBody>
      </p:sp>
      <p:sp>
        <p:nvSpPr>
          <p:cNvPr id="48130" name="Text Box 2"/>
          <p:cNvSpPr txBox="1">
            <a:spLocks noChangeArrowheads="1"/>
          </p:cNvSpPr>
          <p:nvPr/>
        </p:nvSpPr>
        <p:spPr bwMode="auto">
          <a:xfrm>
            <a:off x="228600" y="6049963"/>
            <a:ext cx="4495800" cy="579437"/>
          </a:xfrm>
          <a:prstGeom prst="rect">
            <a:avLst/>
          </a:prstGeom>
          <a:noFill/>
          <a:ln w="9525">
            <a:noFill/>
            <a:miter lim="800000"/>
            <a:headEnd/>
            <a:tailEnd/>
          </a:ln>
        </p:spPr>
        <p:txBody>
          <a:bodyPr>
            <a:spAutoFit/>
          </a:bodyPr>
          <a:lstStyle/>
          <a:p>
            <a:r>
              <a:rPr lang="en-US" b="1">
                <a:solidFill>
                  <a:srgbClr val="FFCC00"/>
                </a:solidFill>
              </a:rPr>
              <a:t>Malaysian Rain Forest</a:t>
            </a:r>
          </a:p>
        </p:txBody>
      </p:sp>
      <p:sp>
        <p:nvSpPr>
          <p:cNvPr id="48131" name="Oval 3"/>
          <p:cNvSpPr>
            <a:spLocks noChangeArrowheads="1"/>
          </p:cNvSpPr>
          <p:nvPr/>
        </p:nvSpPr>
        <p:spPr bwMode="auto">
          <a:xfrm>
            <a:off x="762000" y="7207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2" name="Oval 4"/>
          <p:cNvSpPr>
            <a:spLocks noChangeArrowheads="1"/>
          </p:cNvSpPr>
          <p:nvPr/>
        </p:nvSpPr>
        <p:spPr bwMode="auto">
          <a:xfrm>
            <a:off x="1524000" y="7207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3" name="Oval 5"/>
          <p:cNvSpPr>
            <a:spLocks noChangeArrowheads="1"/>
          </p:cNvSpPr>
          <p:nvPr/>
        </p:nvSpPr>
        <p:spPr bwMode="auto">
          <a:xfrm>
            <a:off x="2209800" y="7207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4" name="Oval 6"/>
          <p:cNvSpPr>
            <a:spLocks noChangeArrowheads="1"/>
          </p:cNvSpPr>
          <p:nvPr/>
        </p:nvSpPr>
        <p:spPr bwMode="auto">
          <a:xfrm>
            <a:off x="2895600" y="685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5" name="Oval 7"/>
          <p:cNvSpPr>
            <a:spLocks noChangeArrowheads="1"/>
          </p:cNvSpPr>
          <p:nvPr/>
        </p:nvSpPr>
        <p:spPr bwMode="auto">
          <a:xfrm>
            <a:off x="3581400" y="685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6" name="Oval 8"/>
          <p:cNvSpPr>
            <a:spLocks noChangeArrowheads="1"/>
          </p:cNvSpPr>
          <p:nvPr/>
        </p:nvSpPr>
        <p:spPr bwMode="auto">
          <a:xfrm>
            <a:off x="4191000" y="6858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7" name="Oval 9"/>
          <p:cNvSpPr>
            <a:spLocks noChangeArrowheads="1"/>
          </p:cNvSpPr>
          <p:nvPr/>
        </p:nvSpPr>
        <p:spPr bwMode="auto">
          <a:xfrm>
            <a:off x="1219200" y="2016125"/>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8" name="Oval 10"/>
          <p:cNvSpPr>
            <a:spLocks noChangeArrowheads="1"/>
          </p:cNvSpPr>
          <p:nvPr/>
        </p:nvSpPr>
        <p:spPr bwMode="auto">
          <a:xfrm>
            <a:off x="2514600" y="1600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39" name="Oval 11"/>
          <p:cNvSpPr>
            <a:spLocks noChangeArrowheads="1"/>
          </p:cNvSpPr>
          <p:nvPr/>
        </p:nvSpPr>
        <p:spPr bwMode="auto">
          <a:xfrm>
            <a:off x="3962400" y="1600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40" name="Oval 12"/>
          <p:cNvSpPr>
            <a:spLocks noChangeArrowheads="1"/>
          </p:cNvSpPr>
          <p:nvPr/>
        </p:nvSpPr>
        <p:spPr bwMode="auto">
          <a:xfrm>
            <a:off x="4572000" y="23622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41" name="Oval 13"/>
          <p:cNvSpPr>
            <a:spLocks noChangeArrowheads="1"/>
          </p:cNvSpPr>
          <p:nvPr/>
        </p:nvSpPr>
        <p:spPr bwMode="auto">
          <a:xfrm>
            <a:off x="2743200" y="3429000"/>
            <a:ext cx="125413" cy="117475"/>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8142" name="AutoShape 15"/>
          <p:cNvCxnSpPr>
            <a:cxnSpLocks noChangeShapeType="1"/>
            <a:stCxn id="48131" idx="5"/>
            <a:endCxn id="48137" idx="0"/>
          </p:cNvCxnSpPr>
          <p:nvPr/>
        </p:nvCxnSpPr>
        <p:spPr bwMode="auto">
          <a:xfrm>
            <a:off x="868363" y="820738"/>
            <a:ext cx="414337" cy="1195387"/>
          </a:xfrm>
          <a:prstGeom prst="straightConnector1">
            <a:avLst/>
          </a:prstGeom>
          <a:noFill/>
          <a:ln w="28575">
            <a:solidFill>
              <a:srgbClr val="FFFF00"/>
            </a:solidFill>
            <a:round/>
            <a:headEnd/>
            <a:tailEnd type="triangle" w="med" len="med"/>
          </a:ln>
        </p:spPr>
      </p:cxnSp>
      <p:cxnSp>
        <p:nvCxnSpPr>
          <p:cNvPr id="48143" name="AutoShape 16"/>
          <p:cNvCxnSpPr>
            <a:cxnSpLocks noChangeShapeType="1"/>
            <a:stCxn id="48132" idx="4"/>
            <a:endCxn id="48137" idx="0"/>
          </p:cNvCxnSpPr>
          <p:nvPr/>
        </p:nvCxnSpPr>
        <p:spPr bwMode="auto">
          <a:xfrm flipH="1">
            <a:off x="1282700" y="838200"/>
            <a:ext cx="304800" cy="1177925"/>
          </a:xfrm>
          <a:prstGeom prst="straightConnector1">
            <a:avLst/>
          </a:prstGeom>
          <a:noFill/>
          <a:ln w="28575">
            <a:solidFill>
              <a:srgbClr val="FFFF00"/>
            </a:solidFill>
            <a:round/>
            <a:headEnd/>
            <a:tailEnd type="triangle" w="med" len="med"/>
          </a:ln>
        </p:spPr>
      </p:cxnSp>
      <p:cxnSp>
        <p:nvCxnSpPr>
          <p:cNvPr id="48144" name="AutoShape 17"/>
          <p:cNvCxnSpPr>
            <a:cxnSpLocks noChangeShapeType="1"/>
            <a:stCxn id="48132" idx="6"/>
            <a:endCxn id="48138" idx="0"/>
          </p:cNvCxnSpPr>
          <p:nvPr/>
        </p:nvCxnSpPr>
        <p:spPr bwMode="auto">
          <a:xfrm>
            <a:off x="1649413" y="779463"/>
            <a:ext cx="928687" cy="820737"/>
          </a:xfrm>
          <a:prstGeom prst="straightConnector1">
            <a:avLst/>
          </a:prstGeom>
          <a:noFill/>
          <a:ln w="28575">
            <a:solidFill>
              <a:srgbClr val="FFFF00"/>
            </a:solidFill>
            <a:round/>
            <a:headEnd/>
            <a:tailEnd type="triangle" w="med" len="med"/>
          </a:ln>
        </p:spPr>
      </p:cxnSp>
      <p:cxnSp>
        <p:nvCxnSpPr>
          <p:cNvPr id="48145" name="AutoShape 18"/>
          <p:cNvCxnSpPr>
            <a:cxnSpLocks noChangeShapeType="1"/>
            <a:stCxn id="48138" idx="4"/>
            <a:endCxn id="48137" idx="7"/>
          </p:cNvCxnSpPr>
          <p:nvPr/>
        </p:nvCxnSpPr>
        <p:spPr bwMode="auto">
          <a:xfrm flipH="1">
            <a:off x="1325563" y="1717675"/>
            <a:ext cx="1252537" cy="315913"/>
          </a:xfrm>
          <a:prstGeom prst="straightConnector1">
            <a:avLst/>
          </a:prstGeom>
          <a:noFill/>
          <a:ln w="28575">
            <a:solidFill>
              <a:srgbClr val="FFFF00"/>
            </a:solidFill>
            <a:round/>
            <a:headEnd/>
            <a:tailEnd type="triangle" w="med" len="med"/>
          </a:ln>
        </p:spPr>
      </p:cxnSp>
      <p:cxnSp>
        <p:nvCxnSpPr>
          <p:cNvPr id="48146" name="AutoShape 19"/>
          <p:cNvCxnSpPr>
            <a:cxnSpLocks noChangeShapeType="1"/>
            <a:stCxn id="48133" idx="5"/>
            <a:endCxn id="48138" idx="0"/>
          </p:cNvCxnSpPr>
          <p:nvPr/>
        </p:nvCxnSpPr>
        <p:spPr bwMode="auto">
          <a:xfrm>
            <a:off x="2316163" y="820738"/>
            <a:ext cx="261937" cy="779462"/>
          </a:xfrm>
          <a:prstGeom prst="straightConnector1">
            <a:avLst/>
          </a:prstGeom>
          <a:noFill/>
          <a:ln w="28575">
            <a:solidFill>
              <a:srgbClr val="FFFF00"/>
            </a:solidFill>
            <a:round/>
            <a:headEnd/>
            <a:tailEnd type="triangle" w="med" len="med"/>
          </a:ln>
        </p:spPr>
      </p:cxnSp>
      <p:cxnSp>
        <p:nvCxnSpPr>
          <p:cNvPr id="48147" name="AutoShape 20"/>
          <p:cNvCxnSpPr>
            <a:cxnSpLocks noChangeShapeType="1"/>
            <a:stCxn id="48134" idx="4"/>
            <a:endCxn id="48138" idx="7"/>
          </p:cNvCxnSpPr>
          <p:nvPr/>
        </p:nvCxnSpPr>
        <p:spPr bwMode="auto">
          <a:xfrm flipH="1">
            <a:off x="2620963" y="803275"/>
            <a:ext cx="338137" cy="814388"/>
          </a:xfrm>
          <a:prstGeom prst="straightConnector1">
            <a:avLst/>
          </a:prstGeom>
          <a:noFill/>
          <a:ln w="28575">
            <a:solidFill>
              <a:srgbClr val="FFFF00"/>
            </a:solidFill>
            <a:round/>
            <a:headEnd/>
            <a:tailEnd type="triangle" w="med" len="med"/>
          </a:ln>
        </p:spPr>
      </p:cxnSp>
      <p:cxnSp>
        <p:nvCxnSpPr>
          <p:cNvPr id="48148" name="AutoShape 21"/>
          <p:cNvCxnSpPr>
            <a:cxnSpLocks noChangeShapeType="1"/>
            <a:stCxn id="48135" idx="5"/>
            <a:endCxn id="48138" idx="6"/>
          </p:cNvCxnSpPr>
          <p:nvPr/>
        </p:nvCxnSpPr>
        <p:spPr bwMode="auto">
          <a:xfrm flipH="1">
            <a:off x="2640013" y="785813"/>
            <a:ext cx="1047750" cy="873125"/>
          </a:xfrm>
          <a:prstGeom prst="straightConnector1">
            <a:avLst/>
          </a:prstGeom>
          <a:noFill/>
          <a:ln w="28575">
            <a:solidFill>
              <a:srgbClr val="FFFF00"/>
            </a:solidFill>
            <a:round/>
            <a:headEnd/>
            <a:tailEnd type="triangle" w="med" len="med"/>
          </a:ln>
        </p:spPr>
      </p:cxnSp>
      <p:cxnSp>
        <p:nvCxnSpPr>
          <p:cNvPr id="48149" name="AutoShape 22"/>
          <p:cNvCxnSpPr>
            <a:cxnSpLocks noChangeShapeType="1"/>
            <a:stCxn id="48135" idx="5"/>
            <a:endCxn id="48139" idx="0"/>
          </p:cNvCxnSpPr>
          <p:nvPr/>
        </p:nvCxnSpPr>
        <p:spPr bwMode="auto">
          <a:xfrm>
            <a:off x="3687763" y="785813"/>
            <a:ext cx="338137" cy="814387"/>
          </a:xfrm>
          <a:prstGeom prst="straightConnector1">
            <a:avLst/>
          </a:prstGeom>
          <a:noFill/>
          <a:ln w="28575">
            <a:solidFill>
              <a:srgbClr val="FFFF00"/>
            </a:solidFill>
            <a:round/>
            <a:headEnd/>
            <a:tailEnd type="triangle" w="med" len="med"/>
          </a:ln>
        </p:spPr>
      </p:cxnSp>
      <p:cxnSp>
        <p:nvCxnSpPr>
          <p:cNvPr id="48150" name="AutoShape 23"/>
          <p:cNvCxnSpPr>
            <a:cxnSpLocks noChangeShapeType="1"/>
            <a:stCxn id="48136" idx="2"/>
            <a:endCxn id="48138" idx="5"/>
          </p:cNvCxnSpPr>
          <p:nvPr/>
        </p:nvCxnSpPr>
        <p:spPr bwMode="auto">
          <a:xfrm flipH="1">
            <a:off x="2620963" y="744538"/>
            <a:ext cx="1570037" cy="955675"/>
          </a:xfrm>
          <a:prstGeom prst="straightConnector1">
            <a:avLst/>
          </a:prstGeom>
          <a:noFill/>
          <a:ln w="28575">
            <a:solidFill>
              <a:srgbClr val="FFFF00"/>
            </a:solidFill>
            <a:round/>
            <a:headEnd/>
            <a:tailEnd type="triangle" w="med" len="med"/>
          </a:ln>
        </p:spPr>
      </p:cxnSp>
      <p:cxnSp>
        <p:nvCxnSpPr>
          <p:cNvPr id="48151" name="AutoShape 24"/>
          <p:cNvCxnSpPr>
            <a:cxnSpLocks noChangeShapeType="1"/>
            <a:stCxn id="48136" idx="4"/>
            <a:endCxn id="48140" idx="1"/>
          </p:cNvCxnSpPr>
          <p:nvPr/>
        </p:nvCxnSpPr>
        <p:spPr bwMode="auto">
          <a:xfrm>
            <a:off x="4254500" y="803275"/>
            <a:ext cx="336550" cy="1576388"/>
          </a:xfrm>
          <a:prstGeom prst="straightConnector1">
            <a:avLst/>
          </a:prstGeom>
          <a:noFill/>
          <a:ln w="28575">
            <a:solidFill>
              <a:srgbClr val="FFFF00"/>
            </a:solidFill>
            <a:round/>
            <a:headEnd/>
            <a:tailEnd type="triangle" w="med" len="med"/>
          </a:ln>
        </p:spPr>
      </p:cxnSp>
      <p:cxnSp>
        <p:nvCxnSpPr>
          <p:cNvPr id="48152" name="AutoShape 25"/>
          <p:cNvCxnSpPr>
            <a:cxnSpLocks noChangeShapeType="1"/>
            <a:stCxn id="48140" idx="4"/>
            <a:endCxn id="48141" idx="5"/>
          </p:cNvCxnSpPr>
          <p:nvPr/>
        </p:nvCxnSpPr>
        <p:spPr bwMode="auto">
          <a:xfrm flipH="1">
            <a:off x="2849563" y="2479675"/>
            <a:ext cx="1785937" cy="1049338"/>
          </a:xfrm>
          <a:prstGeom prst="straightConnector1">
            <a:avLst/>
          </a:prstGeom>
          <a:noFill/>
          <a:ln w="28575">
            <a:solidFill>
              <a:srgbClr val="FFFF00"/>
            </a:solidFill>
            <a:round/>
            <a:headEnd/>
            <a:tailEnd type="triangle" w="med" len="med"/>
          </a:ln>
        </p:spPr>
      </p:cxnSp>
      <p:cxnSp>
        <p:nvCxnSpPr>
          <p:cNvPr id="48153" name="AutoShape 26"/>
          <p:cNvCxnSpPr>
            <a:cxnSpLocks noChangeShapeType="1"/>
            <a:stCxn id="48131" idx="0"/>
            <a:endCxn id="48141" idx="1"/>
          </p:cNvCxnSpPr>
          <p:nvPr/>
        </p:nvCxnSpPr>
        <p:spPr bwMode="auto">
          <a:xfrm>
            <a:off x="825500" y="720725"/>
            <a:ext cx="1936750" cy="2725738"/>
          </a:xfrm>
          <a:prstGeom prst="straightConnector1">
            <a:avLst/>
          </a:prstGeom>
          <a:noFill/>
          <a:ln w="28575">
            <a:solidFill>
              <a:srgbClr val="FFFF00"/>
            </a:solidFill>
            <a:round/>
            <a:headEnd/>
            <a:tailEnd type="triangle" w="med" len="med"/>
          </a:ln>
        </p:spPr>
      </p:cxnSp>
      <p:sp>
        <p:nvSpPr>
          <p:cNvPr id="48154" name="Text Box 27"/>
          <p:cNvSpPr txBox="1">
            <a:spLocks noChangeArrowheads="1"/>
          </p:cNvSpPr>
          <p:nvPr/>
        </p:nvSpPr>
        <p:spPr bwMode="auto">
          <a:xfrm>
            <a:off x="669925" y="265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8155" name="Text Box 28"/>
          <p:cNvSpPr txBox="1">
            <a:spLocks noChangeArrowheads="1"/>
          </p:cNvSpPr>
          <p:nvPr/>
        </p:nvSpPr>
        <p:spPr bwMode="auto">
          <a:xfrm>
            <a:off x="1431925" y="265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8156" name="Text Box 29"/>
          <p:cNvSpPr txBox="1">
            <a:spLocks noChangeArrowheads="1"/>
          </p:cNvSpPr>
          <p:nvPr/>
        </p:nvSpPr>
        <p:spPr bwMode="auto">
          <a:xfrm>
            <a:off x="2193925" y="265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8157" name="Text Box 30"/>
          <p:cNvSpPr txBox="1">
            <a:spLocks noChangeArrowheads="1"/>
          </p:cNvSpPr>
          <p:nvPr/>
        </p:nvSpPr>
        <p:spPr bwMode="auto">
          <a:xfrm>
            <a:off x="2813050" y="3190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8158" name="Text Box 31"/>
          <p:cNvSpPr txBox="1">
            <a:spLocks noChangeArrowheads="1"/>
          </p:cNvSpPr>
          <p:nvPr/>
        </p:nvSpPr>
        <p:spPr bwMode="auto">
          <a:xfrm>
            <a:off x="3489325" y="3190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8159" name="Text Box 32"/>
          <p:cNvSpPr txBox="1">
            <a:spLocks noChangeArrowheads="1"/>
          </p:cNvSpPr>
          <p:nvPr/>
        </p:nvSpPr>
        <p:spPr bwMode="auto">
          <a:xfrm>
            <a:off x="4098925" y="304800"/>
            <a:ext cx="438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8160" name="Text Box 33"/>
          <p:cNvSpPr txBox="1">
            <a:spLocks noChangeArrowheads="1"/>
          </p:cNvSpPr>
          <p:nvPr/>
        </p:nvSpPr>
        <p:spPr bwMode="auto">
          <a:xfrm>
            <a:off x="1127125" y="21336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8161" name="Text Box 34"/>
          <p:cNvSpPr txBox="1">
            <a:spLocks noChangeArrowheads="1"/>
          </p:cNvSpPr>
          <p:nvPr/>
        </p:nvSpPr>
        <p:spPr bwMode="auto">
          <a:xfrm>
            <a:off x="2422525" y="1789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8162" name="Text Box 35"/>
          <p:cNvSpPr txBox="1">
            <a:spLocks noChangeArrowheads="1"/>
          </p:cNvSpPr>
          <p:nvPr/>
        </p:nvSpPr>
        <p:spPr bwMode="auto">
          <a:xfrm>
            <a:off x="3879850" y="169703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8163" name="Text Box 36"/>
          <p:cNvSpPr txBox="1">
            <a:spLocks noChangeArrowheads="1"/>
          </p:cNvSpPr>
          <p:nvPr/>
        </p:nvSpPr>
        <p:spPr bwMode="auto">
          <a:xfrm>
            <a:off x="2651125" y="3581400"/>
            <a:ext cx="311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sp>
        <p:nvSpPr>
          <p:cNvPr id="48164" name="Text Box 37"/>
          <p:cNvSpPr txBox="1">
            <a:spLocks noChangeArrowheads="1"/>
          </p:cNvSpPr>
          <p:nvPr/>
        </p:nvSpPr>
        <p:spPr bwMode="auto">
          <a:xfrm>
            <a:off x="4479925" y="2514600"/>
            <a:ext cx="4381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sp>
        <p:nvSpPr>
          <p:cNvPr id="48165" name="Text Box 38"/>
          <p:cNvSpPr txBox="1">
            <a:spLocks noChangeArrowheads="1"/>
          </p:cNvSpPr>
          <p:nvPr/>
        </p:nvSpPr>
        <p:spPr bwMode="auto">
          <a:xfrm>
            <a:off x="5546725" y="171450"/>
            <a:ext cx="3333750" cy="579438"/>
          </a:xfrm>
          <a:prstGeom prst="rect">
            <a:avLst/>
          </a:prstGeom>
          <a:noFill/>
          <a:ln w="9525">
            <a:noFill/>
            <a:miter lim="800000"/>
            <a:headEnd/>
            <a:tailEnd/>
          </a:ln>
        </p:spPr>
        <p:txBody>
          <a:bodyPr wrap="none">
            <a:spAutoFit/>
          </a:bodyPr>
          <a:lstStyle/>
          <a:p>
            <a:r>
              <a:rPr lang="en-US">
                <a:solidFill>
                  <a:schemeClr val="bg1"/>
                </a:solidFill>
              </a:rPr>
              <a:t>Competition Graph</a:t>
            </a:r>
          </a:p>
        </p:txBody>
      </p:sp>
      <p:sp>
        <p:nvSpPr>
          <p:cNvPr id="48166" name="Text Box 68"/>
          <p:cNvSpPr txBox="1">
            <a:spLocks noChangeArrowheads="1"/>
          </p:cNvSpPr>
          <p:nvPr/>
        </p:nvSpPr>
        <p:spPr bwMode="auto">
          <a:xfrm>
            <a:off x="6705600" y="874713"/>
            <a:ext cx="438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sp>
        <p:nvSpPr>
          <p:cNvPr id="48167" name="Text Box 78"/>
          <p:cNvSpPr txBox="1">
            <a:spLocks noChangeArrowheads="1"/>
          </p:cNvSpPr>
          <p:nvPr/>
        </p:nvSpPr>
        <p:spPr bwMode="auto">
          <a:xfrm>
            <a:off x="8077200" y="6284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grpSp>
        <p:nvGrpSpPr>
          <p:cNvPr id="48168" name="Group 84"/>
          <p:cNvGrpSpPr>
            <a:grpSpLocks/>
          </p:cNvGrpSpPr>
          <p:nvPr/>
        </p:nvGrpSpPr>
        <p:grpSpPr bwMode="auto">
          <a:xfrm>
            <a:off x="5546725" y="1219200"/>
            <a:ext cx="2732088" cy="5508625"/>
            <a:chOff x="3494" y="768"/>
            <a:chExt cx="1721" cy="3470"/>
          </a:xfrm>
        </p:grpSpPr>
        <p:sp>
          <p:nvSpPr>
            <p:cNvPr id="48252" name="Oval 39"/>
            <p:cNvSpPr>
              <a:spLocks noChangeArrowheads="1"/>
            </p:cNvSpPr>
            <p:nvPr/>
          </p:nvSpPr>
          <p:spPr bwMode="auto">
            <a:xfrm>
              <a:off x="5136"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3" name="Oval 40"/>
            <p:cNvSpPr>
              <a:spLocks noChangeArrowheads="1"/>
            </p:cNvSpPr>
            <p:nvPr/>
          </p:nvSpPr>
          <p:spPr bwMode="auto">
            <a:xfrm>
              <a:off x="4368"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4" name="Oval 41"/>
            <p:cNvSpPr>
              <a:spLocks noChangeArrowheads="1"/>
            </p:cNvSpPr>
            <p:nvPr/>
          </p:nvSpPr>
          <p:spPr bwMode="auto">
            <a:xfrm>
              <a:off x="3569"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5" name="Oval 42"/>
            <p:cNvSpPr>
              <a:spLocks noChangeArrowheads="1"/>
            </p:cNvSpPr>
            <p:nvPr/>
          </p:nvSpPr>
          <p:spPr bwMode="auto">
            <a:xfrm>
              <a:off x="4320" y="34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6" name="Oval 43"/>
            <p:cNvSpPr>
              <a:spLocks noChangeArrowheads="1"/>
            </p:cNvSpPr>
            <p:nvPr/>
          </p:nvSpPr>
          <p:spPr bwMode="auto">
            <a:xfrm>
              <a:off x="4848" y="292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7" name="Oval 44"/>
            <p:cNvSpPr>
              <a:spLocks noChangeArrowheads="1"/>
            </p:cNvSpPr>
            <p:nvPr/>
          </p:nvSpPr>
          <p:spPr bwMode="auto">
            <a:xfrm>
              <a:off x="3744" y="297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8" name="Oval 45"/>
            <p:cNvSpPr>
              <a:spLocks noChangeArrowheads="1"/>
            </p:cNvSpPr>
            <p:nvPr/>
          </p:nvSpPr>
          <p:spPr bwMode="auto">
            <a:xfrm>
              <a:off x="4320" y="23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59" name="Oval 46"/>
            <p:cNvSpPr>
              <a:spLocks noChangeArrowheads="1"/>
            </p:cNvSpPr>
            <p:nvPr/>
          </p:nvSpPr>
          <p:spPr bwMode="auto">
            <a:xfrm>
              <a:off x="4320" y="16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60" name="Oval 47"/>
            <p:cNvSpPr>
              <a:spLocks noChangeArrowheads="1"/>
            </p:cNvSpPr>
            <p:nvPr/>
          </p:nvSpPr>
          <p:spPr bwMode="auto">
            <a:xfrm>
              <a:off x="4800"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61" name="Oval 48"/>
            <p:cNvSpPr>
              <a:spLocks noChangeArrowheads="1"/>
            </p:cNvSpPr>
            <p:nvPr/>
          </p:nvSpPr>
          <p:spPr bwMode="auto">
            <a:xfrm>
              <a:off x="3696" y="11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62" name="Oval 49"/>
            <p:cNvSpPr>
              <a:spLocks noChangeArrowheads="1"/>
            </p:cNvSpPr>
            <p:nvPr/>
          </p:nvSpPr>
          <p:spPr bwMode="auto">
            <a:xfrm>
              <a:off x="4320" y="76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8263" name="AutoShape 50"/>
            <p:cNvCxnSpPr>
              <a:cxnSpLocks noChangeShapeType="1"/>
              <a:stCxn id="48262" idx="2"/>
              <a:endCxn id="48261" idx="7"/>
            </p:cNvCxnSpPr>
            <p:nvPr/>
          </p:nvCxnSpPr>
          <p:spPr bwMode="auto">
            <a:xfrm flipH="1">
              <a:off x="3763" y="805"/>
              <a:ext cx="557" cy="358"/>
            </a:xfrm>
            <a:prstGeom prst="straightConnector1">
              <a:avLst/>
            </a:prstGeom>
            <a:noFill/>
            <a:ln w="28575">
              <a:solidFill>
                <a:srgbClr val="FFFF00"/>
              </a:solidFill>
              <a:round/>
              <a:headEnd/>
              <a:tailEnd/>
            </a:ln>
          </p:spPr>
        </p:cxnSp>
        <p:cxnSp>
          <p:nvCxnSpPr>
            <p:cNvPr id="48264" name="AutoShape 51"/>
            <p:cNvCxnSpPr>
              <a:cxnSpLocks noChangeShapeType="1"/>
              <a:stCxn id="48262" idx="6"/>
              <a:endCxn id="48260" idx="0"/>
            </p:cNvCxnSpPr>
            <p:nvPr/>
          </p:nvCxnSpPr>
          <p:spPr bwMode="auto">
            <a:xfrm>
              <a:off x="4399" y="805"/>
              <a:ext cx="441" cy="299"/>
            </a:xfrm>
            <a:prstGeom prst="straightConnector1">
              <a:avLst/>
            </a:prstGeom>
            <a:noFill/>
            <a:ln w="28575">
              <a:solidFill>
                <a:srgbClr val="FFFF00"/>
              </a:solidFill>
              <a:round/>
              <a:headEnd/>
              <a:tailEnd/>
            </a:ln>
          </p:spPr>
        </p:cxnSp>
        <p:cxnSp>
          <p:nvCxnSpPr>
            <p:cNvPr id="48265" name="AutoShape 52"/>
            <p:cNvCxnSpPr>
              <a:cxnSpLocks noChangeShapeType="1"/>
              <a:stCxn id="48261" idx="6"/>
              <a:endCxn id="48259" idx="7"/>
            </p:cNvCxnSpPr>
            <p:nvPr/>
          </p:nvCxnSpPr>
          <p:spPr bwMode="auto">
            <a:xfrm>
              <a:off x="3775" y="1189"/>
              <a:ext cx="612" cy="454"/>
            </a:xfrm>
            <a:prstGeom prst="straightConnector1">
              <a:avLst/>
            </a:prstGeom>
            <a:noFill/>
            <a:ln w="28575">
              <a:solidFill>
                <a:srgbClr val="FFFF00"/>
              </a:solidFill>
              <a:round/>
              <a:headEnd/>
              <a:tailEnd/>
            </a:ln>
          </p:spPr>
        </p:cxnSp>
        <p:cxnSp>
          <p:nvCxnSpPr>
            <p:cNvPr id="48266" name="AutoShape 53"/>
            <p:cNvCxnSpPr>
              <a:cxnSpLocks noChangeShapeType="1"/>
              <a:stCxn id="48260" idx="5"/>
              <a:endCxn id="48259" idx="7"/>
            </p:cNvCxnSpPr>
            <p:nvPr/>
          </p:nvCxnSpPr>
          <p:spPr bwMode="auto">
            <a:xfrm flipH="1">
              <a:off x="4387" y="1167"/>
              <a:ext cx="480" cy="476"/>
            </a:xfrm>
            <a:prstGeom prst="straightConnector1">
              <a:avLst/>
            </a:prstGeom>
            <a:noFill/>
            <a:ln w="28575">
              <a:solidFill>
                <a:srgbClr val="FFFF00"/>
              </a:solidFill>
              <a:round/>
              <a:headEnd/>
              <a:tailEnd/>
            </a:ln>
          </p:spPr>
        </p:cxnSp>
        <p:cxnSp>
          <p:nvCxnSpPr>
            <p:cNvPr id="48267" name="AutoShape 54"/>
            <p:cNvCxnSpPr>
              <a:cxnSpLocks noChangeShapeType="1"/>
              <a:stCxn id="48262" idx="4"/>
              <a:endCxn id="48259" idx="4"/>
            </p:cNvCxnSpPr>
            <p:nvPr/>
          </p:nvCxnSpPr>
          <p:spPr bwMode="auto">
            <a:xfrm>
              <a:off x="4360" y="842"/>
              <a:ext cx="0" cy="864"/>
            </a:xfrm>
            <a:prstGeom prst="straightConnector1">
              <a:avLst/>
            </a:prstGeom>
            <a:noFill/>
            <a:ln w="28575">
              <a:solidFill>
                <a:srgbClr val="FFFF00"/>
              </a:solidFill>
              <a:round/>
              <a:headEnd/>
              <a:tailEnd/>
            </a:ln>
          </p:spPr>
        </p:cxnSp>
        <p:cxnSp>
          <p:nvCxnSpPr>
            <p:cNvPr id="48268" name="AutoShape 55"/>
            <p:cNvCxnSpPr>
              <a:cxnSpLocks noChangeShapeType="1"/>
              <a:stCxn id="48259" idx="5"/>
              <a:endCxn id="48258" idx="7"/>
            </p:cNvCxnSpPr>
            <p:nvPr/>
          </p:nvCxnSpPr>
          <p:spPr bwMode="auto">
            <a:xfrm>
              <a:off x="4387" y="1695"/>
              <a:ext cx="0" cy="668"/>
            </a:xfrm>
            <a:prstGeom prst="straightConnector1">
              <a:avLst/>
            </a:prstGeom>
            <a:noFill/>
            <a:ln w="28575">
              <a:solidFill>
                <a:srgbClr val="FFFF00"/>
              </a:solidFill>
              <a:round/>
              <a:headEnd/>
              <a:tailEnd/>
            </a:ln>
          </p:spPr>
        </p:cxnSp>
        <p:cxnSp>
          <p:nvCxnSpPr>
            <p:cNvPr id="48269" name="AutoShape 56"/>
            <p:cNvCxnSpPr>
              <a:cxnSpLocks noChangeShapeType="1"/>
              <a:stCxn id="48258" idx="5"/>
              <a:endCxn id="48257" idx="3"/>
            </p:cNvCxnSpPr>
            <p:nvPr/>
          </p:nvCxnSpPr>
          <p:spPr bwMode="auto">
            <a:xfrm flipH="1">
              <a:off x="3756" y="2415"/>
              <a:ext cx="631" cy="624"/>
            </a:xfrm>
            <a:prstGeom prst="straightConnector1">
              <a:avLst/>
            </a:prstGeom>
            <a:noFill/>
            <a:ln w="28575">
              <a:solidFill>
                <a:srgbClr val="FFFF00"/>
              </a:solidFill>
              <a:round/>
              <a:headEnd/>
              <a:tailEnd/>
            </a:ln>
          </p:spPr>
        </p:cxnSp>
        <p:cxnSp>
          <p:nvCxnSpPr>
            <p:cNvPr id="48270" name="AutoShape 57"/>
            <p:cNvCxnSpPr>
              <a:cxnSpLocks noChangeShapeType="1"/>
              <a:stCxn id="48258" idx="5"/>
              <a:endCxn id="48256" idx="4"/>
            </p:cNvCxnSpPr>
            <p:nvPr/>
          </p:nvCxnSpPr>
          <p:spPr bwMode="auto">
            <a:xfrm>
              <a:off x="4387" y="2415"/>
              <a:ext cx="501" cy="587"/>
            </a:xfrm>
            <a:prstGeom prst="straightConnector1">
              <a:avLst/>
            </a:prstGeom>
            <a:noFill/>
            <a:ln w="28575">
              <a:solidFill>
                <a:srgbClr val="FFFF00"/>
              </a:solidFill>
              <a:round/>
              <a:headEnd/>
              <a:tailEnd/>
            </a:ln>
          </p:spPr>
        </p:cxnSp>
        <p:cxnSp>
          <p:nvCxnSpPr>
            <p:cNvPr id="48271" name="AutoShape 58"/>
            <p:cNvCxnSpPr>
              <a:cxnSpLocks noChangeShapeType="1"/>
              <a:stCxn id="48255" idx="0"/>
              <a:endCxn id="48257" idx="7"/>
            </p:cNvCxnSpPr>
            <p:nvPr/>
          </p:nvCxnSpPr>
          <p:spPr bwMode="auto">
            <a:xfrm flipH="1" flipV="1">
              <a:off x="3811" y="2987"/>
              <a:ext cx="549" cy="421"/>
            </a:xfrm>
            <a:prstGeom prst="straightConnector1">
              <a:avLst/>
            </a:prstGeom>
            <a:noFill/>
            <a:ln w="28575">
              <a:solidFill>
                <a:srgbClr val="FFFF00"/>
              </a:solidFill>
              <a:round/>
              <a:headEnd/>
              <a:tailEnd/>
            </a:ln>
          </p:spPr>
        </p:cxnSp>
        <p:cxnSp>
          <p:nvCxnSpPr>
            <p:cNvPr id="48272" name="AutoShape 59"/>
            <p:cNvCxnSpPr>
              <a:cxnSpLocks noChangeShapeType="1"/>
              <a:stCxn id="48261" idx="7"/>
              <a:endCxn id="48260" idx="5"/>
            </p:cNvCxnSpPr>
            <p:nvPr/>
          </p:nvCxnSpPr>
          <p:spPr bwMode="auto">
            <a:xfrm>
              <a:off x="3763" y="1163"/>
              <a:ext cx="1104" cy="4"/>
            </a:xfrm>
            <a:prstGeom prst="straightConnector1">
              <a:avLst/>
            </a:prstGeom>
            <a:noFill/>
            <a:ln w="28575">
              <a:solidFill>
                <a:srgbClr val="FFFF00"/>
              </a:solidFill>
              <a:round/>
              <a:headEnd/>
              <a:tailEnd/>
            </a:ln>
          </p:spPr>
        </p:cxnSp>
        <p:cxnSp>
          <p:nvCxnSpPr>
            <p:cNvPr id="48273" name="AutoShape 60"/>
            <p:cNvCxnSpPr>
              <a:cxnSpLocks noChangeShapeType="1"/>
              <a:stCxn id="48255" idx="7"/>
              <a:endCxn id="48256" idx="4"/>
            </p:cNvCxnSpPr>
            <p:nvPr/>
          </p:nvCxnSpPr>
          <p:spPr bwMode="auto">
            <a:xfrm flipV="1">
              <a:off x="4387" y="3002"/>
              <a:ext cx="501" cy="417"/>
            </a:xfrm>
            <a:prstGeom prst="straightConnector1">
              <a:avLst/>
            </a:prstGeom>
            <a:noFill/>
            <a:ln w="28575">
              <a:solidFill>
                <a:srgbClr val="FFFF00"/>
              </a:solidFill>
              <a:round/>
              <a:headEnd/>
              <a:tailEnd/>
            </a:ln>
          </p:spPr>
        </p:cxnSp>
        <p:cxnSp>
          <p:nvCxnSpPr>
            <p:cNvPr id="48274" name="AutoShape 61"/>
            <p:cNvCxnSpPr>
              <a:cxnSpLocks noChangeShapeType="1"/>
              <a:stCxn id="48258" idx="4"/>
              <a:endCxn id="48255" idx="0"/>
            </p:cNvCxnSpPr>
            <p:nvPr/>
          </p:nvCxnSpPr>
          <p:spPr bwMode="auto">
            <a:xfrm>
              <a:off x="4360" y="2426"/>
              <a:ext cx="0" cy="982"/>
            </a:xfrm>
            <a:prstGeom prst="straightConnector1">
              <a:avLst/>
            </a:prstGeom>
            <a:noFill/>
            <a:ln w="28575">
              <a:solidFill>
                <a:srgbClr val="FFFF00"/>
              </a:solidFill>
              <a:round/>
              <a:headEnd/>
              <a:tailEnd/>
            </a:ln>
          </p:spPr>
        </p:cxnSp>
        <p:cxnSp>
          <p:nvCxnSpPr>
            <p:cNvPr id="48275" name="AutoShape 62"/>
            <p:cNvCxnSpPr>
              <a:cxnSpLocks noChangeShapeType="1"/>
              <a:stCxn id="48257" idx="6"/>
              <a:endCxn id="48256" idx="6"/>
            </p:cNvCxnSpPr>
            <p:nvPr/>
          </p:nvCxnSpPr>
          <p:spPr bwMode="auto">
            <a:xfrm flipV="1">
              <a:off x="3823" y="2965"/>
              <a:ext cx="1104" cy="48"/>
            </a:xfrm>
            <a:prstGeom prst="straightConnector1">
              <a:avLst/>
            </a:prstGeom>
            <a:noFill/>
            <a:ln w="28575">
              <a:solidFill>
                <a:srgbClr val="FFFF00"/>
              </a:solidFill>
              <a:round/>
              <a:headEnd/>
              <a:tailEnd/>
            </a:ln>
          </p:spPr>
        </p:cxnSp>
        <p:cxnSp>
          <p:nvCxnSpPr>
            <p:cNvPr id="48276" name="AutoShape 63"/>
            <p:cNvCxnSpPr>
              <a:cxnSpLocks noChangeShapeType="1"/>
              <a:stCxn id="48259" idx="7"/>
              <a:endCxn id="48257" idx="7"/>
            </p:cNvCxnSpPr>
            <p:nvPr/>
          </p:nvCxnSpPr>
          <p:spPr bwMode="auto">
            <a:xfrm flipH="1">
              <a:off x="3811" y="1643"/>
              <a:ext cx="576" cy="1344"/>
            </a:xfrm>
            <a:prstGeom prst="straightConnector1">
              <a:avLst/>
            </a:prstGeom>
            <a:noFill/>
            <a:ln w="28575">
              <a:solidFill>
                <a:srgbClr val="FFFF00"/>
              </a:solidFill>
              <a:round/>
              <a:headEnd/>
              <a:tailEnd/>
            </a:ln>
          </p:spPr>
        </p:cxnSp>
        <p:cxnSp>
          <p:nvCxnSpPr>
            <p:cNvPr id="48277" name="AutoShape 64"/>
            <p:cNvCxnSpPr>
              <a:cxnSpLocks noChangeShapeType="1"/>
              <a:stCxn id="48259" idx="6"/>
              <a:endCxn id="48256" idx="0"/>
            </p:cNvCxnSpPr>
            <p:nvPr/>
          </p:nvCxnSpPr>
          <p:spPr bwMode="auto">
            <a:xfrm>
              <a:off x="4399" y="1669"/>
              <a:ext cx="489" cy="1259"/>
            </a:xfrm>
            <a:prstGeom prst="straightConnector1">
              <a:avLst/>
            </a:prstGeom>
            <a:noFill/>
            <a:ln w="28575">
              <a:solidFill>
                <a:srgbClr val="FFFF00"/>
              </a:solidFill>
              <a:round/>
              <a:headEnd/>
              <a:tailEnd/>
            </a:ln>
          </p:spPr>
        </p:cxnSp>
        <p:sp>
          <p:nvSpPr>
            <p:cNvPr id="48278" name="Text Box 69"/>
            <p:cNvSpPr txBox="1">
              <a:spLocks noChangeArrowheads="1"/>
            </p:cNvSpPr>
            <p:nvPr/>
          </p:nvSpPr>
          <p:spPr bwMode="auto">
            <a:xfrm>
              <a:off x="3494"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8279" name="Text Box 70"/>
            <p:cNvSpPr txBox="1">
              <a:spLocks noChangeArrowheads="1"/>
            </p:cNvSpPr>
            <p:nvPr/>
          </p:nvSpPr>
          <p:spPr bwMode="auto">
            <a:xfrm>
              <a:off x="4886"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8280" name="Text Box 71"/>
            <p:cNvSpPr txBox="1">
              <a:spLocks noChangeArrowheads="1"/>
            </p:cNvSpPr>
            <p:nvPr/>
          </p:nvSpPr>
          <p:spPr bwMode="auto">
            <a:xfrm>
              <a:off x="4022" y="1559"/>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8281" name="Text Box 72"/>
            <p:cNvSpPr txBox="1">
              <a:spLocks noChangeArrowheads="1"/>
            </p:cNvSpPr>
            <p:nvPr/>
          </p:nvSpPr>
          <p:spPr bwMode="auto">
            <a:xfrm>
              <a:off x="4166" y="22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8282" name="Text Box 73"/>
            <p:cNvSpPr txBox="1">
              <a:spLocks noChangeArrowheads="1"/>
            </p:cNvSpPr>
            <p:nvPr/>
          </p:nvSpPr>
          <p:spPr bwMode="auto">
            <a:xfrm>
              <a:off x="3590" y="290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8283" name="Text Box 74"/>
            <p:cNvSpPr txBox="1">
              <a:spLocks noChangeArrowheads="1"/>
            </p:cNvSpPr>
            <p:nvPr/>
          </p:nvSpPr>
          <p:spPr bwMode="auto">
            <a:xfrm>
              <a:off x="4944" y="28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8284" name="Text Box 75"/>
            <p:cNvSpPr txBox="1">
              <a:spLocks noChangeArrowheads="1"/>
            </p:cNvSpPr>
            <p:nvPr/>
          </p:nvSpPr>
          <p:spPr bwMode="auto">
            <a:xfrm>
              <a:off x="4272" y="346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8285" name="Text Box 76"/>
            <p:cNvSpPr txBox="1">
              <a:spLocks noChangeArrowheads="1"/>
            </p:cNvSpPr>
            <p:nvPr/>
          </p:nvSpPr>
          <p:spPr bwMode="auto">
            <a:xfrm>
              <a:off x="3504" y="399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8286" name="Text Box 77"/>
            <p:cNvSpPr txBox="1">
              <a:spLocks noChangeArrowheads="1"/>
            </p:cNvSpPr>
            <p:nvPr/>
          </p:nvSpPr>
          <p:spPr bwMode="auto">
            <a:xfrm>
              <a:off x="4320" y="40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cxnSp>
          <p:nvCxnSpPr>
            <p:cNvPr id="48287" name="AutoShape 79"/>
            <p:cNvCxnSpPr>
              <a:cxnSpLocks noChangeShapeType="1"/>
              <a:stCxn id="48261" idx="6"/>
              <a:endCxn id="48281" idx="3"/>
            </p:cNvCxnSpPr>
            <p:nvPr/>
          </p:nvCxnSpPr>
          <p:spPr bwMode="auto">
            <a:xfrm>
              <a:off x="3775" y="1189"/>
              <a:ext cx="587" cy="1158"/>
            </a:xfrm>
            <a:prstGeom prst="straightConnector1">
              <a:avLst/>
            </a:prstGeom>
            <a:noFill/>
            <a:ln w="28575">
              <a:solidFill>
                <a:srgbClr val="FFFF00"/>
              </a:solidFill>
              <a:round/>
              <a:headEnd/>
              <a:tailEnd/>
            </a:ln>
          </p:spPr>
        </p:cxnSp>
        <p:cxnSp>
          <p:nvCxnSpPr>
            <p:cNvPr id="48288" name="AutoShape 80"/>
            <p:cNvCxnSpPr>
              <a:cxnSpLocks noChangeShapeType="1"/>
              <a:stCxn id="48279" idx="1"/>
              <a:endCxn id="48258" idx="6"/>
            </p:cNvCxnSpPr>
            <p:nvPr/>
          </p:nvCxnSpPr>
          <p:spPr bwMode="auto">
            <a:xfrm flipH="1">
              <a:off x="4399" y="1147"/>
              <a:ext cx="487" cy="1242"/>
            </a:xfrm>
            <a:prstGeom prst="straightConnector1">
              <a:avLst/>
            </a:prstGeom>
            <a:noFill/>
            <a:ln w="28575">
              <a:solidFill>
                <a:srgbClr val="FFFF00"/>
              </a:solidFill>
              <a:round/>
              <a:headEnd/>
              <a:tailEnd/>
            </a:ln>
          </p:spPr>
        </p:cxnSp>
        <p:cxnSp>
          <p:nvCxnSpPr>
            <p:cNvPr id="48289" name="AutoShape 82"/>
            <p:cNvCxnSpPr>
              <a:cxnSpLocks noChangeShapeType="1"/>
              <a:stCxn id="48259" idx="4"/>
            </p:cNvCxnSpPr>
            <p:nvPr/>
          </p:nvCxnSpPr>
          <p:spPr bwMode="auto">
            <a:xfrm rot="16200000" flipH="1">
              <a:off x="3911" y="2155"/>
              <a:ext cx="1722" cy="824"/>
            </a:xfrm>
            <a:prstGeom prst="bentConnector3">
              <a:avLst>
                <a:gd name="adj1" fmla="val -1454"/>
              </a:avLst>
            </a:prstGeom>
            <a:noFill/>
            <a:ln w="28575">
              <a:solidFill>
                <a:srgbClr val="FFFF00"/>
              </a:solidFill>
              <a:miter lim="800000"/>
              <a:headEnd/>
              <a:tailEnd/>
            </a:ln>
          </p:spPr>
        </p:cxnSp>
        <p:sp>
          <p:nvSpPr>
            <p:cNvPr id="48290" name="Line 83"/>
            <p:cNvSpPr>
              <a:spLocks noChangeShapeType="1"/>
            </p:cNvSpPr>
            <p:nvPr/>
          </p:nvSpPr>
          <p:spPr bwMode="auto">
            <a:xfrm>
              <a:off x="4416" y="3456"/>
              <a:ext cx="768" cy="0"/>
            </a:xfrm>
            <a:prstGeom prst="line">
              <a:avLst/>
            </a:prstGeom>
            <a:noFill/>
            <a:ln w="28575">
              <a:solidFill>
                <a:srgbClr val="FFFF00"/>
              </a:solidFill>
              <a:round/>
              <a:headEnd/>
              <a:tailEnd/>
            </a:ln>
          </p:spPr>
          <p:txBody>
            <a:bodyPr/>
            <a:lstStyle/>
            <a:p>
              <a:endParaRPr lang="en-US"/>
            </a:p>
          </p:txBody>
        </p:sp>
      </p:grpSp>
      <p:sp>
        <p:nvSpPr>
          <p:cNvPr id="81"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a:lstStyle/>
          <a:p>
            <a:pPr algn="r">
              <a:defRPr/>
            </a:pPr>
            <a:fld id="{65732C20-912C-4C12-BCA5-E5A9963ED7E1}" type="slidenum">
              <a:rPr lang="en-US" sz="1400">
                <a:latin typeface="+mn-lt"/>
              </a:rPr>
              <a:pPr algn="r">
                <a:defRPr/>
              </a:pPr>
              <a:t>34</a:t>
            </a:fld>
            <a:endParaRPr lang="en-US" sz="1400">
              <a:latin typeface="+mn-lt"/>
            </a:endParaRPr>
          </a:p>
        </p:txBody>
      </p:sp>
      <p:sp>
        <p:nvSpPr>
          <p:cNvPr id="48170" name="Text Box 2"/>
          <p:cNvSpPr txBox="1">
            <a:spLocks noChangeArrowheads="1"/>
          </p:cNvSpPr>
          <p:nvPr/>
        </p:nvSpPr>
        <p:spPr bwMode="auto">
          <a:xfrm>
            <a:off x="228600" y="6049963"/>
            <a:ext cx="4495800" cy="579437"/>
          </a:xfrm>
          <a:prstGeom prst="rect">
            <a:avLst/>
          </a:prstGeom>
          <a:noFill/>
          <a:ln w="9525">
            <a:noFill/>
            <a:miter lim="800000"/>
            <a:headEnd/>
            <a:tailEnd/>
          </a:ln>
        </p:spPr>
        <p:txBody>
          <a:bodyPr>
            <a:spAutoFit/>
          </a:bodyPr>
          <a:lstStyle/>
          <a:p>
            <a:r>
              <a:rPr lang="en-US" b="1">
                <a:solidFill>
                  <a:srgbClr val="FFCC00"/>
                </a:solidFill>
              </a:rPr>
              <a:t>Malaysian Rain Forest</a:t>
            </a:r>
          </a:p>
        </p:txBody>
      </p:sp>
      <p:sp>
        <p:nvSpPr>
          <p:cNvPr id="48171" name="Text Box 38"/>
          <p:cNvSpPr txBox="1">
            <a:spLocks noChangeArrowheads="1"/>
          </p:cNvSpPr>
          <p:nvPr/>
        </p:nvSpPr>
        <p:spPr bwMode="auto">
          <a:xfrm>
            <a:off x="5546725" y="171450"/>
            <a:ext cx="3333750" cy="579438"/>
          </a:xfrm>
          <a:prstGeom prst="rect">
            <a:avLst/>
          </a:prstGeom>
          <a:noFill/>
          <a:ln w="9525">
            <a:noFill/>
            <a:miter lim="800000"/>
            <a:headEnd/>
            <a:tailEnd/>
          </a:ln>
        </p:spPr>
        <p:txBody>
          <a:bodyPr wrap="none">
            <a:spAutoFit/>
          </a:bodyPr>
          <a:lstStyle/>
          <a:p>
            <a:r>
              <a:rPr lang="en-US">
                <a:solidFill>
                  <a:schemeClr val="bg1"/>
                </a:solidFill>
              </a:rPr>
              <a:t>Competition Graph</a:t>
            </a:r>
          </a:p>
        </p:txBody>
      </p:sp>
      <p:sp>
        <p:nvSpPr>
          <p:cNvPr id="48172" name="Text Box 68"/>
          <p:cNvSpPr txBox="1">
            <a:spLocks noChangeArrowheads="1"/>
          </p:cNvSpPr>
          <p:nvPr/>
        </p:nvSpPr>
        <p:spPr bwMode="auto">
          <a:xfrm>
            <a:off x="6705600" y="874713"/>
            <a:ext cx="438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sp>
        <p:nvSpPr>
          <p:cNvPr id="48173" name="Text Box 78"/>
          <p:cNvSpPr txBox="1">
            <a:spLocks noChangeArrowheads="1"/>
          </p:cNvSpPr>
          <p:nvPr/>
        </p:nvSpPr>
        <p:spPr bwMode="auto">
          <a:xfrm>
            <a:off x="8077200" y="6284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grpSp>
        <p:nvGrpSpPr>
          <p:cNvPr id="48174" name="Group 84"/>
          <p:cNvGrpSpPr>
            <a:grpSpLocks/>
          </p:cNvGrpSpPr>
          <p:nvPr/>
        </p:nvGrpSpPr>
        <p:grpSpPr bwMode="auto">
          <a:xfrm>
            <a:off x="5546725" y="1219200"/>
            <a:ext cx="2732088" cy="5508625"/>
            <a:chOff x="3494" y="768"/>
            <a:chExt cx="1721" cy="3470"/>
          </a:xfrm>
        </p:grpSpPr>
        <p:sp>
          <p:nvSpPr>
            <p:cNvPr id="48213" name="Oval 39"/>
            <p:cNvSpPr>
              <a:spLocks noChangeArrowheads="1"/>
            </p:cNvSpPr>
            <p:nvPr/>
          </p:nvSpPr>
          <p:spPr bwMode="auto">
            <a:xfrm>
              <a:off x="5136"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14" name="Oval 40"/>
            <p:cNvSpPr>
              <a:spLocks noChangeArrowheads="1"/>
            </p:cNvSpPr>
            <p:nvPr/>
          </p:nvSpPr>
          <p:spPr bwMode="auto">
            <a:xfrm>
              <a:off x="4368"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15" name="Oval 41"/>
            <p:cNvSpPr>
              <a:spLocks noChangeArrowheads="1"/>
            </p:cNvSpPr>
            <p:nvPr/>
          </p:nvSpPr>
          <p:spPr bwMode="auto">
            <a:xfrm>
              <a:off x="3569"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16" name="Oval 42"/>
            <p:cNvSpPr>
              <a:spLocks noChangeArrowheads="1"/>
            </p:cNvSpPr>
            <p:nvPr/>
          </p:nvSpPr>
          <p:spPr bwMode="auto">
            <a:xfrm>
              <a:off x="4320" y="34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17" name="Oval 43"/>
            <p:cNvSpPr>
              <a:spLocks noChangeArrowheads="1"/>
            </p:cNvSpPr>
            <p:nvPr/>
          </p:nvSpPr>
          <p:spPr bwMode="auto">
            <a:xfrm>
              <a:off x="4848" y="292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18" name="Oval 44"/>
            <p:cNvSpPr>
              <a:spLocks noChangeArrowheads="1"/>
            </p:cNvSpPr>
            <p:nvPr/>
          </p:nvSpPr>
          <p:spPr bwMode="auto">
            <a:xfrm>
              <a:off x="3744" y="297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19" name="Oval 45"/>
            <p:cNvSpPr>
              <a:spLocks noChangeArrowheads="1"/>
            </p:cNvSpPr>
            <p:nvPr/>
          </p:nvSpPr>
          <p:spPr bwMode="auto">
            <a:xfrm>
              <a:off x="4320" y="23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20" name="Oval 46"/>
            <p:cNvSpPr>
              <a:spLocks noChangeArrowheads="1"/>
            </p:cNvSpPr>
            <p:nvPr/>
          </p:nvSpPr>
          <p:spPr bwMode="auto">
            <a:xfrm>
              <a:off x="4320" y="16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21" name="Oval 47"/>
            <p:cNvSpPr>
              <a:spLocks noChangeArrowheads="1"/>
            </p:cNvSpPr>
            <p:nvPr/>
          </p:nvSpPr>
          <p:spPr bwMode="auto">
            <a:xfrm>
              <a:off x="4800"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22" name="Oval 48"/>
            <p:cNvSpPr>
              <a:spLocks noChangeArrowheads="1"/>
            </p:cNvSpPr>
            <p:nvPr/>
          </p:nvSpPr>
          <p:spPr bwMode="auto">
            <a:xfrm>
              <a:off x="3696" y="11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223" name="Oval 49"/>
            <p:cNvSpPr>
              <a:spLocks noChangeArrowheads="1"/>
            </p:cNvSpPr>
            <p:nvPr/>
          </p:nvSpPr>
          <p:spPr bwMode="auto">
            <a:xfrm>
              <a:off x="4320" y="76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8224" name="AutoShape 50"/>
            <p:cNvCxnSpPr>
              <a:cxnSpLocks noChangeShapeType="1"/>
              <a:stCxn id="48223" idx="2"/>
              <a:endCxn id="48222" idx="7"/>
            </p:cNvCxnSpPr>
            <p:nvPr/>
          </p:nvCxnSpPr>
          <p:spPr bwMode="auto">
            <a:xfrm flipH="1">
              <a:off x="3763" y="805"/>
              <a:ext cx="557" cy="358"/>
            </a:xfrm>
            <a:prstGeom prst="straightConnector1">
              <a:avLst/>
            </a:prstGeom>
            <a:noFill/>
            <a:ln w="28575">
              <a:solidFill>
                <a:srgbClr val="FFFF00"/>
              </a:solidFill>
              <a:round/>
              <a:headEnd/>
              <a:tailEnd/>
            </a:ln>
          </p:spPr>
        </p:cxnSp>
        <p:cxnSp>
          <p:nvCxnSpPr>
            <p:cNvPr id="48225" name="AutoShape 51"/>
            <p:cNvCxnSpPr>
              <a:cxnSpLocks noChangeShapeType="1"/>
              <a:stCxn id="48223" idx="6"/>
              <a:endCxn id="48221" idx="0"/>
            </p:cNvCxnSpPr>
            <p:nvPr/>
          </p:nvCxnSpPr>
          <p:spPr bwMode="auto">
            <a:xfrm>
              <a:off x="4399" y="805"/>
              <a:ext cx="441" cy="299"/>
            </a:xfrm>
            <a:prstGeom prst="straightConnector1">
              <a:avLst/>
            </a:prstGeom>
            <a:noFill/>
            <a:ln w="28575">
              <a:solidFill>
                <a:srgbClr val="FFFF00"/>
              </a:solidFill>
              <a:round/>
              <a:headEnd/>
              <a:tailEnd/>
            </a:ln>
          </p:spPr>
        </p:cxnSp>
        <p:cxnSp>
          <p:nvCxnSpPr>
            <p:cNvPr id="48226" name="AutoShape 52"/>
            <p:cNvCxnSpPr>
              <a:cxnSpLocks noChangeShapeType="1"/>
              <a:stCxn id="48222" idx="6"/>
              <a:endCxn id="48220" idx="7"/>
            </p:cNvCxnSpPr>
            <p:nvPr/>
          </p:nvCxnSpPr>
          <p:spPr bwMode="auto">
            <a:xfrm>
              <a:off x="3775" y="1189"/>
              <a:ext cx="612" cy="454"/>
            </a:xfrm>
            <a:prstGeom prst="straightConnector1">
              <a:avLst/>
            </a:prstGeom>
            <a:noFill/>
            <a:ln w="28575">
              <a:solidFill>
                <a:srgbClr val="FFFF00"/>
              </a:solidFill>
              <a:round/>
              <a:headEnd/>
              <a:tailEnd/>
            </a:ln>
          </p:spPr>
        </p:cxnSp>
        <p:cxnSp>
          <p:nvCxnSpPr>
            <p:cNvPr id="48227" name="AutoShape 53"/>
            <p:cNvCxnSpPr>
              <a:cxnSpLocks noChangeShapeType="1"/>
              <a:stCxn id="48221" idx="5"/>
              <a:endCxn id="48220" idx="7"/>
            </p:cNvCxnSpPr>
            <p:nvPr/>
          </p:nvCxnSpPr>
          <p:spPr bwMode="auto">
            <a:xfrm flipH="1">
              <a:off x="4387" y="1167"/>
              <a:ext cx="480" cy="476"/>
            </a:xfrm>
            <a:prstGeom prst="straightConnector1">
              <a:avLst/>
            </a:prstGeom>
            <a:noFill/>
            <a:ln w="28575">
              <a:solidFill>
                <a:srgbClr val="FFFF00"/>
              </a:solidFill>
              <a:round/>
              <a:headEnd/>
              <a:tailEnd/>
            </a:ln>
          </p:spPr>
        </p:cxnSp>
        <p:cxnSp>
          <p:nvCxnSpPr>
            <p:cNvPr id="48228" name="AutoShape 54"/>
            <p:cNvCxnSpPr>
              <a:cxnSpLocks noChangeShapeType="1"/>
              <a:stCxn id="48223" idx="4"/>
              <a:endCxn id="48220" idx="4"/>
            </p:cNvCxnSpPr>
            <p:nvPr/>
          </p:nvCxnSpPr>
          <p:spPr bwMode="auto">
            <a:xfrm>
              <a:off x="4360" y="842"/>
              <a:ext cx="0" cy="864"/>
            </a:xfrm>
            <a:prstGeom prst="straightConnector1">
              <a:avLst/>
            </a:prstGeom>
            <a:noFill/>
            <a:ln w="28575">
              <a:solidFill>
                <a:srgbClr val="FFFF00"/>
              </a:solidFill>
              <a:round/>
              <a:headEnd/>
              <a:tailEnd/>
            </a:ln>
          </p:spPr>
        </p:cxnSp>
        <p:cxnSp>
          <p:nvCxnSpPr>
            <p:cNvPr id="48229" name="AutoShape 55"/>
            <p:cNvCxnSpPr>
              <a:cxnSpLocks noChangeShapeType="1"/>
              <a:stCxn id="48220" idx="5"/>
              <a:endCxn id="48219" idx="7"/>
            </p:cNvCxnSpPr>
            <p:nvPr/>
          </p:nvCxnSpPr>
          <p:spPr bwMode="auto">
            <a:xfrm>
              <a:off x="4387" y="1695"/>
              <a:ext cx="0" cy="668"/>
            </a:xfrm>
            <a:prstGeom prst="straightConnector1">
              <a:avLst/>
            </a:prstGeom>
            <a:noFill/>
            <a:ln w="28575">
              <a:solidFill>
                <a:srgbClr val="FFFF00"/>
              </a:solidFill>
              <a:round/>
              <a:headEnd/>
              <a:tailEnd/>
            </a:ln>
          </p:spPr>
        </p:cxnSp>
        <p:cxnSp>
          <p:nvCxnSpPr>
            <p:cNvPr id="48230" name="AutoShape 56"/>
            <p:cNvCxnSpPr>
              <a:cxnSpLocks noChangeShapeType="1"/>
              <a:stCxn id="48219" idx="5"/>
              <a:endCxn id="48218" idx="3"/>
            </p:cNvCxnSpPr>
            <p:nvPr/>
          </p:nvCxnSpPr>
          <p:spPr bwMode="auto">
            <a:xfrm flipH="1">
              <a:off x="3756" y="2415"/>
              <a:ext cx="631" cy="624"/>
            </a:xfrm>
            <a:prstGeom prst="straightConnector1">
              <a:avLst/>
            </a:prstGeom>
            <a:noFill/>
            <a:ln w="28575">
              <a:solidFill>
                <a:srgbClr val="FFFF00"/>
              </a:solidFill>
              <a:round/>
              <a:headEnd/>
              <a:tailEnd/>
            </a:ln>
          </p:spPr>
        </p:cxnSp>
        <p:cxnSp>
          <p:nvCxnSpPr>
            <p:cNvPr id="48231" name="AutoShape 57"/>
            <p:cNvCxnSpPr>
              <a:cxnSpLocks noChangeShapeType="1"/>
              <a:stCxn id="48219" idx="5"/>
              <a:endCxn id="48217" idx="4"/>
            </p:cNvCxnSpPr>
            <p:nvPr/>
          </p:nvCxnSpPr>
          <p:spPr bwMode="auto">
            <a:xfrm>
              <a:off x="4387" y="2415"/>
              <a:ext cx="501" cy="587"/>
            </a:xfrm>
            <a:prstGeom prst="straightConnector1">
              <a:avLst/>
            </a:prstGeom>
            <a:noFill/>
            <a:ln w="28575">
              <a:solidFill>
                <a:srgbClr val="FFFF00"/>
              </a:solidFill>
              <a:round/>
              <a:headEnd/>
              <a:tailEnd/>
            </a:ln>
          </p:spPr>
        </p:cxnSp>
        <p:cxnSp>
          <p:nvCxnSpPr>
            <p:cNvPr id="48232" name="AutoShape 58"/>
            <p:cNvCxnSpPr>
              <a:cxnSpLocks noChangeShapeType="1"/>
              <a:stCxn id="48216" idx="0"/>
              <a:endCxn id="48218" idx="7"/>
            </p:cNvCxnSpPr>
            <p:nvPr/>
          </p:nvCxnSpPr>
          <p:spPr bwMode="auto">
            <a:xfrm flipH="1" flipV="1">
              <a:off x="3811" y="2987"/>
              <a:ext cx="549" cy="421"/>
            </a:xfrm>
            <a:prstGeom prst="straightConnector1">
              <a:avLst/>
            </a:prstGeom>
            <a:noFill/>
            <a:ln w="28575">
              <a:solidFill>
                <a:srgbClr val="FFFF00"/>
              </a:solidFill>
              <a:round/>
              <a:headEnd/>
              <a:tailEnd/>
            </a:ln>
          </p:spPr>
        </p:cxnSp>
        <p:cxnSp>
          <p:nvCxnSpPr>
            <p:cNvPr id="48233" name="AutoShape 59"/>
            <p:cNvCxnSpPr>
              <a:cxnSpLocks noChangeShapeType="1"/>
              <a:stCxn id="48222" idx="7"/>
              <a:endCxn id="48221" idx="5"/>
            </p:cNvCxnSpPr>
            <p:nvPr/>
          </p:nvCxnSpPr>
          <p:spPr bwMode="auto">
            <a:xfrm>
              <a:off x="3763" y="1163"/>
              <a:ext cx="1104" cy="4"/>
            </a:xfrm>
            <a:prstGeom prst="straightConnector1">
              <a:avLst/>
            </a:prstGeom>
            <a:noFill/>
            <a:ln w="28575">
              <a:solidFill>
                <a:srgbClr val="FFFF00"/>
              </a:solidFill>
              <a:round/>
              <a:headEnd/>
              <a:tailEnd/>
            </a:ln>
          </p:spPr>
        </p:cxnSp>
        <p:cxnSp>
          <p:nvCxnSpPr>
            <p:cNvPr id="48234" name="AutoShape 60"/>
            <p:cNvCxnSpPr>
              <a:cxnSpLocks noChangeShapeType="1"/>
              <a:stCxn id="48216" idx="7"/>
              <a:endCxn id="48217" idx="4"/>
            </p:cNvCxnSpPr>
            <p:nvPr/>
          </p:nvCxnSpPr>
          <p:spPr bwMode="auto">
            <a:xfrm flipV="1">
              <a:off x="4387" y="3002"/>
              <a:ext cx="501" cy="417"/>
            </a:xfrm>
            <a:prstGeom prst="straightConnector1">
              <a:avLst/>
            </a:prstGeom>
            <a:noFill/>
            <a:ln w="28575">
              <a:solidFill>
                <a:srgbClr val="FFFF00"/>
              </a:solidFill>
              <a:round/>
              <a:headEnd/>
              <a:tailEnd/>
            </a:ln>
          </p:spPr>
        </p:cxnSp>
        <p:cxnSp>
          <p:nvCxnSpPr>
            <p:cNvPr id="48235" name="AutoShape 61"/>
            <p:cNvCxnSpPr>
              <a:cxnSpLocks noChangeShapeType="1"/>
              <a:stCxn id="48219" idx="4"/>
              <a:endCxn id="48216" idx="0"/>
            </p:cNvCxnSpPr>
            <p:nvPr/>
          </p:nvCxnSpPr>
          <p:spPr bwMode="auto">
            <a:xfrm>
              <a:off x="4360" y="2426"/>
              <a:ext cx="0" cy="982"/>
            </a:xfrm>
            <a:prstGeom prst="straightConnector1">
              <a:avLst/>
            </a:prstGeom>
            <a:noFill/>
            <a:ln w="28575">
              <a:solidFill>
                <a:srgbClr val="FFFF00"/>
              </a:solidFill>
              <a:round/>
              <a:headEnd/>
              <a:tailEnd/>
            </a:ln>
          </p:spPr>
        </p:cxnSp>
        <p:cxnSp>
          <p:nvCxnSpPr>
            <p:cNvPr id="48236" name="AutoShape 62"/>
            <p:cNvCxnSpPr>
              <a:cxnSpLocks noChangeShapeType="1"/>
              <a:stCxn id="48218" idx="6"/>
              <a:endCxn id="48217" idx="6"/>
            </p:cNvCxnSpPr>
            <p:nvPr/>
          </p:nvCxnSpPr>
          <p:spPr bwMode="auto">
            <a:xfrm flipV="1">
              <a:off x="3823" y="2965"/>
              <a:ext cx="1104" cy="48"/>
            </a:xfrm>
            <a:prstGeom prst="straightConnector1">
              <a:avLst/>
            </a:prstGeom>
            <a:noFill/>
            <a:ln w="28575">
              <a:solidFill>
                <a:srgbClr val="FFFF00"/>
              </a:solidFill>
              <a:round/>
              <a:headEnd/>
              <a:tailEnd/>
            </a:ln>
          </p:spPr>
        </p:cxnSp>
        <p:cxnSp>
          <p:nvCxnSpPr>
            <p:cNvPr id="48237" name="AutoShape 63"/>
            <p:cNvCxnSpPr>
              <a:cxnSpLocks noChangeShapeType="1"/>
              <a:stCxn id="48220" idx="7"/>
              <a:endCxn id="48218" idx="7"/>
            </p:cNvCxnSpPr>
            <p:nvPr/>
          </p:nvCxnSpPr>
          <p:spPr bwMode="auto">
            <a:xfrm flipH="1">
              <a:off x="3811" y="1643"/>
              <a:ext cx="576" cy="1344"/>
            </a:xfrm>
            <a:prstGeom prst="straightConnector1">
              <a:avLst/>
            </a:prstGeom>
            <a:noFill/>
            <a:ln w="28575">
              <a:solidFill>
                <a:srgbClr val="FFFF00"/>
              </a:solidFill>
              <a:round/>
              <a:headEnd/>
              <a:tailEnd/>
            </a:ln>
          </p:spPr>
        </p:cxnSp>
        <p:cxnSp>
          <p:nvCxnSpPr>
            <p:cNvPr id="48238" name="AutoShape 64"/>
            <p:cNvCxnSpPr>
              <a:cxnSpLocks noChangeShapeType="1"/>
              <a:stCxn id="48220" idx="6"/>
              <a:endCxn id="48217" idx="0"/>
            </p:cNvCxnSpPr>
            <p:nvPr/>
          </p:nvCxnSpPr>
          <p:spPr bwMode="auto">
            <a:xfrm>
              <a:off x="4399" y="1669"/>
              <a:ext cx="489" cy="1259"/>
            </a:xfrm>
            <a:prstGeom prst="straightConnector1">
              <a:avLst/>
            </a:prstGeom>
            <a:noFill/>
            <a:ln w="28575">
              <a:solidFill>
                <a:srgbClr val="FFFF00"/>
              </a:solidFill>
              <a:round/>
              <a:headEnd/>
              <a:tailEnd/>
            </a:ln>
          </p:spPr>
        </p:cxnSp>
        <p:sp>
          <p:nvSpPr>
            <p:cNvPr id="48239" name="Text Box 69"/>
            <p:cNvSpPr txBox="1">
              <a:spLocks noChangeArrowheads="1"/>
            </p:cNvSpPr>
            <p:nvPr/>
          </p:nvSpPr>
          <p:spPr bwMode="auto">
            <a:xfrm>
              <a:off x="3494"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8240" name="Text Box 70"/>
            <p:cNvSpPr txBox="1">
              <a:spLocks noChangeArrowheads="1"/>
            </p:cNvSpPr>
            <p:nvPr/>
          </p:nvSpPr>
          <p:spPr bwMode="auto">
            <a:xfrm>
              <a:off x="4886"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8241" name="Text Box 71"/>
            <p:cNvSpPr txBox="1">
              <a:spLocks noChangeArrowheads="1"/>
            </p:cNvSpPr>
            <p:nvPr/>
          </p:nvSpPr>
          <p:spPr bwMode="auto">
            <a:xfrm>
              <a:off x="4022" y="1559"/>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8242" name="Text Box 72"/>
            <p:cNvSpPr txBox="1">
              <a:spLocks noChangeArrowheads="1"/>
            </p:cNvSpPr>
            <p:nvPr/>
          </p:nvSpPr>
          <p:spPr bwMode="auto">
            <a:xfrm>
              <a:off x="4166" y="22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8243" name="Text Box 73"/>
            <p:cNvSpPr txBox="1">
              <a:spLocks noChangeArrowheads="1"/>
            </p:cNvSpPr>
            <p:nvPr/>
          </p:nvSpPr>
          <p:spPr bwMode="auto">
            <a:xfrm>
              <a:off x="3590" y="290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8244" name="Text Box 74"/>
            <p:cNvSpPr txBox="1">
              <a:spLocks noChangeArrowheads="1"/>
            </p:cNvSpPr>
            <p:nvPr/>
          </p:nvSpPr>
          <p:spPr bwMode="auto">
            <a:xfrm>
              <a:off x="4944" y="28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8245" name="Text Box 75"/>
            <p:cNvSpPr txBox="1">
              <a:spLocks noChangeArrowheads="1"/>
            </p:cNvSpPr>
            <p:nvPr/>
          </p:nvSpPr>
          <p:spPr bwMode="auto">
            <a:xfrm>
              <a:off x="4272" y="346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8246" name="Text Box 76"/>
            <p:cNvSpPr txBox="1">
              <a:spLocks noChangeArrowheads="1"/>
            </p:cNvSpPr>
            <p:nvPr/>
          </p:nvSpPr>
          <p:spPr bwMode="auto">
            <a:xfrm>
              <a:off x="3504" y="399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8247" name="Text Box 77"/>
            <p:cNvSpPr txBox="1">
              <a:spLocks noChangeArrowheads="1"/>
            </p:cNvSpPr>
            <p:nvPr/>
          </p:nvSpPr>
          <p:spPr bwMode="auto">
            <a:xfrm>
              <a:off x="4320" y="40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cxnSp>
          <p:nvCxnSpPr>
            <p:cNvPr id="48248" name="AutoShape 79"/>
            <p:cNvCxnSpPr>
              <a:cxnSpLocks noChangeShapeType="1"/>
              <a:stCxn id="48222" idx="6"/>
              <a:endCxn id="48242" idx="3"/>
            </p:cNvCxnSpPr>
            <p:nvPr/>
          </p:nvCxnSpPr>
          <p:spPr bwMode="auto">
            <a:xfrm>
              <a:off x="3775" y="1189"/>
              <a:ext cx="587" cy="1158"/>
            </a:xfrm>
            <a:prstGeom prst="straightConnector1">
              <a:avLst/>
            </a:prstGeom>
            <a:noFill/>
            <a:ln w="28575">
              <a:solidFill>
                <a:srgbClr val="FFFF00"/>
              </a:solidFill>
              <a:round/>
              <a:headEnd/>
              <a:tailEnd/>
            </a:ln>
          </p:spPr>
        </p:cxnSp>
        <p:cxnSp>
          <p:nvCxnSpPr>
            <p:cNvPr id="48249" name="AutoShape 80"/>
            <p:cNvCxnSpPr>
              <a:cxnSpLocks noChangeShapeType="1"/>
              <a:stCxn id="48240" idx="1"/>
              <a:endCxn id="48219" idx="6"/>
            </p:cNvCxnSpPr>
            <p:nvPr/>
          </p:nvCxnSpPr>
          <p:spPr bwMode="auto">
            <a:xfrm flipH="1">
              <a:off x="4399" y="1147"/>
              <a:ext cx="487" cy="1242"/>
            </a:xfrm>
            <a:prstGeom prst="straightConnector1">
              <a:avLst/>
            </a:prstGeom>
            <a:noFill/>
            <a:ln w="28575">
              <a:solidFill>
                <a:srgbClr val="FFFF00"/>
              </a:solidFill>
              <a:round/>
              <a:headEnd/>
              <a:tailEnd/>
            </a:ln>
          </p:spPr>
        </p:cxnSp>
        <p:cxnSp>
          <p:nvCxnSpPr>
            <p:cNvPr id="48250" name="AutoShape 82"/>
            <p:cNvCxnSpPr>
              <a:cxnSpLocks noChangeShapeType="1"/>
              <a:stCxn id="48220" idx="4"/>
            </p:cNvCxnSpPr>
            <p:nvPr/>
          </p:nvCxnSpPr>
          <p:spPr bwMode="auto">
            <a:xfrm rot="16200000" flipH="1">
              <a:off x="3911" y="2155"/>
              <a:ext cx="1722" cy="824"/>
            </a:xfrm>
            <a:prstGeom prst="bentConnector3">
              <a:avLst>
                <a:gd name="adj1" fmla="val -1454"/>
              </a:avLst>
            </a:prstGeom>
            <a:noFill/>
            <a:ln w="28575">
              <a:solidFill>
                <a:srgbClr val="FFFF00"/>
              </a:solidFill>
              <a:miter lim="800000"/>
              <a:headEnd/>
              <a:tailEnd/>
            </a:ln>
          </p:spPr>
        </p:cxnSp>
        <p:sp>
          <p:nvSpPr>
            <p:cNvPr id="48251" name="Line 83"/>
            <p:cNvSpPr>
              <a:spLocks noChangeShapeType="1"/>
            </p:cNvSpPr>
            <p:nvPr/>
          </p:nvSpPr>
          <p:spPr bwMode="auto">
            <a:xfrm>
              <a:off x="4416" y="3456"/>
              <a:ext cx="768" cy="0"/>
            </a:xfrm>
            <a:prstGeom prst="line">
              <a:avLst/>
            </a:prstGeom>
            <a:noFill/>
            <a:ln w="28575">
              <a:solidFill>
                <a:srgbClr val="FFFF00"/>
              </a:solidFill>
              <a:round/>
              <a:headEnd/>
              <a:tailEnd/>
            </a:ln>
          </p:spPr>
          <p:txBody>
            <a:bodyPr/>
            <a:lstStyle/>
            <a:p>
              <a:endParaRPr lang="en-US"/>
            </a:p>
          </p:txBody>
        </p:sp>
      </p:grpSp>
      <p:grpSp>
        <p:nvGrpSpPr>
          <p:cNvPr id="48175" name="Group 86"/>
          <p:cNvGrpSpPr>
            <a:grpSpLocks/>
          </p:cNvGrpSpPr>
          <p:nvPr/>
        </p:nvGrpSpPr>
        <p:grpSpPr bwMode="auto">
          <a:xfrm>
            <a:off x="669925" y="265113"/>
            <a:ext cx="4248150" cy="3683000"/>
            <a:chOff x="422" y="167"/>
            <a:chExt cx="2676" cy="2320"/>
          </a:xfrm>
        </p:grpSpPr>
        <p:sp>
          <p:nvSpPr>
            <p:cNvPr id="48176" name="Oval 87"/>
            <p:cNvSpPr>
              <a:spLocks noChangeArrowheads="1"/>
            </p:cNvSpPr>
            <p:nvPr/>
          </p:nvSpPr>
          <p:spPr bwMode="auto">
            <a:xfrm>
              <a:off x="480" y="45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77" name="Oval 88"/>
            <p:cNvSpPr>
              <a:spLocks noChangeArrowheads="1"/>
            </p:cNvSpPr>
            <p:nvPr/>
          </p:nvSpPr>
          <p:spPr bwMode="auto">
            <a:xfrm>
              <a:off x="960" y="45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78" name="Oval 89"/>
            <p:cNvSpPr>
              <a:spLocks noChangeArrowheads="1"/>
            </p:cNvSpPr>
            <p:nvPr/>
          </p:nvSpPr>
          <p:spPr bwMode="auto">
            <a:xfrm>
              <a:off x="1392" y="45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79" name="Oval 90"/>
            <p:cNvSpPr>
              <a:spLocks noChangeArrowheads="1"/>
            </p:cNvSpPr>
            <p:nvPr/>
          </p:nvSpPr>
          <p:spPr bwMode="auto">
            <a:xfrm>
              <a:off x="1824" y="4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0" name="Oval 91"/>
            <p:cNvSpPr>
              <a:spLocks noChangeArrowheads="1"/>
            </p:cNvSpPr>
            <p:nvPr/>
          </p:nvSpPr>
          <p:spPr bwMode="auto">
            <a:xfrm>
              <a:off x="2256" y="4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1" name="Oval 92"/>
            <p:cNvSpPr>
              <a:spLocks noChangeArrowheads="1"/>
            </p:cNvSpPr>
            <p:nvPr/>
          </p:nvSpPr>
          <p:spPr bwMode="auto">
            <a:xfrm>
              <a:off x="2640" y="4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2" name="Oval 93"/>
            <p:cNvSpPr>
              <a:spLocks noChangeArrowheads="1"/>
            </p:cNvSpPr>
            <p:nvPr/>
          </p:nvSpPr>
          <p:spPr bwMode="auto">
            <a:xfrm>
              <a:off x="768" y="127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3" name="Oval 94"/>
            <p:cNvSpPr>
              <a:spLocks noChangeArrowheads="1"/>
            </p:cNvSpPr>
            <p:nvPr/>
          </p:nvSpPr>
          <p:spPr bwMode="auto">
            <a:xfrm>
              <a:off x="1584" y="10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4" name="Oval 95"/>
            <p:cNvSpPr>
              <a:spLocks noChangeArrowheads="1"/>
            </p:cNvSpPr>
            <p:nvPr/>
          </p:nvSpPr>
          <p:spPr bwMode="auto">
            <a:xfrm>
              <a:off x="2160" y="10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5" name="Oval 96"/>
            <p:cNvSpPr>
              <a:spLocks noChangeArrowheads="1"/>
            </p:cNvSpPr>
            <p:nvPr/>
          </p:nvSpPr>
          <p:spPr bwMode="auto">
            <a:xfrm>
              <a:off x="2880" y="14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8186" name="Oval 97"/>
            <p:cNvSpPr>
              <a:spLocks noChangeArrowheads="1"/>
            </p:cNvSpPr>
            <p:nvPr/>
          </p:nvSpPr>
          <p:spPr bwMode="auto">
            <a:xfrm>
              <a:off x="1728" y="216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8187" name="AutoShape 98"/>
            <p:cNvCxnSpPr>
              <a:cxnSpLocks noChangeShapeType="1"/>
              <a:stCxn id="48176" idx="5"/>
              <a:endCxn id="48182" idx="0"/>
            </p:cNvCxnSpPr>
            <p:nvPr/>
          </p:nvCxnSpPr>
          <p:spPr bwMode="auto">
            <a:xfrm>
              <a:off x="547" y="517"/>
              <a:ext cx="261" cy="753"/>
            </a:xfrm>
            <a:prstGeom prst="straightConnector1">
              <a:avLst/>
            </a:prstGeom>
            <a:noFill/>
            <a:ln w="28575">
              <a:solidFill>
                <a:srgbClr val="FFFF00"/>
              </a:solidFill>
              <a:round/>
              <a:headEnd/>
              <a:tailEnd type="triangle" w="med" len="med"/>
            </a:ln>
          </p:spPr>
        </p:cxnSp>
        <p:cxnSp>
          <p:nvCxnSpPr>
            <p:cNvPr id="48188" name="AutoShape 99"/>
            <p:cNvCxnSpPr>
              <a:cxnSpLocks noChangeShapeType="1"/>
              <a:stCxn id="48177" idx="4"/>
              <a:endCxn id="48182" idx="0"/>
            </p:cNvCxnSpPr>
            <p:nvPr/>
          </p:nvCxnSpPr>
          <p:spPr bwMode="auto">
            <a:xfrm flipH="1">
              <a:off x="808" y="528"/>
              <a:ext cx="192" cy="742"/>
            </a:xfrm>
            <a:prstGeom prst="straightConnector1">
              <a:avLst/>
            </a:prstGeom>
            <a:noFill/>
            <a:ln w="28575">
              <a:solidFill>
                <a:srgbClr val="FFFF00"/>
              </a:solidFill>
              <a:round/>
              <a:headEnd/>
              <a:tailEnd type="triangle" w="med" len="med"/>
            </a:ln>
          </p:spPr>
        </p:cxnSp>
        <p:cxnSp>
          <p:nvCxnSpPr>
            <p:cNvPr id="48189" name="AutoShape 100"/>
            <p:cNvCxnSpPr>
              <a:cxnSpLocks noChangeShapeType="1"/>
              <a:stCxn id="48177" idx="6"/>
              <a:endCxn id="48183" idx="0"/>
            </p:cNvCxnSpPr>
            <p:nvPr/>
          </p:nvCxnSpPr>
          <p:spPr bwMode="auto">
            <a:xfrm>
              <a:off x="1039" y="491"/>
              <a:ext cx="585" cy="517"/>
            </a:xfrm>
            <a:prstGeom prst="straightConnector1">
              <a:avLst/>
            </a:prstGeom>
            <a:noFill/>
            <a:ln w="28575">
              <a:solidFill>
                <a:srgbClr val="FFFF00"/>
              </a:solidFill>
              <a:round/>
              <a:headEnd/>
              <a:tailEnd type="triangle" w="med" len="med"/>
            </a:ln>
          </p:spPr>
        </p:cxnSp>
        <p:cxnSp>
          <p:nvCxnSpPr>
            <p:cNvPr id="48190" name="AutoShape 101"/>
            <p:cNvCxnSpPr>
              <a:cxnSpLocks noChangeShapeType="1"/>
              <a:stCxn id="48183" idx="4"/>
              <a:endCxn id="48182" idx="7"/>
            </p:cNvCxnSpPr>
            <p:nvPr/>
          </p:nvCxnSpPr>
          <p:spPr bwMode="auto">
            <a:xfrm flipH="1">
              <a:off x="835" y="1082"/>
              <a:ext cx="789" cy="199"/>
            </a:xfrm>
            <a:prstGeom prst="straightConnector1">
              <a:avLst/>
            </a:prstGeom>
            <a:noFill/>
            <a:ln w="28575">
              <a:solidFill>
                <a:srgbClr val="FFFF00"/>
              </a:solidFill>
              <a:round/>
              <a:headEnd/>
              <a:tailEnd type="triangle" w="med" len="med"/>
            </a:ln>
          </p:spPr>
        </p:cxnSp>
        <p:cxnSp>
          <p:nvCxnSpPr>
            <p:cNvPr id="48191" name="AutoShape 102"/>
            <p:cNvCxnSpPr>
              <a:cxnSpLocks noChangeShapeType="1"/>
              <a:stCxn id="48178" idx="5"/>
              <a:endCxn id="48183" idx="0"/>
            </p:cNvCxnSpPr>
            <p:nvPr/>
          </p:nvCxnSpPr>
          <p:spPr bwMode="auto">
            <a:xfrm>
              <a:off x="1459" y="517"/>
              <a:ext cx="165" cy="491"/>
            </a:xfrm>
            <a:prstGeom prst="straightConnector1">
              <a:avLst/>
            </a:prstGeom>
            <a:noFill/>
            <a:ln w="28575">
              <a:solidFill>
                <a:srgbClr val="FFFF00"/>
              </a:solidFill>
              <a:round/>
              <a:headEnd/>
              <a:tailEnd type="triangle" w="med" len="med"/>
            </a:ln>
          </p:spPr>
        </p:cxnSp>
        <p:cxnSp>
          <p:nvCxnSpPr>
            <p:cNvPr id="48192" name="AutoShape 103"/>
            <p:cNvCxnSpPr>
              <a:cxnSpLocks noChangeShapeType="1"/>
              <a:stCxn id="48179" idx="4"/>
              <a:endCxn id="48183" idx="7"/>
            </p:cNvCxnSpPr>
            <p:nvPr/>
          </p:nvCxnSpPr>
          <p:spPr bwMode="auto">
            <a:xfrm flipH="1">
              <a:off x="1651" y="506"/>
              <a:ext cx="213" cy="513"/>
            </a:xfrm>
            <a:prstGeom prst="straightConnector1">
              <a:avLst/>
            </a:prstGeom>
            <a:noFill/>
            <a:ln w="28575">
              <a:solidFill>
                <a:srgbClr val="FFFF00"/>
              </a:solidFill>
              <a:round/>
              <a:headEnd/>
              <a:tailEnd type="triangle" w="med" len="med"/>
            </a:ln>
          </p:spPr>
        </p:cxnSp>
        <p:cxnSp>
          <p:nvCxnSpPr>
            <p:cNvPr id="48193" name="AutoShape 104"/>
            <p:cNvCxnSpPr>
              <a:cxnSpLocks noChangeShapeType="1"/>
              <a:stCxn id="48180" idx="5"/>
              <a:endCxn id="48183" idx="6"/>
            </p:cNvCxnSpPr>
            <p:nvPr/>
          </p:nvCxnSpPr>
          <p:spPr bwMode="auto">
            <a:xfrm flipH="1">
              <a:off x="1663" y="495"/>
              <a:ext cx="660" cy="550"/>
            </a:xfrm>
            <a:prstGeom prst="straightConnector1">
              <a:avLst/>
            </a:prstGeom>
            <a:noFill/>
            <a:ln w="28575">
              <a:solidFill>
                <a:srgbClr val="FFFF00"/>
              </a:solidFill>
              <a:round/>
              <a:headEnd/>
              <a:tailEnd type="triangle" w="med" len="med"/>
            </a:ln>
          </p:spPr>
        </p:cxnSp>
        <p:cxnSp>
          <p:nvCxnSpPr>
            <p:cNvPr id="48194" name="AutoShape 105"/>
            <p:cNvCxnSpPr>
              <a:cxnSpLocks noChangeShapeType="1"/>
              <a:stCxn id="48180" idx="5"/>
              <a:endCxn id="48184" idx="0"/>
            </p:cNvCxnSpPr>
            <p:nvPr/>
          </p:nvCxnSpPr>
          <p:spPr bwMode="auto">
            <a:xfrm flipH="1">
              <a:off x="2200" y="495"/>
              <a:ext cx="123" cy="513"/>
            </a:xfrm>
            <a:prstGeom prst="straightConnector1">
              <a:avLst/>
            </a:prstGeom>
            <a:noFill/>
            <a:ln w="28575">
              <a:solidFill>
                <a:srgbClr val="FFFF00"/>
              </a:solidFill>
              <a:round/>
              <a:headEnd/>
              <a:tailEnd type="triangle" w="med" len="med"/>
            </a:ln>
          </p:spPr>
        </p:cxnSp>
        <p:cxnSp>
          <p:nvCxnSpPr>
            <p:cNvPr id="48195" name="AutoShape 106"/>
            <p:cNvCxnSpPr>
              <a:cxnSpLocks noChangeShapeType="1"/>
              <a:stCxn id="48181" idx="2"/>
              <a:endCxn id="48183" idx="5"/>
            </p:cNvCxnSpPr>
            <p:nvPr/>
          </p:nvCxnSpPr>
          <p:spPr bwMode="auto">
            <a:xfrm flipH="1">
              <a:off x="1651" y="469"/>
              <a:ext cx="989" cy="602"/>
            </a:xfrm>
            <a:prstGeom prst="straightConnector1">
              <a:avLst/>
            </a:prstGeom>
            <a:noFill/>
            <a:ln w="28575">
              <a:solidFill>
                <a:srgbClr val="FFFF00"/>
              </a:solidFill>
              <a:round/>
              <a:headEnd/>
              <a:tailEnd type="triangle" w="med" len="med"/>
            </a:ln>
          </p:spPr>
        </p:cxnSp>
        <p:cxnSp>
          <p:nvCxnSpPr>
            <p:cNvPr id="48196" name="AutoShape 107"/>
            <p:cNvCxnSpPr>
              <a:cxnSpLocks noChangeShapeType="1"/>
              <a:stCxn id="48181" idx="4"/>
              <a:endCxn id="48185" idx="1"/>
            </p:cNvCxnSpPr>
            <p:nvPr/>
          </p:nvCxnSpPr>
          <p:spPr bwMode="auto">
            <a:xfrm>
              <a:off x="2680" y="506"/>
              <a:ext cx="212" cy="993"/>
            </a:xfrm>
            <a:prstGeom prst="straightConnector1">
              <a:avLst/>
            </a:prstGeom>
            <a:noFill/>
            <a:ln w="28575">
              <a:solidFill>
                <a:srgbClr val="FFFF00"/>
              </a:solidFill>
              <a:round/>
              <a:headEnd/>
              <a:tailEnd type="triangle" w="med" len="med"/>
            </a:ln>
          </p:spPr>
        </p:cxnSp>
        <p:cxnSp>
          <p:nvCxnSpPr>
            <p:cNvPr id="48197" name="AutoShape 108"/>
            <p:cNvCxnSpPr>
              <a:cxnSpLocks noChangeShapeType="1"/>
              <a:stCxn id="48185" idx="4"/>
              <a:endCxn id="48186" idx="5"/>
            </p:cNvCxnSpPr>
            <p:nvPr/>
          </p:nvCxnSpPr>
          <p:spPr bwMode="auto">
            <a:xfrm flipH="1">
              <a:off x="1795" y="1562"/>
              <a:ext cx="1125" cy="661"/>
            </a:xfrm>
            <a:prstGeom prst="straightConnector1">
              <a:avLst/>
            </a:prstGeom>
            <a:noFill/>
            <a:ln w="28575">
              <a:solidFill>
                <a:srgbClr val="FFFF00"/>
              </a:solidFill>
              <a:round/>
              <a:headEnd/>
              <a:tailEnd type="triangle" w="med" len="med"/>
            </a:ln>
          </p:spPr>
        </p:cxnSp>
        <p:cxnSp>
          <p:nvCxnSpPr>
            <p:cNvPr id="48198" name="AutoShape 109"/>
            <p:cNvCxnSpPr>
              <a:cxnSpLocks noChangeShapeType="1"/>
              <a:stCxn id="48176" idx="0"/>
              <a:endCxn id="48186" idx="1"/>
            </p:cNvCxnSpPr>
            <p:nvPr/>
          </p:nvCxnSpPr>
          <p:spPr bwMode="auto">
            <a:xfrm>
              <a:off x="520" y="454"/>
              <a:ext cx="1220" cy="1717"/>
            </a:xfrm>
            <a:prstGeom prst="straightConnector1">
              <a:avLst/>
            </a:prstGeom>
            <a:noFill/>
            <a:ln w="28575">
              <a:solidFill>
                <a:srgbClr val="FFFF00"/>
              </a:solidFill>
              <a:round/>
              <a:headEnd/>
              <a:tailEnd type="triangle" w="med" len="med"/>
            </a:ln>
          </p:spPr>
        </p:cxnSp>
        <p:sp>
          <p:nvSpPr>
            <p:cNvPr id="48199" name="Text Box 110"/>
            <p:cNvSpPr txBox="1">
              <a:spLocks noChangeArrowheads="1"/>
            </p:cNvSpPr>
            <p:nvPr/>
          </p:nvSpPr>
          <p:spPr bwMode="auto">
            <a:xfrm>
              <a:off x="422" y="16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8200" name="Text Box 111"/>
            <p:cNvSpPr txBox="1">
              <a:spLocks noChangeArrowheads="1"/>
            </p:cNvSpPr>
            <p:nvPr/>
          </p:nvSpPr>
          <p:spPr bwMode="auto">
            <a:xfrm>
              <a:off x="902" y="16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8201" name="Text Box 112"/>
            <p:cNvSpPr txBox="1">
              <a:spLocks noChangeArrowheads="1"/>
            </p:cNvSpPr>
            <p:nvPr/>
          </p:nvSpPr>
          <p:spPr bwMode="auto">
            <a:xfrm>
              <a:off x="1382" y="16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8202" name="Text Box 113"/>
            <p:cNvSpPr txBox="1">
              <a:spLocks noChangeArrowheads="1"/>
            </p:cNvSpPr>
            <p:nvPr/>
          </p:nvSpPr>
          <p:spPr bwMode="auto">
            <a:xfrm>
              <a:off x="1772" y="20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8203" name="Text Box 114"/>
            <p:cNvSpPr txBox="1">
              <a:spLocks noChangeArrowheads="1"/>
            </p:cNvSpPr>
            <p:nvPr/>
          </p:nvSpPr>
          <p:spPr bwMode="auto">
            <a:xfrm>
              <a:off x="2198" y="20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8204" name="Text Box 115"/>
            <p:cNvSpPr txBox="1">
              <a:spLocks noChangeArrowheads="1"/>
            </p:cNvSpPr>
            <p:nvPr/>
          </p:nvSpPr>
          <p:spPr bwMode="auto">
            <a:xfrm>
              <a:off x="2582" y="192"/>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8205" name="Text Box 116"/>
            <p:cNvSpPr txBox="1">
              <a:spLocks noChangeArrowheads="1"/>
            </p:cNvSpPr>
            <p:nvPr/>
          </p:nvSpPr>
          <p:spPr bwMode="auto">
            <a:xfrm>
              <a:off x="710" y="1344"/>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8206" name="Text Box 117"/>
            <p:cNvSpPr txBox="1">
              <a:spLocks noChangeArrowheads="1"/>
            </p:cNvSpPr>
            <p:nvPr/>
          </p:nvSpPr>
          <p:spPr bwMode="auto">
            <a:xfrm>
              <a:off x="1526" y="112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8207" name="Text Box 118"/>
            <p:cNvSpPr txBox="1">
              <a:spLocks noChangeArrowheads="1"/>
            </p:cNvSpPr>
            <p:nvPr/>
          </p:nvSpPr>
          <p:spPr bwMode="auto">
            <a:xfrm>
              <a:off x="2112" y="1056"/>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48208" name="Text Box 119"/>
            <p:cNvSpPr txBox="1">
              <a:spLocks noChangeArrowheads="1"/>
            </p:cNvSpPr>
            <p:nvPr/>
          </p:nvSpPr>
          <p:spPr bwMode="auto">
            <a:xfrm>
              <a:off x="1670" y="2256"/>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sp>
          <p:nvSpPr>
            <p:cNvPr id="48209" name="Text Box 120"/>
            <p:cNvSpPr txBox="1">
              <a:spLocks noChangeArrowheads="1"/>
            </p:cNvSpPr>
            <p:nvPr/>
          </p:nvSpPr>
          <p:spPr bwMode="auto">
            <a:xfrm>
              <a:off x="2822" y="1584"/>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cxnSp>
          <p:nvCxnSpPr>
            <p:cNvPr id="48210" name="AutoShape 121"/>
            <p:cNvCxnSpPr>
              <a:cxnSpLocks noChangeShapeType="1"/>
              <a:stCxn id="48183" idx="4"/>
              <a:endCxn id="48206" idx="0"/>
            </p:cNvCxnSpPr>
            <p:nvPr/>
          </p:nvCxnSpPr>
          <p:spPr bwMode="auto">
            <a:xfrm>
              <a:off x="1624" y="1082"/>
              <a:ext cx="0" cy="45"/>
            </a:xfrm>
            <a:prstGeom prst="straightConnector1">
              <a:avLst/>
            </a:prstGeom>
            <a:noFill/>
            <a:ln w="9525">
              <a:solidFill>
                <a:schemeClr val="tx1"/>
              </a:solidFill>
              <a:round/>
              <a:headEnd/>
              <a:tailEnd type="triangle" w="med" len="med"/>
            </a:ln>
          </p:spPr>
        </p:cxnSp>
        <p:cxnSp>
          <p:nvCxnSpPr>
            <p:cNvPr id="48211" name="AutoShape 122"/>
            <p:cNvCxnSpPr>
              <a:cxnSpLocks noChangeShapeType="1"/>
              <a:stCxn id="48183" idx="5"/>
              <a:endCxn id="48186" idx="0"/>
            </p:cNvCxnSpPr>
            <p:nvPr/>
          </p:nvCxnSpPr>
          <p:spPr bwMode="auto">
            <a:xfrm>
              <a:off x="1651" y="1071"/>
              <a:ext cx="117" cy="1089"/>
            </a:xfrm>
            <a:prstGeom prst="straightConnector1">
              <a:avLst/>
            </a:prstGeom>
            <a:noFill/>
            <a:ln w="28575">
              <a:solidFill>
                <a:srgbClr val="FFFF00"/>
              </a:solidFill>
              <a:round/>
              <a:headEnd/>
              <a:tailEnd type="triangle" w="med" len="med"/>
            </a:ln>
          </p:spPr>
        </p:cxnSp>
        <p:cxnSp>
          <p:nvCxnSpPr>
            <p:cNvPr id="48212" name="AutoShape 123"/>
            <p:cNvCxnSpPr>
              <a:cxnSpLocks noChangeShapeType="1"/>
              <a:stCxn id="48181" idx="5"/>
              <a:endCxn id="48186" idx="7"/>
            </p:cNvCxnSpPr>
            <p:nvPr/>
          </p:nvCxnSpPr>
          <p:spPr bwMode="auto">
            <a:xfrm flipH="1">
              <a:off x="1795" y="495"/>
              <a:ext cx="912" cy="1676"/>
            </a:xfrm>
            <a:prstGeom prst="straightConnector1">
              <a:avLst/>
            </a:prstGeom>
            <a:noFill/>
            <a:ln w="28575">
              <a:solidFill>
                <a:srgbClr val="FFFF00"/>
              </a:solidFill>
              <a:round/>
              <a:headEnd/>
              <a:tailEnd type="triangle" w="med" len="med"/>
            </a:ln>
          </p:spPr>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1"/>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9954D8A-9491-41D4-867A-0C16A99CAEAE}" type="slidenum">
              <a:rPr lang="en-US" smtClean="0"/>
              <a:pPr/>
              <a:t>35</a:t>
            </a:fld>
            <a:endParaRPr lang="en-US" smtClean="0"/>
          </a:p>
        </p:txBody>
      </p:sp>
      <p:sp>
        <p:nvSpPr>
          <p:cNvPr id="3"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a:lstStyle/>
          <a:p>
            <a:pPr algn="r">
              <a:defRPr/>
            </a:pPr>
            <a:fld id="{A5B376D9-261D-4734-80DE-1C0A057A2B65}" type="slidenum">
              <a:rPr lang="en-US" sz="1400">
                <a:latin typeface="+mn-lt"/>
              </a:rPr>
              <a:pPr algn="r">
                <a:defRPr/>
              </a:pPr>
              <a:t>35</a:t>
            </a:fld>
            <a:endParaRPr lang="en-US" sz="1400">
              <a:latin typeface="+mn-lt"/>
            </a:endParaRPr>
          </a:p>
        </p:txBody>
      </p:sp>
      <p:sp>
        <p:nvSpPr>
          <p:cNvPr id="49155" name="Text Box 2"/>
          <p:cNvSpPr txBox="1">
            <a:spLocks noChangeArrowheads="1"/>
          </p:cNvSpPr>
          <p:nvPr/>
        </p:nvSpPr>
        <p:spPr bwMode="auto">
          <a:xfrm>
            <a:off x="228600" y="6049963"/>
            <a:ext cx="4495800" cy="579437"/>
          </a:xfrm>
          <a:prstGeom prst="rect">
            <a:avLst/>
          </a:prstGeom>
          <a:noFill/>
          <a:ln w="9525">
            <a:noFill/>
            <a:miter lim="800000"/>
            <a:headEnd/>
            <a:tailEnd/>
          </a:ln>
        </p:spPr>
        <p:txBody>
          <a:bodyPr>
            <a:spAutoFit/>
          </a:bodyPr>
          <a:lstStyle/>
          <a:p>
            <a:r>
              <a:rPr lang="en-US" b="1">
                <a:solidFill>
                  <a:srgbClr val="FFCC00"/>
                </a:solidFill>
              </a:rPr>
              <a:t>Malaysian Rain Forest</a:t>
            </a:r>
          </a:p>
        </p:txBody>
      </p:sp>
      <p:sp>
        <p:nvSpPr>
          <p:cNvPr id="49156" name="Text Box 37"/>
          <p:cNvSpPr txBox="1">
            <a:spLocks noChangeArrowheads="1"/>
          </p:cNvSpPr>
          <p:nvPr/>
        </p:nvSpPr>
        <p:spPr bwMode="auto">
          <a:xfrm>
            <a:off x="5546725" y="171450"/>
            <a:ext cx="3333750" cy="579438"/>
          </a:xfrm>
          <a:prstGeom prst="rect">
            <a:avLst/>
          </a:prstGeom>
          <a:noFill/>
          <a:ln w="9525">
            <a:noFill/>
            <a:miter lim="800000"/>
            <a:headEnd/>
            <a:tailEnd/>
          </a:ln>
        </p:spPr>
        <p:txBody>
          <a:bodyPr wrap="none">
            <a:spAutoFit/>
          </a:bodyPr>
          <a:lstStyle/>
          <a:p>
            <a:r>
              <a:rPr lang="en-US">
                <a:solidFill>
                  <a:schemeClr val="bg1"/>
                </a:solidFill>
              </a:rPr>
              <a:t>Competition Graph</a:t>
            </a:r>
          </a:p>
        </p:txBody>
      </p:sp>
      <p:sp>
        <p:nvSpPr>
          <p:cNvPr id="49157" name="Text Box 38"/>
          <p:cNvSpPr txBox="1">
            <a:spLocks noChangeArrowheads="1"/>
          </p:cNvSpPr>
          <p:nvPr/>
        </p:nvSpPr>
        <p:spPr bwMode="auto">
          <a:xfrm>
            <a:off x="6705600" y="874713"/>
            <a:ext cx="438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sp>
        <p:nvSpPr>
          <p:cNvPr id="49158" name="Text Box 39"/>
          <p:cNvSpPr txBox="1">
            <a:spLocks noChangeArrowheads="1"/>
          </p:cNvSpPr>
          <p:nvPr/>
        </p:nvSpPr>
        <p:spPr bwMode="auto">
          <a:xfrm>
            <a:off x="8077200" y="6284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grpSp>
        <p:nvGrpSpPr>
          <p:cNvPr id="49159" name="Group 40"/>
          <p:cNvGrpSpPr>
            <a:grpSpLocks/>
          </p:cNvGrpSpPr>
          <p:nvPr/>
        </p:nvGrpSpPr>
        <p:grpSpPr bwMode="auto">
          <a:xfrm>
            <a:off x="5546725" y="1219200"/>
            <a:ext cx="2732088" cy="5508625"/>
            <a:chOff x="3494" y="768"/>
            <a:chExt cx="1721" cy="3470"/>
          </a:xfrm>
        </p:grpSpPr>
        <p:sp>
          <p:nvSpPr>
            <p:cNvPr id="49161" name="Oval 41"/>
            <p:cNvSpPr>
              <a:spLocks noChangeArrowheads="1"/>
            </p:cNvSpPr>
            <p:nvPr/>
          </p:nvSpPr>
          <p:spPr bwMode="auto">
            <a:xfrm>
              <a:off x="5136"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2" name="Oval 42"/>
            <p:cNvSpPr>
              <a:spLocks noChangeArrowheads="1"/>
            </p:cNvSpPr>
            <p:nvPr/>
          </p:nvSpPr>
          <p:spPr bwMode="auto">
            <a:xfrm>
              <a:off x="4368"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3" name="Oval 43"/>
            <p:cNvSpPr>
              <a:spLocks noChangeArrowheads="1"/>
            </p:cNvSpPr>
            <p:nvPr/>
          </p:nvSpPr>
          <p:spPr bwMode="auto">
            <a:xfrm>
              <a:off x="3569"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4" name="Oval 44"/>
            <p:cNvSpPr>
              <a:spLocks noChangeArrowheads="1"/>
            </p:cNvSpPr>
            <p:nvPr/>
          </p:nvSpPr>
          <p:spPr bwMode="auto">
            <a:xfrm>
              <a:off x="4320" y="34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5" name="Oval 45"/>
            <p:cNvSpPr>
              <a:spLocks noChangeArrowheads="1"/>
            </p:cNvSpPr>
            <p:nvPr/>
          </p:nvSpPr>
          <p:spPr bwMode="auto">
            <a:xfrm>
              <a:off x="4848" y="292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6" name="Oval 46"/>
            <p:cNvSpPr>
              <a:spLocks noChangeArrowheads="1"/>
            </p:cNvSpPr>
            <p:nvPr/>
          </p:nvSpPr>
          <p:spPr bwMode="auto">
            <a:xfrm>
              <a:off x="3744" y="297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7" name="Oval 47"/>
            <p:cNvSpPr>
              <a:spLocks noChangeArrowheads="1"/>
            </p:cNvSpPr>
            <p:nvPr/>
          </p:nvSpPr>
          <p:spPr bwMode="auto">
            <a:xfrm>
              <a:off x="4320" y="23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8" name="Oval 48"/>
            <p:cNvSpPr>
              <a:spLocks noChangeArrowheads="1"/>
            </p:cNvSpPr>
            <p:nvPr/>
          </p:nvSpPr>
          <p:spPr bwMode="auto">
            <a:xfrm>
              <a:off x="4320" y="16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69" name="Oval 49"/>
            <p:cNvSpPr>
              <a:spLocks noChangeArrowheads="1"/>
            </p:cNvSpPr>
            <p:nvPr/>
          </p:nvSpPr>
          <p:spPr bwMode="auto">
            <a:xfrm>
              <a:off x="4800"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70" name="Oval 50"/>
            <p:cNvSpPr>
              <a:spLocks noChangeArrowheads="1"/>
            </p:cNvSpPr>
            <p:nvPr/>
          </p:nvSpPr>
          <p:spPr bwMode="auto">
            <a:xfrm>
              <a:off x="3696" y="11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49171" name="Oval 51"/>
            <p:cNvSpPr>
              <a:spLocks noChangeArrowheads="1"/>
            </p:cNvSpPr>
            <p:nvPr/>
          </p:nvSpPr>
          <p:spPr bwMode="auto">
            <a:xfrm>
              <a:off x="4320" y="76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49172" name="AutoShape 52"/>
            <p:cNvCxnSpPr>
              <a:cxnSpLocks noChangeShapeType="1"/>
              <a:stCxn id="49171" idx="2"/>
              <a:endCxn id="49170" idx="7"/>
            </p:cNvCxnSpPr>
            <p:nvPr/>
          </p:nvCxnSpPr>
          <p:spPr bwMode="auto">
            <a:xfrm flipH="1">
              <a:off x="3763" y="805"/>
              <a:ext cx="557" cy="358"/>
            </a:xfrm>
            <a:prstGeom prst="straightConnector1">
              <a:avLst/>
            </a:prstGeom>
            <a:noFill/>
            <a:ln w="28575">
              <a:solidFill>
                <a:srgbClr val="FFFF00"/>
              </a:solidFill>
              <a:round/>
              <a:headEnd/>
              <a:tailEnd/>
            </a:ln>
          </p:spPr>
        </p:cxnSp>
        <p:cxnSp>
          <p:nvCxnSpPr>
            <p:cNvPr id="49173" name="AutoShape 53"/>
            <p:cNvCxnSpPr>
              <a:cxnSpLocks noChangeShapeType="1"/>
              <a:stCxn id="49171" idx="6"/>
              <a:endCxn id="49169" idx="0"/>
            </p:cNvCxnSpPr>
            <p:nvPr/>
          </p:nvCxnSpPr>
          <p:spPr bwMode="auto">
            <a:xfrm>
              <a:off x="4399" y="805"/>
              <a:ext cx="441" cy="299"/>
            </a:xfrm>
            <a:prstGeom prst="straightConnector1">
              <a:avLst/>
            </a:prstGeom>
            <a:noFill/>
            <a:ln w="28575">
              <a:solidFill>
                <a:srgbClr val="FFFF00"/>
              </a:solidFill>
              <a:round/>
              <a:headEnd/>
              <a:tailEnd/>
            </a:ln>
          </p:spPr>
        </p:cxnSp>
        <p:cxnSp>
          <p:nvCxnSpPr>
            <p:cNvPr id="49174" name="AutoShape 54"/>
            <p:cNvCxnSpPr>
              <a:cxnSpLocks noChangeShapeType="1"/>
              <a:stCxn id="49170" idx="6"/>
              <a:endCxn id="49168" idx="7"/>
            </p:cNvCxnSpPr>
            <p:nvPr/>
          </p:nvCxnSpPr>
          <p:spPr bwMode="auto">
            <a:xfrm>
              <a:off x="3775" y="1189"/>
              <a:ext cx="612" cy="454"/>
            </a:xfrm>
            <a:prstGeom prst="straightConnector1">
              <a:avLst/>
            </a:prstGeom>
            <a:noFill/>
            <a:ln w="28575">
              <a:solidFill>
                <a:srgbClr val="FFFF00"/>
              </a:solidFill>
              <a:round/>
              <a:headEnd/>
              <a:tailEnd/>
            </a:ln>
          </p:spPr>
        </p:cxnSp>
        <p:cxnSp>
          <p:nvCxnSpPr>
            <p:cNvPr id="49175" name="AutoShape 55"/>
            <p:cNvCxnSpPr>
              <a:cxnSpLocks noChangeShapeType="1"/>
              <a:stCxn id="49169" idx="5"/>
              <a:endCxn id="49168" idx="7"/>
            </p:cNvCxnSpPr>
            <p:nvPr/>
          </p:nvCxnSpPr>
          <p:spPr bwMode="auto">
            <a:xfrm flipH="1">
              <a:off x="4387" y="1167"/>
              <a:ext cx="480" cy="476"/>
            </a:xfrm>
            <a:prstGeom prst="straightConnector1">
              <a:avLst/>
            </a:prstGeom>
            <a:noFill/>
            <a:ln w="28575">
              <a:solidFill>
                <a:srgbClr val="FFFF00"/>
              </a:solidFill>
              <a:round/>
              <a:headEnd/>
              <a:tailEnd/>
            </a:ln>
          </p:spPr>
        </p:cxnSp>
        <p:cxnSp>
          <p:nvCxnSpPr>
            <p:cNvPr id="49176" name="AutoShape 56"/>
            <p:cNvCxnSpPr>
              <a:cxnSpLocks noChangeShapeType="1"/>
              <a:stCxn id="49171" idx="4"/>
              <a:endCxn id="49168" idx="4"/>
            </p:cNvCxnSpPr>
            <p:nvPr/>
          </p:nvCxnSpPr>
          <p:spPr bwMode="auto">
            <a:xfrm>
              <a:off x="4360" y="842"/>
              <a:ext cx="0" cy="864"/>
            </a:xfrm>
            <a:prstGeom prst="straightConnector1">
              <a:avLst/>
            </a:prstGeom>
            <a:noFill/>
            <a:ln w="28575">
              <a:solidFill>
                <a:srgbClr val="FFFF00"/>
              </a:solidFill>
              <a:round/>
              <a:headEnd/>
              <a:tailEnd/>
            </a:ln>
          </p:spPr>
        </p:cxnSp>
        <p:cxnSp>
          <p:nvCxnSpPr>
            <p:cNvPr id="49177" name="AutoShape 57"/>
            <p:cNvCxnSpPr>
              <a:cxnSpLocks noChangeShapeType="1"/>
              <a:stCxn id="49168" idx="5"/>
              <a:endCxn id="49167" idx="7"/>
            </p:cNvCxnSpPr>
            <p:nvPr/>
          </p:nvCxnSpPr>
          <p:spPr bwMode="auto">
            <a:xfrm>
              <a:off x="4387" y="1695"/>
              <a:ext cx="0" cy="668"/>
            </a:xfrm>
            <a:prstGeom prst="straightConnector1">
              <a:avLst/>
            </a:prstGeom>
            <a:noFill/>
            <a:ln w="28575">
              <a:solidFill>
                <a:srgbClr val="FFFF00"/>
              </a:solidFill>
              <a:round/>
              <a:headEnd/>
              <a:tailEnd/>
            </a:ln>
          </p:spPr>
        </p:cxnSp>
        <p:cxnSp>
          <p:nvCxnSpPr>
            <p:cNvPr id="49178" name="AutoShape 58"/>
            <p:cNvCxnSpPr>
              <a:cxnSpLocks noChangeShapeType="1"/>
              <a:stCxn id="49167" idx="5"/>
              <a:endCxn id="49166" idx="3"/>
            </p:cNvCxnSpPr>
            <p:nvPr/>
          </p:nvCxnSpPr>
          <p:spPr bwMode="auto">
            <a:xfrm flipH="1">
              <a:off x="3756" y="2415"/>
              <a:ext cx="631" cy="624"/>
            </a:xfrm>
            <a:prstGeom prst="straightConnector1">
              <a:avLst/>
            </a:prstGeom>
            <a:noFill/>
            <a:ln w="28575">
              <a:solidFill>
                <a:srgbClr val="FFFF00"/>
              </a:solidFill>
              <a:round/>
              <a:headEnd/>
              <a:tailEnd/>
            </a:ln>
          </p:spPr>
        </p:cxnSp>
        <p:cxnSp>
          <p:nvCxnSpPr>
            <p:cNvPr id="49179" name="AutoShape 59"/>
            <p:cNvCxnSpPr>
              <a:cxnSpLocks noChangeShapeType="1"/>
              <a:stCxn id="49167" idx="5"/>
              <a:endCxn id="49165" idx="4"/>
            </p:cNvCxnSpPr>
            <p:nvPr/>
          </p:nvCxnSpPr>
          <p:spPr bwMode="auto">
            <a:xfrm>
              <a:off x="4387" y="2415"/>
              <a:ext cx="501" cy="587"/>
            </a:xfrm>
            <a:prstGeom prst="straightConnector1">
              <a:avLst/>
            </a:prstGeom>
            <a:noFill/>
            <a:ln w="28575">
              <a:solidFill>
                <a:srgbClr val="FFFF00"/>
              </a:solidFill>
              <a:round/>
              <a:headEnd/>
              <a:tailEnd/>
            </a:ln>
          </p:spPr>
        </p:cxnSp>
        <p:cxnSp>
          <p:nvCxnSpPr>
            <p:cNvPr id="49180" name="AutoShape 60"/>
            <p:cNvCxnSpPr>
              <a:cxnSpLocks noChangeShapeType="1"/>
              <a:stCxn id="49164" idx="0"/>
              <a:endCxn id="49166" idx="7"/>
            </p:cNvCxnSpPr>
            <p:nvPr/>
          </p:nvCxnSpPr>
          <p:spPr bwMode="auto">
            <a:xfrm flipH="1" flipV="1">
              <a:off x="3811" y="2987"/>
              <a:ext cx="549" cy="421"/>
            </a:xfrm>
            <a:prstGeom prst="straightConnector1">
              <a:avLst/>
            </a:prstGeom>
            <a:noFill/>
            <a:ln w="28575">
              <a:solidFill>
                <a:srgbClr val="FFFF00"/>
              </a:solidFill>
              <a:round/>
              <a:headEnd/>
              <a:tailEnd/>
            </a:ln>
          </p:spPr>
        </p:cxnSp>
        <p:cxnSp>
          <p:nvCxnSpPr>
            <p:cNvPr id="49181" name="AutoShape 61"/>
            <p:cNvCxnSpPr>
              <a:cxnSpLocks noChangeShapeType="1"/>
              <a:stCxn id="49170" idx="7"/>
              <a:endCxn id="49169" idx="5"/>
            </p:cNvCxnSpPr>
            <p:nvPr/>
          </p:nvCxnSpPr>
          <p:spPr bwMode="auto">
            <a:xfrm>
              <a:off x="3763" y="1163"/>
              <a:ext cx="1104" cy="4"/>
            </a:xfrm>
            <a:prstGeom prst="straightConnector1">
              <a:avLst/>
            </a:prstGeom>
            <a:noFill/>
            <a:ln w="28575">
              <a:solidFill>
                <a:srgbClr val="FFFF00"/>
              </a:solidFill>
              <a:round/>
              <a:headEnd/>
              <a:tailEnd/>
            </a:ln>
          </p:spPr>
        </p:cxnSp>
        <p:cxnSp>
          <p:nvCxnSpPr>
            <p:cNvPr id="49182" name="AutoShape 62"/>
            <p:cNvCxnSpPr>
              <a:cxnSpLocks noChangeShapeType="1"/>
              <a:stCxn id="49164" idx="7"/>
              <a:endCxn id="49165" idx="4"/>
            </p:cNvCxnSpPr>
            <p:nvPr/>
          </p:nvCxnSpPr>
          <p:spPr bwMode="auto">
            <a:xfrm flipV="1">
              <a:off x="4387" y="3002"/>
              <a:ext cx="501" cy="417"/>
            </a:xfrm>
            <a:prstGeom prst="straightConnector1">
              <a:avLst/>
            </a:prstGeom>
            <a:noFill/>
            <a:ln w="28575">
              <a:solidFill>
                <a:srgbClr val="FFFF00"/>
              </a:solidFill>
              <a:round/>
              <a:headEnd/>
              <a:tailEnd/>
            </a:ln>
          </p:spPr>
        </p:cxnSp>
        <p:cxnSp>
          <p:nvCxnSpPr>
            <p:cNvPr id="49183" name="AutoShape 63"/>
            <p:cNvCxnSpPr>
              <a:cxnSpLocks noChangeShapeType="1"/>
              <a:stCxn id="49167" idx="4"/>
              <a:endCxn id="49164" idx="0"/>
            </p:cNvCxnSpPr>
            <p:nvPr/>
          </p:nvCxnSpPr>
          <p:spPr bwMode="auto">
            <a:xfrm>
              <a:off x="4360" y="2426"/>
              <a:ext cx="0" cy="982"/>
            </a:xfrm>
            <a:prstGeom prst="straightConnector1">
              <a:avLst/>
            </a:prstGeom>
            <a:noFill/>
            <a:ln w="28575">
              <a:solidFill>
                <a:srgbClr val="FFFF00"/>
              </a:solidFill>
              <a:round/>
              <a:headEnd/>
              <a:tailEnd/>
            </a:ln>
          </p:spPr>
        </p:cxnSp>
        <p:cxnSp>
          <p:nvCxnSpPr>
            <p:cNvPr id="49184" name="AutoShape 64"/>
            <p:cNvCxnSpPr>
              <a:cxnSpLocks noChangeShapeType="1"/>
              <a:stCxn id="49166" idx="6"/>
              <a:endCxn id="49165" idx="6"/>
            </p:cNvCxnSpPr>
            <p:nvPr/>
          </p:nvCxnSpPr>
          <p:spPr bwMode="auto">
            <a:xfrm flipV="1">
              <a:off x="3823" y="2965"/>
              <a:ext cx="1104" cy="48"/>
            </a:xfrm>
            <a:prstGeom prst="straightConnector1">
              <a:avLst/>
            </a:prstGeom>
            <a:noFill/>
            <a:ln w="28575">
              <a:solidFill>
                <a:srgbClr val="FFFF00"/>
              </a:solidFill>
              <a:round/>
              <a:headEnd/>
              <a:tailEnd/>
            </a:ln>
          </p:spPr>
        </p:cxnSp>
        <p:cxnSp>
          <p:nvCxnSpPr>
            <p:cNvPr id="49185" name="AutoShape 65"/>
            <p:cNvCxnSpPr>
              <a:cxnSpLocks noChangeShapeType="1"/>
              <a:stCxn id="49168" idx="7"/>
              <a:endCxn id="49166" idx="7"/>
            </p:cNvCxnSpPr>
            <p:nvPr/>
          </p:nvCxnSpPr>
          <p:spPr bwMode="auto">
            <a:xfrm flipH="1">
              <a:off x="3811" y="1643"/>
              <a:ext cx="576" cy="1344"/>
            </a:xfrm>
            <a:prstGeom prst="straightConnector1">
              <a:avLst/>
            </a:prstGeom>
            <a:noFill/>
            <a:ln w="28575">
              <a:solidFill>
                <a:srgbClr val="FFFF00"/>
              </a:solidFill>
              <a:round/>
              <a:headEnd/>
              <a:tailEnd/>
            </a:ln>
          </p:spPr>
        </p:cxnSp>
        <p:cxnSp>
          <p:nvCxnSpPr>
            <p:cNvPr id="49186" name="AutoShape 66"/>
            <p:cNvCxnSpPr>
              <a:cxnSpLocks noChangeShapeType="1"/>
              <a:stCxn id="49168" idx="6"/>
              <a:endCxn id="49165" idx="0"/>
            </p:cNvCxnSpPr>
            <p:nvPr/>
          </p:nvCxnSpPr>
          <p:spPr bwMode="auto">
            <a:xfrm>
              <a:off x="4399" y="1669"/>
              <a:ext cx="489" cy="1259"/>
            </a:xfrm>
            <a:prstGeom prst="straightConnector1">
              <a:avLst/>
            </a:prstGeom>
            <a:noFill/>
            <a:ln w="28575">
              <a:solidFill>
                <a:srgbClr val="FFFF00"/>
              </a:solidFill>
              <a:round/>
              <a:headEnd/>
              <a:tailEnd/>
            </a:ln>
          </p:spPr>
        </p:cxnSp>
        <p:sp>
          <p:nvSpPr>
            <p:cNvPr id="49187" name="Text Box 67"/>
            <p:cNvSpPr txBox="1">
              <a:spLocks noChangeArrowheads="1"/>
            </p:cNvSpPr>
            <p:nvPr/>
          </p:nvSpPr>
          <p:spPr bwMode="auto">
            <a:xfrm>
              <a:off x="3494"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49188" name="Text Box 68"/>
            <p:cNvSpPr txBox="1">
              <a:spLocks noChangeArrowheads="1"/>
            </p:cNvSpPr>
            <p:nvPr/>
          </p:nvSpPr>
          <p:spPr bwMode="auto">
            <a:xfrm>
              <a:off x="4886"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49189" name="Text Box 69"/>
            <p:cNvSpPr txBox="1">
              <a:spLocks noChangeArrowheads="1"/>
            </p:cNvSpPr>
            <p:nvPr/>
          </p:nvSpPr>
          <p:spPr bwMode="auto">
            <a:xfrm>
              <a:off x="4022" y="1559"/>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49190" name="Text Box 70"/>
            <p:cNvSpPr txBox="1">
              <a:spLocks noChangeArrowheads="1"/>
            </p:cNvSpPr>
            <p:nvPr/>
          </p:nvSpPr>
          <p:spPr bwMode="auto">
            <a:xfrm>
              <a:off x="4166" y="22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49191" name="Text Box 71"/>
            <p:cNvSpPr txBox="1">
              <a:spLocks noChangeArrowheads="1"/>
            </p:cNvSpPr>
            <p:nvPr/>
          </p:nvSpPr>
          <p:spPr bwMode="auto">
            <a:xfrm>
              <a:off x="3590" y="290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49192" name="Text Box 72"/>
            <p:cNvSpPr txBox="1">
              <a:spLocks noChangeArrowheads="1"/>
            </p:cNvSpPr>
            <p:nvPr/>
          </p:nvSpPr>
          <p:spPr bwMode="auto">
            <a:xfrm>
              <a:off x="4944" y="28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49193" name="Text Box 73"/>
            <p:cNvSpPr txBox="1">
              <a:spLocks noChangeArrowheads="1"/>
            </p:cNvSpPr>
            <p:nvPr/>
          </p:nvSpPr>
          <p:spPr bwMode="auto">
            <a:xfrm>
              <a:off x="4272" y="346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49194" name="Text Box 74"/>
            <p:cNvSpPr txBox="1">
              <a:spLocks noChangeArrowheads="1"/>
            </p:cNvSpPr>
            <p:nvPr/>
          </p:nvSpPr>
          <p:spPr bwMode="auto">
            <a:xfrm>
              <a:off x="3504" y="399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49195" name="Text Box 75"/>
            <p:cNvSpPr txBox="1">
              <a:spLocks noChangeArrowheads="1"/>
            </p:cNvSpPr>
            <p:nvPr/>
          </p:nvSpPr>
          <p:spPr bwMode="auto">
            <a:xfrm>
              <a:off x="4320" y="40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cxnSp>
          <p:nvCxnSpPr>
            <p:cNvPr id="49196" name="AutoShape 76"/>
            <p:cNvCxnSpPr>
              <a:cxnSpLocks noChangeShapeType="1"/>
              <a:stCxn id="49170" idx="6"/>
              <a:endCxn id="49190" idx="3"/>
            </p:cNvCxnSpPr>
            <p:nvPr/>
          </p:nvCxnSpPr>
          <p:spPr bwMode="auto">
            <a:xfrm>
              <a:off x="3775" y="1189"/>
              <a:ext cx="587" cy="1158"/>
            </a:xfrm>
            <a:prstGeom prst="straightConnector1">
              <a:avLst/>
            </a:prstGeom>
            <a:noFill/>
            <a:ln w="28575">
              <a:solidFill>
                <a:srgbClr val="FFFF00"/>
              </a:solidFill>
              <a:round/>
              <a:headEnd/>
              <a:tailEnd/>
            </a:ln>
          </p:spPr>
        </p:cxnSp>
        <p:cxnSp>
          <p:nvCxnSpPr>
            <p:cNvPr id="49197" name="AutoShape 77"/>
            <p:cNvCxnSpPr>
              <a:cxnSpLocks noChangeShapeType="1"/>
              <a:stCxn id="49188" idx="1"/>
              <a:endCxn id="49167" idx="6"/>
            </p:cNvCxnSpPr>
            <p:nvPr/>
          </p:nvCxnSpPr>
          <p:spPr bwMode="auto">
            <a:xfrm flipH="1">
              <a:off x="4399" y="1147"/>
              <a:ext cx="487" cy="1242"/>
            </a:xfrm>
            <a:prstGeom prst="straightConnector1">
              <a:avLst/>
            </a:prstGeom>
            <a:noFill/>
            <a:ln w="28575">
              <a:solidFill>
                <a:srgbClr val="FFFF00"/>
              </a:solidFill>
              <a:round/>
              <a:headEnd/>
              <a:tailEnd/>
            </a:ln>
          </p:spPr>
        </p:cxnSp>
        <p:cxnSp>
          <p:nvCxnSpPr>
            <p:cNvPr id="49198" name="AutoShape 78"/>
            <p:cNvCxnSpPr>
              <a:cxnSpLocks noChangeShapeType="1"/>
              <a:stCxn id="49168" idx="4"/>
            </p:cNvCxnSpPr>
            <p:nvPr/>
          </p:nvCxnSpPr>
          <p:spPr bwMode="auto">
            <a:xfrm rot="16200000" flipH="1">
              <a:off x="3911" y="2155"/>
              <a:ext cx="1722" cy="824"/>
            </a:xfrm>
            <a:prstGeom prst="bentConnector3">
              <a:avLst>
                <a:gd name="adj1" fmla="val -1454"/>
              </a:avLst>
            </a:prstGeom>
            <a:noFill/>
            <a:ln w="28575">
              <a:solidFill>
                <a:srgbClr val="FFFF00"/>
              </a:solidFill>
              <a:miter lim="800000"/>
              <a:headEnd/>
              <a:tailEnd/>
            </a:ln>
          </p:spPr>
        </p:cxnSp>
        <p:sp>
          <p:nvSpPr>
            <p:cNvPr id="49199" name="Line 79"/>
            <p:cNvSpPr>
              <a:spLocks noChangeShapeType="1"/>
            </p:cNvSpPr>
            <p:nvPr/>
          </p:nvSpPr>
          <p:spPr bwMode="auto">
            <a:xfrm>
              <a:off x="4416" y="3456"/>
              <a:ext cx="768" cy="0"/>
            </a:xfrm>
            <a:prstGeom prst="line">
              <a:avLst/>
            </a:prstGeom>
            <a:noFill/>
            <a:ln w="28575">
              <a:solidFill>
                <a:srgbClr val="FFFF00"/>
              </a:solidFill>
              <a:round/>
              <a:headEnd/>
              <a:tailEnd/>
            </a:ln>
          </p:spPr>
          <p:txBody>
            <a:bodyPr/>
            <a:lstStyle/>
            <a:p>
              <a:endParaRPr lang="en-US"/>
            </a:p>
          </p:txBody>
        </p:sp>
      </p:grpSp>
      <p:sp>
        <p:nvSpPr>
          <p:cNvPr id="49160" name="Text Box 81"/>
          <p:cNvSpPr txBox="1">
            <a:spLocks noChangeArrowheads="1"/>
          </p:cNvSpPr>
          <p:nvPr/>
        </p:nvSpPr>
        <p:spPr bwMode="auto">
          <a:xfrm>
            <a:off x="593725" y="857250"/>
            <a:ext cx="3902075" cy="1554163"/>
          </a:xfrm>
          <a:prstGeom prst="rect">
            <a:avLst/>
          </a:prstGeom>
          <a:noFill/>
          <a:ln w="9525">
            <a:noFill/>
            <a:miter lim="800000"/>
            <a:headEnd/>
            <a:tailEnd/>
          </a:ln>
        </p:spPr>
        <p:txBody>
          <a:bodyPr>
            <a:spAutoFit/>
          </a:bodyPr>
          <a:lstStyle/>
          <a:p>
            <a:r>
              <a:rPr lang="en-US">
                <a:solidFill>
                  <a:schemeClr val="bg1"/>
                </a:solidFill>
              </a:rPr>
              <a:t>What is the boxicity of the competition graph?</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1"/>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75A9ACB2-1CFB-4C1B-8962-9D8AC12D662D}" type="slidenum">
              <a:rPr lang="en-US" smtClean="0"/>
              <a:pPr/>
              <a:t>36</a:t>
            </a:fld>
            <a:endParaRPr lang="en-US" smtClean="0"/>
          </a:p>
        </p:txBody>
      </p:sp>
      <p:sp>
        <p:nvSpPr>
          <p:cNvPr id="3" name="Slide Number Placeholder 3"/>
          <p:cNvSpPr txBox="1">
            <a:spLocks/>
          </p:cNvSpPr>
          <p:nvPr/>
        </p:nvSpPr>
        <p:spPr bwMode="auto">
          <a:xfrm>
            <a:off x="6553200" y="6245225"/>
            <a:ext cx="2133600" cy="476250"/>
          </a:xfrm>
          <a:prstGeom prst="rect">
            <a:avLst/>
          </a:prstGeom>
          <a:noFill/>
          <a:ln w="9525">
            <a:noFill/>
            <a:miter lim="800000"/>
            <a:headEnd/>
            <a:tailEnd/>
          </a:ln>
          <a:effectLst/>
        </p:spPr>
        <p:txBody>
          <a:bodyPr/>
          <a:lstStyle/>
          <a:p>
            <a:pPr algn="r">
              <a:defRPr/>
            </a:pPr>
            <a:fld id="{AA1D5C1F-DFF2-44D1-812E-D76E18C0553A}" type="slidenum">
              <a:rPr lang="en-US" sz="1400">
                <a:latin typeface="+mn-lt"/>
              </a:rPr>
              <a:pPr algn="r">
                <a:defRPr/>
              </a:pPr>
              <a:t>36</a:t>
            </a:fld>
            <a:endParaRPr lang="en-US" sz="1400">
              <a:latin typeface="+mn-lt"/>
            </a:endParaRPr>
          </a:p>
        </p:txBody>
      </p:sp>
      <p:sp>
        <p:nvSpPr>
          <p:cNvPr id="50179" name="Text Box 2"/>
          <p:cNvSpPr txBox="1">
            <a:spLocks noChangeArrowheads="1"/>
          </p:cNvSpPr>
          <p:nvPr/>
        </p:nvSpPr>
        <p:spPr bwMode="auto">
          <a:xfrm>
            <a:off x="228600" y="6049963"/>
            <a:ext cx="4495800" cy="579437"/>
          </a:xfrm>
          <a:prstGeom prst="rect">
            <a:avLst/>
          </a:prstGeom>
          <a:noFill/>
          <a:ln w="9525">
            <a:noFill/>
            <a:miter lim="800000"/>
            <a:headEnd/>
            <a:tailEnd/>
          </a:ln>
        </p:spPr>
        <p:txBody>
          <a:bodyPr>
            <a:spAutoFit/>
          </a:bodyPr>
          <a:lstStyle/>
          <a:p>
            <a:r>
              <a:rPr lang="en-US" b="1">
                <a:solidFill>
                  <a:srgbClr val="FFCC00"/>
                </a:solidFill>
              </a:rPr>
              <a:t>Malaysian Rain Forest</a:t>
            </a:r>
          </a:p>
        </p:txBody>
      </p:sp>
      <p:sp>
        <p:nvSpPr>
          <p:cNvPr id="50180" name="Text Box 3"/>
          <p:cNvSpPr txBox="1">
            <a:spLocks noChangeArrowheads="1"/>
          </p:cNvSpPr>
          <p:nvPr/>
        </p:nvSpPr>
        <p:spPr bwMode="auto">
          <a:xfrm>
            <a:off x="5546725" y="171450"/>
            <a:ext cx="3333750" cy="579438"/>
          </a:xfrm>
          <a:prstGeom prst="rect">
            <a:avLst/>
          </a:prstGeom>
          <a:noFill/>
          <a:ln w="9525">
            <a:noFill/>
            <a:miter lim="800000"/>
            <a:headEnd/>
            <a:tailEnd/>
          </a:ln>
        </p:spPr>
        <p:txBody>
          <a:bodyPr wrap="none">
            <a:spAutoFit/>
          </a:bodyPr>
          <a:lstStyle/>
          <a:p>
            <a:r>
              <a:rPr lang="en-US">
                <a:solidFill>
                  <a:schemeClr val="bg1"/>
                </a:solidFill>
              </a:rPr>
              <a:t>Competition Graph</a:t>
            </a:r>
          </a:p>
        </p:txBody>
      </p:sp>
      <p:sp>
        <p:nvSpPr>
          <p:cNvPr id="50181" name="Text Box 4"/>
          <p:cNvSpPr txBox="1">
            <a:spLocks noChangeArrowheads="1"/>
          </p:cNvSpPr>
          <p:nvPr/>
        </p:nvSpPr>
        <p:spPr bwMode="auto">
          <a:xfrm>
            <a:off x="6705600" y="874713"/>
            <a:ext cx="438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grpSp>
        <p:nvGrpSpPr>
          <p:cNvPr id="50182" name="Group 58"/>
          <p:cNvGrpSpPr>
            <a:grpSpLocks/>
          </p:cNvGrpSpPr>
          <p:nvPr/>
        </p:nvGrpSpPr>
        <p:grpSpPr bwMode="auto">
          <a:xfrm>
            <a:off x="5921375" y="1219200"/>
            <a:ext cx="2841625" cy="5508625"/>
            <a:chOff x="3494" y="768"/>
            <a:chExt cx="1790" cy="3470"/>
          </a:xfrm>
        </p:grpSpPr>
        <p:sp>
          <p:nvSpPr>
            <p:cNvPr id="50206" name="Text Box 5"/>
            <p:cNvSpPr txBox="1">
              <a:spLocks noChangeArrowheads="1"/>
            </p:cNvSpPr>
            <p:nvPr/>
          </p:nvSpPr>
          <p:spPr bwMode="auto">
            <a:xfrm>
              <a:off x="5088" y="395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grpSp>
          <p:nvGrpSpPr>
            <p:cNvPr id="50207" name="Group 6"/>
            <p:cNvGrpSpPr>
              <a:grpSpLocks/>
            </p:cNvGrpSpPr>
            <p:nvPr/>
          </p:nvGrpSpPr>
          <p:grpSpPr bwMode="auto">
            <a:xfrm>
              <a:off x="3494" y="768"/>
              <a:ext cx="1721" cy="3470"/>
              <a:chOff x="3494" y="768"/>
              <a:chExt cx="1721" cy="3470"/>
            </a:xfrm>
          </p:grpSpPr>
          <p:sp>
            <p:nvSpPr>
              <p:cNvPr id="50208" name="Oval 7"/>
              <p:cNvSpPr>
                <a:spLocks noChangeArrowheads="1"/>
              </p:cNvSpPr>
              <p:nvPr/>
            </p:nvSpPr>
            <p:spPr bwMode="auto">
              <a:xfrm>
                <a:off x="5136"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09" name="Oval 8"/>
              <p:cNvSpPr>
                <a:spLocks noChangeArrowheads="1"/>
              </p:cNvSpPr>
              <p:nvPr/>
            </p:nvSpPr>
            <p:spPr bwMode="auto">
              <a:xfrm>
                <a:off x="4368"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0" name="Oval 9"/>
              <p:cNvSpPr>
                <a:spLocks noChangeArrowheads="1"/>
              </p:cNvSpPr>
              <p:nvPr/>
            </p:nvSpPr>
            <p:spPr bwMode="auto">
              <a:xfrm>
                <a:off x="3569" y="388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1" name="Oval 10"/>
              <p:cNvSpPr>
                <a:spLocks noChangeArrowheads="1"/>
              </p:cNvSpPr>
              <p:nvPr/>
            </p:nvSpPr>
            <p:spPr bwMode="auto">
              <a:xfrm>
                <a:off x="4320" y="340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2" name="Oval 11"/>
              <p:cNvSpPr>
                <a:spLocks noChangeArrowheads="1"/>
              </p:cNvSpPr>
              <p:nvPr/>
            </p:nvSpPr>
            <p:spPr bwMode="auto">
              <a:xfrm>
                <a:off x="4848" y="292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3" name="Oval 12"/>
              <p:cNvSpPr>
                <a:spLocks noChangeArrowheads="1"/>
              </p:cNvSpPr>
              <p:nvPr/>
            </p:nvSpPr>
            <p:spPr bwMode="auto">
              <a:xfrm>
                <a:off x="3744" y="297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4" name="Oval 13"/>
              <p:cNvSpPr>
                <a:spLocks noChangeArrowheads="1"/>
              </p:cNvSpPr>
              <p:nvPr/>
            </p:nvSpPr>
            <p:spPr bwMode="auto">
              <a:xfrm>
                <a:off x="4320" y="23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5" name="Oval 14"/>
              <p:cNvSpPr>
                <a:spLocks noChangeArrowheads="1"/>
              </p:cNvSpPr>
              <p:nvPr/>
            </p:nvSpPr>
            <p:spPr bwMode="auto">
              <a:xfrm>
                <a:off x="4320" y="163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6" name="Oval 15"/>
              <p:cNvSpPr>
                <a:spLocks noChangeArrowheads="1"/>
              </p:cNvSpPr>
              <p:nvPr/>
            </p:nvSpPr>
            <p:spPr bwMode="auto">
              <a:xfrm>
                <a:off x="4800" y="110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7" name="Oval 16"/>
              <p:cNvSpPr>
                <a:spLocks noChangeArrowheads="1"/>
              </p:cNvSpPr>
              <p:nvPr/>
            </p:nvSpPr>
            <p:spPr bwMode="auto">
              <a:xfrm>
                <a:off x="3696" y="1152"/>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0218" name="Oval 17"/>
              <p:cNvSpPr>
                <a:spLocks noChangeArrowheads="1"/>
              </p:cNvSpPr>
              <p:nvPr/>
            </p:nvSpPr>
            <p:spPr bwMode="auto">
              <a:xfrm>
                <a:off x="4320" y="76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50219" name="AutoShape 18"/>
              <p:cNvCxnSpPr>
                <a:cxnSpLocks noChangeShapeType="1"/>
                <a:stCxn id="50218" idx="2"/>
                <a:endCxn id="50217" idx="7"/>
              </p:cNvCxnSpPr>
              <p:nvPr/>
            </p:nvCxnSpPr>
            <p:spPr bwMode="auto">
              <a:xfrm flipH="1">
                <a:off x="3763" y="805"/>
                <a:ext cx="557" cy="358"/>
              </a:xfrm>
              <a:prstGeom prst="straightConnector1">
                <a:avLst/>
              </a:prstGeom>
              <a:noFill/>
              <a:ln w="28575">
                <a:solidFill>
                  <a:srgbClr val="FFFF00"/>
                </a:solidFill>
                <a:round/>
                <a:headEnd/>
                <a:tailEnd/>
              </a:ln>
            </p:spPr>
          </p:cxnSp>
          <p:cxnSp>
            <p:nvCxnSpPr>
              <p:cNvPr id="50220" name="AutoShape 19"/>
              <p:cNvCxnSpPr>
                <a:cxnSpLocks noChangeShapeType="1"/>
                <a:stCxn id="50218" idx="6"/>
                <a:endCxn id="50216" idx="0"/>
              </p:cNvCxnSpPr>
              <p:nvPr/>
            </p:nvCxnSpPr>
            <p:spPr bwMode="auto">
              <a:xfrm>
                <a:off x="4399" y="805"/>
                <a:ext cx="441" cy="299"/>
              </a:xfrm>
              <a:prstGeom prst="straightConnector1">
                <a:avLst/>
              </a:prstGeom>
              <a:noFill/>
              <a:ln w="28575">
                <a:solidFill>
                  <a:srgbClr val="FFFF00"/>
                </a:solidFill>
                <a:round/>
                <a:headEnd/>
                <a:tailEnd/>
              </a:ln>
            </p:spPr>
          </p:cxnSp>
          <p:cxnSp>
            <p:nvCxnSpPr>
              <p:cNvPr id="50221" name="AutoShape 20"/>
              <p:cNvCxnSpPr>
                <a:cxnSpLocks noChangeShapeType="1"/>
                <a:stCxn id="50217" idx="6"/>
                <a:endCxn id="50215" idx="7"/>
              </p:cNvCxnSpPr>
              <p:nvPr/>
            </p:nvCxnSpPr>
            <p:spPr bwMode="auto">
              <a:xfrm>
                <a:off x="3775" y="1189"/>
                <a:ext cx="612" cy="454"/>
              </a:xfrm>
              <a:prstGeom prst="straightConnector1">
                <a:avLst/>
              </a:prstGeom>
              <a:noFill/>
              <a:ln w="28575">
                <a:solidFill>
                  <a:srgbClr val="FFFF00"/>
                </a:solidFill>
                <a:round/>
                <a:headEnd/>
                <a:tailEnd/>
              </a:ln>
            </p:spPr>
          </p:cxnSp>
          <p:cxnSp>
            <p:nvCxnSpPr>
              <p:cNvPr id="50222" name="AutoShape 21"/>
              <p:cNvCxnSpPr>
                <a:cxnSpLocks noChangeShapeType="1"/>
                <a:stCxn id="50216" idx="5"/>
                <a:endCxn id="50215" idx="7"/>
              </p:cNvCxnSpPr>
              <p:nvPr/>
            </p:nvCxnSpPr>
            <p:spPr bwMode="auto">
              <a:xfrm flipH="1">
                <a:off x="4387" y="1167"/>
                <a:ext cx="480" cy="476"/>
              </a:xfrm>
              <a:prstGeom prst="straightConnector1">
                <a:avLst/>
              </a:prstGeom>
              <a:noFill/>
              <a:ln w="28575">
                <a:solidFill>
                  <a:srgbClr val="FFFF00"/>
                </a:solidFill>
                <a:round/>
                <a:headEnd/>
                <a:tailEnd/>
              </a:ln>
            </p:spPr>
          </p:cxnSp>
          <p:cxnSp>
            <p:nvCxnSpPr>
              <p:cNvPr id="50223" name="AutoShape 22"/>
              <p:cNvCxnSpPr>
                <a:cxnSpLocks noChangeShapeType="1"/>
                <a:stCxn id="50218" idx="4"/>
                <a:endCxn id="50215" idx="4"/>
              </p:cNvCxnSpPr>
              <p:nvPr/>
            </p:nvCxnSpPr>
            <p:spPr bwMode="auto">
              <a:xfrm>
                <a:off x="4360" y="842"/>
                <a:ext cx="0" cy="864"/>
              </a:xfrm>
              <a:prstGeom prst="straightConnector1">
                <a:avLst/>
              </a:prstGeom>
              <a:noFill/>
              <a:ln w="28575">
                <a:solidFill>
                  <a:srgbClr val="FFFF00"/>
                </a:solidFill>
                <a:round/>
                <a:headEnd/>
                <a:tailEnd/>
              </a:ln>
            </p:spPr>
          </p:cxnSp>
          <p:cxnSp>
            <p:nvCxnSpPr>
              <p:cNvPr id="50224" name="AutoShape 23"/>
              <p:cNvCxnSpPr>
                <a:cxnSpLocks noChangeShapeType="1"/>
                <a:stCxn id="50215" idx="5"/>
                <a:endCxn id="50214" idx="7"/>
              </p:cNvCxnSpPr>
              <p:nvPr/>
            </p:nvCxnSpPr>
            <p:spPr bwMode="auto">
              <a:xfrm>
                <a:off x="4387" y="1695"/>
                <a:ext cx="0" cy="668"/>
              </a:xfrm>
              <a:prstGeom prst="straightConnector1">
                <a:avLst/>
              </a:prstGeom>
              <a:noFill/>
              <a:ln w="28575">
                <a:solidFill>
                  <a:srgbClr val="FFFF00"/>
                </a:solidFill>
                <a:round/>
                <a:headEnd/>
                <a:tailEnd/>
              </a:ln>
            </p:spPr>
          </p:cxnSp>
          <p:cxnSp>
            <p:nvCxnSpPr>
              <p:cNvPr id="50225" name="AutoShape 24"/>
              <p:cNvCxnSpPr>
                <a:cxnSpLocks noChangeShapeType="1"/>
                <a:stCxn id="50214" idx="5"/>
                <a:endCxn id="50213" idx="3"/>
              </p:cNvCxnSpPr>
              <p:nvPr/>
            </p:nvCxnSpPr>
            <p:spPr bwMode="auto">
              <a:xfrm flipH="1">
                <a:off x="3756" y="2415"/>
                <a:ext cx="631" cy="624"/>
              </a:xfrm>
              <a:prstGeom prst="straightConnector1">
                <a:avLst/>
              </a:prstGeom>
              <a:noFill/>
              <a:ln w="28575">
                <a:solidFill>
                  <a:srgbClr val="FFFF00"/>
                </a:solidFill>
                <a:round/>
                <a:headEnd/>
                <a:tailEnd/>
              </a:ln>
            </p:spPr>
          </p:cxnSp>
          <p:cxnSp>
            <p:nvCxnSpPr>
              <p:cNvPr id="50226" name="AutoShape 25"/>
              <p:cNvCxnSpPr>
                <a:cxnSpLocks noChangeShapeType="1"/>
                <a:stCxn id="50214" idx="5"/>
                <a:endCxn id="50212" idx="4"/>
              </p:cNvCxnSpPr>
              <p:nvPr/>
            </p:nvCxnSpPr>
            <p:spPr bwMode="auto">
              <a:xfrm>
                <a:off x="4387" y="2415"/>
                <a:ext cx="501" cy="587"/>
              </a:xfrm>
              <a:prstGeom prst="straightConnector1">
                <a:avLst/>
              </a:prstGeom>
              <a:noFill/>
              <a:ln w="28575">
                <a:solidFill>
                  <a:srgbClr val="FFFF00"/>
                </a:solidFill>
                <a:round/>
                <a:headEnd/>
                <a:tailEnd/>
              </a:ln>
            </p:spPr>
          </p:cxnSp>
          <p:cxnSp>
            <p:nvCxnSpPr>
              <p:cNvPr id="50227" name="AutoShape 26"/>
              <p:cNvCxnSpPr>
                <a:cxnSpLocks noChangeShapeType="1"/>
                <a:stCxn id="50211" idx="0"/>
                <a:endCxn id="50213" idx="7"/>
              </p:cNvCxnSpPr>
              <p:nvPr/>
            </p:nvCxnSpPr>
            <p:spPr bwMode="auto">
              <a:xfrm flipH="1" flipV="1">
                <a:off x="3811" y="2987"/>
                <a:ext cx="549" cy="421"/>
              </a:xfrm>
              <a:prstGeom prst="straightConnector1">
                <a:avLst/>
              </a:prstGeom>
              <a:noFill/>
              <a:ln w="28575">
                <a:solidFill>
                  <a:srgbClr val="FFFF00"/>
                </a:solidFill>
                <a:round/>
                <a:headEnd/>
                <a:tailEnd/>
              </a:ln>
            </p:spPr>
          </p:cxnSp>
          <p:cxnSp>
            <p:nvCxnSpPr>
              <p:cNvPr id="50228" name="AutoShape 27"/>
              <p:cNvCxnSpPr>
                <a:cxnSpLocks noChangeShapeType="1"/>
                <a:stCxn id="50217" idx="7"/>
                <a:endCxn id="50216" idx="5"/>
              </p:cNvCxnSpPr>
              <p:nvPr/>
            </p:nvCxnSpPr>
            <p:spPr bwMode="auto">
              <a:xfrm>
                <a:off x="3763" y="1163"/>
                <a:ext cx="1104" cy="4"/>
              </a:xfrm>
              <a:prstGeom prst="straightConnector1">
                <a:avLst/>
              </a:prstGeom>
              <a:noFill/>
              <a:ln w="28575">
                <a:solidFill>
                  <a:srgbClr val="FFFF00"/>
                </a:solidFill>
                <a:round/>
                <a:headEnd/>
                <a:tailEnd/>
              </a:ln>
            </p:spPr>
          </p:cxnSp>
          <p:cxnSp>
            <p:nvCxnSpPr>
              <p:cNvPr id="50229" name="AutoShape 28"/>
              <p:cNvCxnSpPr>
                <a:cxnSpLocks noChangeShapeType="1"/>
                <a:stCxn id="50211" idx="7"/>
                <a:endCxn id="50212" idx="4"/>
              </p:cNvCxnSpPr>
              <p:nvPr/>
            </p:nvCxnSpPr>
            <p:spPr bwMode="auto">
              <a:xfrm flipV="1">
                <a:off x="4387" y="3002"/>
                <a:ext cx="501" cy="417"/>
              </a:xfrm>
              <a:prstGeom prst="straightConnector1">
                <a:avLst/>
              </a:prstGeom>
              <a:noFill/>
              <a:ln w="28575">
                <a:solidFill>
                  <a:srgbClr val="FFFF00"/>
                </a:solidFill>
                <a:round/>
                <a:headEnd/>
                <a:tailEnd/>
              </a:ln>
            </p:spPr>
          </p:cxnSp>
          <p:cxnSp>
            <p:nvCxnSpPr>
              <p:cNvPr id="50230" name="AutoShape 29"/>
              <p:cNvCxnSpPr>
                <a:cxnSpLocks noChangeShapeType="1"/>
                <a:stCxn id="50214" idx="4"/>
                <a:endCxn id="50211" idx="0"/>
              </p:cNvCxnSpPr>
              <p:nvPr/>
            </p:nvCxnSpPr>
            <p:spPr bwMode="auto">
              <a:xfrm>
                <a:off x="4360" y="2426"/>
                <a:ext cx="0" cy="982"/>
              </a:xfrm>
              <a:prstGeom prst="straightConnector1">
                <a:avLst/>
              </a:prstGeom>
              <a:noFill/>
              <a:ln w="28575">
                <a:solidFill>
                  <a:srgbClr val="FFFF00"/>
                </a:solidFill>
                <a:round/>
                <a:headEnd/>
                <a:tailEnd/>
              </a:ln>
            </p:spPr>
          </p:cxnSp>
          <p:cxnSp>
            <p:nvCxnSpPr>
              <p:cNvPr id="50231" name="AutoShape 30"/>
              <p:cNvCxnSpPr>
                <a:cxnSpLocks noChangeShapeType="1"/>
                <a:stCxn id="50213" idx="6"/>
                <a:endCxn id="50212" idx="6"/>
              </p:cNvCxnSpPr>
              <p:nvPr/>
            </p:nvCxnSpPr>
            <p:spPr bwMode="auto">
              <a:xfrm flipV="1">
                <a:off x="3823" y="2965"/>
                <a:ext cx="1104" cy="48"/>
              </a:xfrm>
              <a:prstGeom prst="straightConnector1">
                <a:avLst/>
              </a:prstGeom>
              <a:noFill/>
              <a:ln w="28575">
                <a:solidFill>
                  <a:srgbClr val="FFFF00"/>
                </a:solidFill>
                <a:round/>
                <a:headEnd/>
                <a:tailEnd/>
              </a:ln>
            </p:spPr>
          </p:cxnSp>
          <p:cxnSp>
            <p:nvCxnSpPr>
              <p:cNvPr id="50232" name="AutoShape 31"/>
              <p:cNvCxnSpPr>
                <a:cxnSpLocks noChangeShapeType="1"/>
                <a:stCxn id="50215" idx="7"/>
                <a:endCxn id="50213" idx="7"/>
              </p:cNvCxnSpPr>
              <p:nvPr/>
            </p:nvCxnSpPr>
            <p:spPr bwMode="auto">
              <a:xfrm flipH="1">
                <a:off x="3811" y="1643"/>
                <a:ext cx="576" cy="1344"/>
              </a:xfrm>
              <a:prstGeom prst="straightConnector1">
                <a:avLst/>
              </a:prstGeom>
              <a:noFill/>
              <a:ln w="28575">
                <a:solidFill>
                  <a:srgbClr val="FFFF00"/>
                </a:solidFill>
                <a:round/>
                <a:headEnd/>
                <a:tailEnd/>
              </a:ln>
            </p:spPr>
          </p:cxnSp>
          <p:cxnSp>
            <p:nvCxnSpPr>
              <p:cNvPr id="50233" name="AutoShape 32"/>
              <p:cNvCxnSpPr>
                <a:cxnSpLocks noChangeShapeType="1"/>
                <a:stCxn id="50215" idx="6"/>
                <a:endCxn id="50212" idx="0"/>
              </p:cNvCxnSpPr>
              <p:nvPr/>
            </p:nvCxnSpPr>
            <p:spPr bwMode="auto">
              <a:xfrm>
                <a:off x="4399" y="1669"/>
                <a:ext cx="489" cy="1259"/>
              </a:xfrm>
              <a:prstGeom prst="straightConnector1">
                <a:avLst/>
              </a:prstGeom>
              <a:noFill/>
              <a:ln w="28575">
                <a:solidFill>
                  <a:srgbClr val="FFFF00"/>
                </a:solidFill>
                <a:round/>
                <a:headEnd/>
                <a:tailEnd/>
              </a:ln>
            </p:spPr>
          </p:cxnSp>
          <p:sp>
            <p:nvSpPr>
              <p:cNvPr id="50234" name="Text Box 33"/>
              <p:cNvSpPr txBox="1">
                <a:spLocks noChangeArrowheads="1"/>
              </p:cNvSpPr>
              <p:nvPr/>
            </p:nvSpPr>
            <p:spPr bwMode="auto">
              <a:xfrm>
                <a:off x="3494"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50235" name="Text Box 34"/>
              <p:cNvSpPr txBox="1">
                <a:spLocks noChangeArrowheads="1"/>
              </p:cNvSpPr>
              <p:nvPr/>
            </p:nvSpPr>
            <p:spPr bwMode="auto">
              <a:xfrm>
                <a:off x="4886" y="10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50236" name="Text Box 35"/>
              <p:cNvSpPr txBox="1">
                <a:spLocks noChangeArrowheads="1"/>
              </p:cNvSpPr>
              <p:nvPr/>
            </p:nvSpPr>
            <p:spPr bwMode="auto">
              <a:xfrm>
                <a:off x="4022" y="1559"/>
                <a:ext cx="27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50237" name="Text Box 36"/>
              <p:cNvSpPr txBox="1">
                <a:spLocks noChangeArrowheads="1"/>
              </p:cNvSpPr>
              <p:nvPr/>
            </p:nvSpPr>
            <p:spPr bwMode="auto">
              <a:xfrm>
                <a:off x="4166" y="223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50238" name="Text Box 37"/>
              <p:cNvSpPr txBox="1">
                <a:spLocks noChangeArrowheads="1"/>
              </p:cNvSpPr>
              <p:nvPr/>
            </p:nvSpPr>
            <p:spPr bwMode="auto">
              <a:xfrm>
                <a:off x="3590" y="290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50239" name="Text Box 38"/>
              <p:cNvSpPr txBox="1">
                <a:spLocks noChangeArrowheads="1"/>
              </p:cNvSpPr>
              <p:nvPr/>
            </p:nvSpPr>
            <p:spPr bwMode="auto">
              <a:xfrm>
                <a:off x="4944" y="28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50240" name="Text Box 39"/>
              <p:cNvSpPr txBox="1">
                <a:spLocks noChangeArrowheads="1"/>
              </p:cNvSpPr>
              <p:nvPr/>
            </p:nvSpPr>
            <p:spPr bwMode="auto">
              <a:xfrm>
                <a:off x="4272" y="346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50241" name="Text Box 40"/>
              <p:cNvSpPr txBox="1">
                <a:spLocks noChangeArrowheads="1"/>
              </p:cNvSpPr>
              <p:nvPr/>
            </p:nvSpPr>
            <p:spPr bwMode="auto">
              <a:xfrm>
                <a:off x="3504" y="3993"/>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50242" name="Text Box 41"/>
              <p:cNvSpPr txBox="1">
                <a:spLocks noChangeArrowheads="1"/>
              </p:cNvSpPr>
              <p:nvPr/>
            </p:nvSpPr>
            <p:spPr bwMode="auto">
              <a:xfrm>
                <a:off x="4320" y="40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cxnSp>
            <p:nvCxnSpPr>
              <p:cNvPr id="50243" name="AutoShape 42"/>
              <p:cNvCxnSpPr>
                <a:cxnSpLocks noChangeShapeType="1"/>
                <a:stCxn id="50217" idx="6"/>
                <a:endCxn id="50237" idx="3"/>
              </p:cNvCxnSpPr>
              <p:nvPr/>
            </p:nvCxnSpPr>
            <p:spPr bwMode="auto">
              <a:xfrm>
                <a:off x="3775" y="1189"/>
                <a:ext cx="587" cy="1158"/>
              </a:xfrm>
              <a:prstGeom prst="straightConnector1">
                <a:avLst/>
              </a:prstGeom>
              <a:noFill/>
              <a:ln w="28575">
                <a:solidFill>
                  <a:srgbClr val="FFFF00"/>
                </a:solidFill>
                <a:round/>
                <a:headEnd/>
                <a:tailEnd/>
              </a:ln>
            </p:spPr>
          </p:cxnSp>
          <p:cxnSp>
            <p:nvCxnSpPr>
              <p:cNvPr id="50244" name="AutoShape 43"/>
              <p:cNvCxnSpPr>
                <a:cxnSpLocks noChangeShapeType="1"/>
                <a:stCxn id="50235" idx="1"/>
                <a:endCxn id="50214" idx="6"/>
              </p:cNvCxnSpPr>
              <p:nvPr/>
            </p:nvCxnSpPr>
            <p:spPr bwMode="auto">
              <a:xfrm flipH="1">
                <a:off x="4399" y="1147"/>
                <a:ext cx="487" cy="1242"/>
              </a:xfrm>
              <a:prstGeom prst="straightConnector1">
                <a:avLst/>
              </a:prstGeom>
              <a:noFill/>
              <a:ln w="28575">
                <a:solidFill>
                  <a:srgbClr val="FFFF00"/>
                </a:solidFill>
                <a:round/>
                <a:headEnd/>
                <a:tailEnd/>
              </a:ln>
            </p:spPr>
          </p:cxnSp>
          <p:cxnSp>
            <p:nvCxnSpPr>
              <p:cNvPr id="50245" name="AutoShape 44"/>
              <p:cNvCxnSpPr>
                <a:cxnSpLocks noChangeShapeType="1"/>
                <a:stCxn id="50215" idx="4"/>
              </p:cNvCxnSpPr>
              <p:nvPr/>
            </p:nvCxnSpPr>
            <p:spPr bwMode="auto">
              <a:xfrm rot="16200000" flipH="1">
                <a:off x="3911" y="2155"/>
                <a:ext cx="1722" cy="824"/>
              </a:xfrm>
              <a:prstGeom prst="bentConnector3">
                <a:avLst>
                  <a:gd name="adj1" fmla="val -1454"/>
                </a:avLst>
              </a:prstGeom>
              <a:noFill/>
              <a:ln w="28575">
                <a:solidFill>
                  <a:srgbClr val="FFFF00"/>
                </a:solidFill>
                <a:miter lim="800000"/>
                <a:headEnd/>
                <a:tailEnd/>
              </a:ln>
            </p:spPr>
          </p:cxnSp>
          <p:sp>
            <p:nvSpPr>
              <p:cNvPr id="50246" name="Line 45"/>
              <p:cNvSpPr>
                <a:spLocks noChangeShapeType="1"/>
              </p:cNvSpPr>
              <p:nvPr/>
            </p:nvSpPr>
            <p:spPr bwMode="auto">
              <a:xfrm>
                <a:off x="4416" y="3456"/>
                <a:ext cx="768" cy="0"/>
              </a:xfrm>
              <a:prstGeom prst="line">
                <a:avLst/>
              </a:prstGeom>
              <a:noFill/>
              <a:ln w="28575">
                <a:solidFill>
                  <a:srgbClr val="FFFF00"/>
                </a:solidFill>
                <a:round/>
                <a:headEnd/>
                <a:tailEnd/>
              </a:ln>
            </p:spPr>
            <p:txBody>
              <a:bodyPr/>
              <a:lstStyle/>
              <a:p>
                <a:endParaRPr lang="en-US"/>
              </a:p>
            </p:txBody>
          </p:sp>
        </p:grpSp>
      </p:grpSp>
      <p:sp>
        <p:nvSpPr>
          <p:cNvPr id="50183" name="Text Box 46"/>
          <p:cNvSpPr txBox="1">
            <a:spLocks noChangeArrowheads="1"/>
          </p:cNvSpPr>
          <p:nvPr/>
        </p:nvSpPr>
        <p:spPr bwMode="auto">
          <a:xfrm>
            <a:off x="593725" y="685800"/>
            <a:ext cx="3902075" cy="1554163"/>
          </a:xfrm>
          <a:prstGeom prst="rect">
            <a:avLst/>
          </a:prstGeom>
          <a:noFill/>
          <a:ln w="9525">
            <a:noFill/>
            <a:miter lim="800000"/>
            <a:headEnd/>
            <a:tailEnd/>
          </a:ln>
        </p:spPr>
        <p:txBody>
          <a:bodyPr>
            <a:spAutoFit/>
          </a:bodyPr>
          <a:lstStyle/>
          <a:p>
            <a:r>
              <a:rPr lang="en-US">
                <a:solidFill>
                  <a:schemeClr val="bg1"/>
                </a:solidFill>
              </a:rPr>
              <a:t>This is an interval graph. Thus, its boxicity is 1. </a:t>
            </a:r>
          </a:p>
        </p:txBody>
      </p:sp>
      <p:sp>
        <p:nvSpPr>
          <p:cNvPr id="50184" name="Line 47"/>
          <p:cNvSpPr>
            <a:spLocks noChangeShapeType="1"/>
          </p:cNvSpPr>
          <p:nvPr/>
        </p:nvSpPr>
        <p:spPr bwMode="auto">
          <a:xfrm flipV="1">
            <a:off x="152400" y="2743200"/>
            <a:ext cx="1143000" cy="0"/>
          </a:xfrm>
          <a:prstGeom prst="line">
            <a:avLst/>
          </a:prstGeom>
          <a:noFill/>
          <a:ln w="38100">
            <a:solidFill>
              <a:srgbClr val="FFFF00"/>
            </a:solidFill>
            <a:round/>
            <a:headEnd/>
            <a:tailEnd type="none" w="lg" len="lg"/>
          </a:ln>
        </p:spPr>
        <p:txBody>
          <a:bodyPr anchor="ctr"/>
          <a:lstStyle/>
          <a:p>
            <a:endParaRPr lang="en-US"/>
          </a:p>
        </p:txBody>
      </p:sp>
      <p:sp>
        <p:nvSpPr>
          <p:cNvPr id="50185" name="Line 48"/>
          <p:cNvSpPr>
            <a:spLocks noChangeShapeType="1"/>
          </p:cNvSpPr>
          <p:nvPr/>
        </p:nvSpPr>
        <p:spPr bwMode="auto">
          <a:xfrm flipV="1">
            <a:off x="609600" y="3124200"/>
            <a:ext cx="1143000" cy="0"/>
          </a:xfrm>
          <a:prstGeom prst="line">
            <a:avLst/>
          </a:prstGeom>
          <a:noFill/>
          <a:ln w="38100">
            <a:solidFill>
              <a:srgbClr val="FFFF00"/>
            </a:solidFill>
            <a:round/>
            <a:headEnd/>
            <a:tailEnd type="none" w="lg" len="lg"/>
          </a:ln>
        </p:spPr>
        <p:txBody>
          <a:bodyPr anchor="ctr"/>
          <a:lstStyle/>
          <a:p>
            <a:endParaRPr lang="en-US"/>
          </a:p>
        </p:txBody>
      </p:sp>
      <p:sp>
        <p:nvSpPr>
          <p:cNvPr id="50186" name="Line 49"/>
          <p:cNvSpPr>
            <a:spLocks noChangeShapeType="1"/>
          </p:cNvSpPr>
          <p:nvPr/>
        </p:nvSpPr>
        <p:spPr bwMode="auto">
          <a:xfrm flipV="1">
            <a:off x="609600" y="3581400"/>
            <a:ext cx="1143000" cy="0"/>
          </a:xfrm>
          <a:prstGeom prst="line">
            <a:avLst/>
          </a:prstGeom>
          <a:noFill/>
          <a:ln w="38100">
            <a:solidFill>
              <a:srgbClr val="FFFF00"/>
            </a:solidFill>
            <a:round/>
            <a:headEnd/>
            <a:tailEnd type="none" w="lg" len="lg"/>
          </a:ln>
        </p:spPr>
        <p:txBody>
          <a:bodyPr anchor="ctr"/>
          <a:lstStyle/>
          <a:p>
            <a:endParaRPr lang="en-US"/>
          </a:p>
        </p:txBody>
      </p:sp>
      <p:sp>
        <p:nvSpPr>
          <p:cNvPr id="50187" name="Line 50"/>
          <p:cNvSpPr>
            <a:spLocks noChangeShapeType="1"/>
          </p:cNvSpPr>
          <p:nvPr/>
        </p:nvSpPr>
        <p:spPr bwMode="auto">
          <a:xfrm flipV="1">
            <a:off x="1600200" y="3429000"/>
            <a:ext cx="1676400" cy="0"/>
          </a:xfrm>
          <a:prstGeom prst="line">
            <a:avLst/>
          </a:prstGeom>
          <a:noFill/>
          <a:ln w="38100">
            <a:solidFill>
              <a:srgbClr val="FFFF00"/>
            </a:solidFill>
            <a:round/>
            <a:headEnd/>
            <a:tailEnd type="none" w="lg" len="lg"/>
          </a:ln>
        </p:spPr>
        <p:txBody>
          <a:bodyPr anchor="ctr"/>
          <a:lstStyle/>
          <a:p>
            <a:endParaRPr lang="en-US"/>
          </a:p>
        </p:txBody>
      </p:sp>
      <p:sp>
        <p:nvSpPr>
          <p:cNvPr id="50188" name="Line 51"/>
          <p:cNvSpPr>
            <a:spLocks noChangeShapeType="1"/>
          </p:cNvSpPr>
          <p:nvPr/>
        </p:nvSpPr>
        <p:spPr bwMode="auto">
          <a:xfrm flipV="1">
            <a:off x="2667000" y="3581400"/>
            <a:ext cx="1143000" cy="0"/>
          </a:xfrm>
          <a:prstGeom prst="line">
            <a:avLst/>
          </a:prstGeom>
          <a:noFill/>
          <a:ln w="38100">
            <a:solidFill>
              <a:srgbClr val="FFFF00"/>
            </a:solidFill>
            <a:round/>
            <a:headEnd/>
            <a:tailEnd type="none" w="lg" len="lg"/>
          </a:ln>
        </p:spPr>
        <p:txBody>
          <a:bodyPr anchor="ctr"/>
          <a:lstStyle/>
          <a:p>
            <a:endParaRPr lang="en-US"/>
          </a:p>
        </p:txBody>
      </p:sp>
      <p:sp>
        <p:nvSpPr>
          <p:cNvPr id="50189" name="Line 52"/>
          <p:cNvSpPr>
            <a:spLocks noChangeShapeType="1"/>
          </p:cNvSpPr>
          <p:nvPr/>
        </p:nvSpPr>
        <p:spPr bwMode="auto">
          <a:xfrm flipV="1">
            <a:off x="2667000" y="3962400"/>
            <a:ext cx="1143000" cy="0"/>
          </a:xfrm>
          <a:prstGeom prst="line">
            <a:avLst/>
          </a:prstGeom>
          <a:noFill/>
          <a:ln w="38100">
            <a:solidFill>
              <a:srgbClr val="FFFF00"/>
            </a:solidFill>
            <a:round/>
            <a:headEnd/>
            <a:tailEnd type="none" w="lg" len="lg"/>
          </a:ln>
        </p:spPr>
        <p:txBody>
          <a:bodyPr anchor="ctr"/>
          <a:lstStyle/>
          <a:p>
            <a:endParaRPr lang="en-US"/>
          </a:p>
        </p:txBody>
      </p:sp>
      <p:sp>
        <p:nvSpPr>
          <p:cNvPr id="50190" name="Line 53"/>
          <p:cNvSpPr>
            <a:spLocks noChangeShapeType="1"/>
          </p:cNvSpPr>
          <p:nvPr/>
        </p:nvSpPr>
        <p:spPr bwMode="auto">
          <a:xfrm flipV="1">
            <a:off x="2667000" y="4343400"/>
            <a:ext cx="1143000" cy="0"/>
          </a:xfrm>
          <a:prstGeom prst="line">
            <a:avLst/>
          </a:prstGeom>
          <a:noFill/>
          <a:ln w="38100">
            <a:solidFill>
              <a:srgbClr val="FFFF00"/>
            </a:solidFill>
            <a:round/>
            <a:headEnd/>
            <a:tailEnd type="none" w="lg" len="lg"/>
          </a:ln>
        </p:spPr>
        <p:txBody>
          <a:bodyPr anchor="ctr"/>
          <a:lstStyle/>
          <a:p>
            <a:endParaRPr lang="en-US"/>
          </a:p>
        </p:txBody>
      </p:sp>
      <p:sp>
        <p:nvSpPr>
          <p:cNvPr id="50191" name="Line 54"/>
          <p:cNvSpPr>
            <a:spLocks noChangeShapeType="1"/>
          </p:cNvSpPr>
          <p:nvPr/>
        </p:nvSpPr>
        <p:spPr bwMode="auto">
          <a:xfrm flipV="1">
            <a:off x="304800" y="4876800"/>
            <a:ext cx="3505200" cy="0"/>
          </a:xfrm>
          <a:prstGeom prst="line">
            <a:avLst/>
          </a:prstGeom>
          <a:noFill/>
          <a:ln w="38100">
            <a:solidFill>
              <a:srgbClr val="FFFF00"/>
            </a:solidFill>
            <a:round/>
            <a:headEnd/>
            <a:tailEnd type="none" w="lg" len="lg"/>
          </a:ln>
        </p:spPr>
        <p:txBody>
          <a:bodyPr anchor="ctr"/>
          <a:lstStyle/>
          <a:p>
            <a:endParaRPr lang="en-US"/>
          </a:p>
        </p:txBody>
      </p:sp>
      <p:sp>
        <p:nvSpPr>
          <p:cNvPr id="50192" name="Line 55"/>
          <p:cNvSpPr>
            <a:spLocks noChangeShapeType="1"/>
          </p:cNvSpPr>
          <p:nvPr/>
        </p:nvSpPr>
        <p:spPr bwMode="auto">
          <a:xfrm flipV="1">
            <a:off x="4038600" y="5181600"/>
            <a:ext cx="685800" cy="0"/>
          </a:xfrm>
          <a:prstGeom prst="line">
            <a:avLst/>
          </a:prstGeom>
          <a:noFill/>
          <a:ln w="38100">
            <a:solidFill>
              <a:srgbClr val="FFFF00"/>
            </a:solidFill>
            <a:round/>
            <a:headEnd/>
            <a:tailEnd type="none" w="lg" len="lg"/>
          </a:ln>
        </p:spPr>
        <p:txBody>
          <a:bodyPr anchor="ctr"/>
          <a:lstStyle/>
          <a:p>
            <a:endParaRPr lang="en-US"/>
          </a:p>
        </p:txBody>
      </p:sp>
      <p:sp>
        <p:nvSpPr>
          <p:cNvPr id="50193" name="Line 56"/>
          <p:cNvSpPr>
            <a:spLocks noChangeShapeType="1"/>
          </p:cNvSpPr>
          <p:nvPr/>
        </p:nvSpPr>
        <p:spPr bwMode="auto">
          <a:xfrm flipV="1">
            <a:off x="4800600" y="5181600"/>
            <a:ext cx="762000" cy="0"/>
          </a:xfrm>
          <a:prstGeom prst="line">
            <a:avLst/>
          </a:prstGeom>
          <a:noFill/>
          <a:ln w="38100">
            <a:solidFill>
              <a:srgbClr val="FFFF00"/>
            </a:solidFill>
            <a:round/>
            <a:headEnd/>
            <a:tailEnd type="none" w="lg" len="lg"/>
          </a:ln>
        </p:spPr>
        <p:txBody>
          <a:bodyPr anchor="ctr"/>
          <a:lstStyle/>
          <a:p>
            <a:endParaRPr lang="en-US"/>
          </a:p>
        </p:txBody>
      </p:sp>
      <p:sp>
        <p:nvSpPr>
          <p:cNvPr id="50194" name="Line 57"/>
          <p:cNvSpPr>
            <a:spLocks noChangeShapeType="1"/>
          </p:cNvSpPr>
          <p:nvPr/>
        </p:nvSpPr>
        <p:spPr bwMode="auto">
          <a:xfrm flipV="1">
            <a:off x="5715000" y="5181600"/>
            <a:ext cx="533400" cy="0"/>
          </a:xfrm>
          <a:prstGeom prst="line">
            <a:avLst/>
          </a:prstGeom>
          <a:noFill/>
          <a:ln w="38100">
            <a:solidFill>
              <a:srgbClr val="FFFF00"/>
            </a:solidFill>
            <a:round/>
            <a:headEnd/>
            <a:tailEnd type="none" w="lg" len="lg"/>
          </a:ln>
        </p:spPr>
        <p:txBody>
          <a:bodyPr anchor="ctr"/>
          <a:lstStyle/>
          <a:p>
            <a:endParaRPr lang="en-US"/>
          </a:p>
        </p:txBody>
      </p:sp>
      <p:sp>
        <p:nvSpPr>
          <p:cNvPr id="50195" name="Text Box 59"/>
          <p:cNvSpPr txBox="1">
            <a:spLocks noChangeArrowheads="1"/>
          </p:cNvSpPr>
          <p:nvPr/>
        </p:nvSpPr>
        <p:spPr bwMode="auto">
          <a:xfrm>
            <a:off x="746125" y="2703513"/>
            <a:ext cx="438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11</a:t>
            </a:r>
          </a:p>
        </p:txBody>
      </p:sp>
      <p:sp>
        <p:nvSpPr>
          <p:cNvPr id="50196" name="Text Box 60"/>
          <p:cNvSpPr txBox="1">
            <a:spLocks noChangeArrowheads="1"/>
          </p:cNvSpPr>
          <p:nvPr/>
        </p:nvSpPr>
        <p:spPr bwMode="auto">
          <a:xfrm>
            <a:off x="974725" y="30845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4</a:t>
            </a:r>
          </a:p>
        </p:txBody>
      </p:sp>
      <p:sp>
        <p:nvSpPr>
          <p:cNvPr id="50197" name="Text Box 61"/>
          <p:cNvSpPr txBox="1">
            <a:spLocks noChangeArrowheads="1"/>
          </p:cNvSpPr>
          <p:nvPr/>
        </p:nvSpPr>
        <p:spPr bwMode="auto">
          <a:xfrm>
            <a:off x="990600" y="36179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5</a:t>
            </a:r>
          </a:p>
        </p:txBody>
      </p:sp>
      <p:sp>
        <p:nvSpPr>
          <p:cNvPr id="50198" name="Text Box 62"/>
          <p:cNvSpPr txBox="1">
            <a:spLocks noChangeArrowheads="1"/>
          </p:cNvSpPr>
          <p:nvPr/>
        </p:nvSpPr>
        <p:spPr bwMode="auto">
          <a:xfrm>
            <a:off x="2041525" y="3541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2</a:t>
            </a:r>
          </a:p>
        </p:txBody>
      </p:sp>
      <p:sp>
        <p:nvSpPr>
          <p:cNvPr id="50199" name="Text Box 63"/>
          <p:cNvSpPr txBox="1">
            <a:spLocks noChangeArrowheads="1"/>
          </p:cNvSpPr>
          <p:nvPr/>
        </p:nvSpPr>
        <p:spPr bwMode="auto">
          <a:xfrm>
            <a:off x="3032125" y="3541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7</a:t>
            </a:r>
          </a:p>
        </p:txBody>
      </p:sp>
      <p:sp>
        <p:nvSpPr>
          <p:cNvPr id="50200" name="Text Box 64"/>
          <p:cNvSpPr txBox="1">
            <a:spLocks noChangeArrowheads="1"/>
          </p:cNvSpPr>
          <p:nvPr/>
        </p:nvSpPr>
        <p:spPr bwMode="auto">
          <a:xfrm>
            <a:off x="3048000" y="3922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8</a:t>
            </a:r>
          </a:p>
        </p:txBody>
      </p:sp>
      <p:sp>
        <p:nvSpPr>
          <p:cNvPr id="50201" name="Text Box 65"/>
          <p:cNvSpPr txBox="1">
            <a:spLocks noChangeArrowheads="1"/>
          </p:cNvSpPr>
          <p:nvPr/>
        </p:nvSpPr>
        <p:spPr bwMode="auto">
          <a:xfrm>
            <a:off x="3048000" y="43037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3</a:t>
            </a:r>
          </a:p>
        </p:txBody>
      </p:sp>
      <p:sp>
        <p:nvSpPr>
          <p:cNvPr id="50202" name="Text Box 66"/>
          <p:cNvSpPr txBox="1">
            <a:spLocks noChangeArrowheads="1"/>
          </p:cNvSpPr>
          <p:nvPr/>
        </p:nvSpPr>
        <p:spPr bwMode="auto">
          <a:xfrm>
            <a:off x="1736725" y="4989513"/>
            <a:ext cx="438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10</a:t>
            </a:r>
          </a:p>
        </p:txBody>
      </p:sp>
      <p:sp>
        <p:nvSpPr>
          <p:cNvPr id="50203" name="Text Box 67"/>
          <p:cNvSpPr txBox="1">
            <a:spLocks noChangeArrowheads="1"/>
          </p:cNvSpPr>
          <p:nvPr/>
        </p:nvSpPr>
        <p:spPr bwMode="auto">
          <a:xfrm>
            <a:off x="4327525" y="5218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1</a:t>
            </a:r>
          </a:p>
        </p:txBody>
      </p:sp>
      <p:sp>
        <p:nvSpPr>
          <p:cNvPr id="50204" name="Text Box 68"/>
          <p:cNvSpPr txBox="1">
            <a:spLocks noChangeArrowheads="1"/>
          </p:cNvSpPr>
          <p:nvPr/>
        </p:nvSpPr>
        <p:spPr bwMode="auto">
          <a:xfrm>
            <a:off x="4937125" y="5218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6</a:t>
            </a:r>
          </a:p>
        </p:txBody>
      </p:sp>
      <p:sp>
        <p:nvSpPr>
          <p:cNvPr id="50205" name="Text Box 69"/>
          <p:cNvSpPr txBox="1">
            <a:spLocks noChangeArrowheads="1"/>
          </p:cNvSpPr>
          <p:nvPr/>
        </p:nvSpPr>
        <p:spPr bwMode="auto">
          <a:xfrm>
            <a:off x="5851525" y="51958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9</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A6E6FFF0-8F00-4F6F-AB5F-9ECCC1CF8C43}" type="slidenum">
              <a:rPr lang="en-US" smtClean="0"/>
              <a:pPr/>
              <a:t>37</a:t>
            </a:fld>
            <a:endParaRPr lang="en-US" smtClean="0"/>
          </a:p>
        </p:txBody>
      </p:sp>
      <p:sp>
        <p:nvSpPr>
          <p:cNvPr id="51202"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Structure of Competition Graphs</a:t>
            </a:r>
          </a:p>
        </p:txBody>
      </p:sp>
      <p:sp>
        <p:nvSpPr>
          <p:cNvPr id="5120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1204"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1205" name="Text Box 5"/>
          <p:cNvSpPr txBox="1">
            <a:spLocks noChangeArrowheads="1"/>
          </p:cNvSpPr>
          <p:nvPr/>
        </p:nvSpPr>
        <p:spPr bwMode="auto">
          <a:xfrm>
            <a:off x="457200" y="838200"/>
            <a:ext cx="8305800" cy="6002338"/>
          </a:xfrm>
          <a:prstGeom prst="rect">
            <a:avLst/>
          </a:prstGeom>
          <a:noFill/>
          <a:ln w="9525">
            <a:noFill/>
            <a:miter lim="800000"/>
            <a:headEnd/>
            <a:tailEnd/>
          </a:ln>
        </p:spPr>
        <p:txBody>
          <a:bodyPr>
            <a:spAutoFit/>
          </a:bodyPr>
          <a:lstStyle/>
          <a:p>
            <a:pPr>
              <a:buFontTx/>
              <a:buChar char="•"/>
            </a:pPr>
            <a:r>
              <a:rPr lang="en-US">
                <a:solidFill>
                  <a:schemeClr val="bg1"/>
                </a:solidFill>
              </a:rPr>
              <a:t>In the first 12 years after this problem was introduced, every food web studied was found to have a competition graph that was an interval graph.</a:t>
            </a:r>
          </a:p>
          <a:p>
            <a:pPr>
              <a:buFontTx/>
              <a:buChar char="•"/>
            </a:pPr>
            <a:r>
              <a:rPr lang="en-US">
                <a:solidFill>
                  <a:schemeClr val="bg1"/>
                </a:solidFill>
              </a:rPr>
              <a:t>In </a:t>
            </a:r>
            <a:r>
              <a:rPr lang="en-US" sz="2800">
                <a:solidFill>
                  <a:schemeClr val="bg1"/>
                </a:solidFill>
              </a:rPr>
              <a:t>1976</a:t>
            </a:r>
            <a:r>
              <a:rPr lang="en-US">
                <a:solidFill>
                  <a:schemeClr val="bg1"/>
                </a:solidFill>
              </a:rPr>
              <a:t>, a Rutgers undergraduate, Gordon Kruse, found the first example of a food web whose competition graph was not an interval graph.</a:t>
            </a:r>
          </a:p>
          <a:p>
            <a:r>
              <a:rPr lang="en-US">
                <a:solidFill>
                  <a:schemeClr val="bg1"/>
                </a:solidFill>
              </a:rPr>
              <a:t>It arose from a complex set of habitats.</a:t>
            </a:r>
          </a:p>
          <a:p>
            <a:pPr>
              <a:buFontTx/>
              <a:buChar char="•"/>
            </a:pPr>
            <a:r>
              <a:rPr lang="en-US">
                <a:solidFill>
                  <a:schemeClr val="bg1"/>
                </a:solidFill>
              </a:rPr>
              <a:t>Generally:  Food webs arising from “single habitat ecosystems” (homogeneous ecosystems) have competition graphs that are interval graphs. </a:t>
            </a:r>
          </a:p>
          <a:p>
            <a:endParaRPr lang="en-US">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708C0A1-CBA4-4E57-AC95-2247068ED0FC}" type="slidenum">
              <a:rPr lang="en-US" smtClean="0"/>
              <a:pPr/>
              <a:t>38</a:t>
            </a:fld>
            <a:endParaRPr lang="en-US" smtClean="0"/>
          </a:p>
        </p:txBody>
      </p:sp>
      <p:sp>
        <p:nvSpPr>
          <p:cNvPr id="52226"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Structure of Competition Graphs</a:t>
            </a:r>
          </a:p>
        </p:txBody>
      </p:sp>
      <p:sp>
        <p:nvSpPr>
          <p:cNvPr id="5222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2228"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2229" name="Text Box 5"/>
          <p:cNvSpPr txBox="1">
            <a:spLocks noChangeArrowheads="1"/>
          </p:cNvSpPr>
          <p:nvPr/>
        </p:nvSpPr>
        <p:spPr bwMode="auto">
          <a:xfrm>
            <a:off x="457200" y="228600"/>
            <a:ext cx="8305800" cy="6370638"/>
          </a:xfrm>
          <a:prstGeom prst="rect">
            <a:avLst/>
          </a:prstGeom>
          <a:noFill/>
          <a:ln w="9525">
            <a:noFill/>
            <a:miter lim="800000"/>
            <a:headEnd/>
            <a:tailEnd/>
          </a:ln>
        </p:spPr>
        <p:txBody>
          <a:bodyPr>
            <a:spAutoFit/>
          </a:bodyPr>
          <a:lstStyle/>
          <a:p>
            <a:endParaRPr lang="en-US"/>
          </a:p>
          <a:p>
            <a:r>
              <a:rPr lang="en-US" b="1" i="1">
                <a:solidFill>
                  <a:srgbClr val="66FFFF"/>
                </a:solidFill>
              </a:rPr>
              <a:t>The remarkable empirical observation of Cohen’s that real-world competition graphs are usually interval graphs has led to a great deal of research on the structure of competition graphs and on the relation between the structure of digraphs and their corresponding competition graphs, with some very useful insights obtained.</a:t>
            </a:r>
          </a:p>
          <a:p>
            <a:endParaRPr lang="en-US" sz="1200" b="1" i="1">
              <a:solidFill>
                <a:srgbClr val="66FFFF"/>
              </a:solidFill>
            </a:endParaRPr>
          </a:p>
          <a:p>
            <a:r>
              <a:rPr lang="en-US">
                <a:solidFill>
                  <a:schemeClr val="bg1"/>
                </a:solidFill>
              </a:rPr>
              <a:t>Competition graphs of many kinds of digraphs have been studied. </a:t>
            </a:r>
          </a:p>
          <a:p>
            <a:endParaRPr lang="en-US" sz="1200">
              <a:solidFill>
                <a:schemeClr val="bg1"/>
              </a:solidFill>
            </a:endParaRPr>
          </a:p>
          <a:p>
            <a:r>
              <a:rPr lang="en-US">
                <a:solidFill>
                  <a:schemeClr val="bg1"/>
                </a:solidFill>
                <a:sym typeface="Math1" pitchFamily="2" charset="2"/>
              </a:rPr>
              <a:t>In most of the applications of interest, the digraphs studied are acyclic.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B3F257ED-16AA-4524-8B47-DE1538A650C6}" type="slidenum">
              <a:rPr lang="en-US" smtClean="0"/>
              <a:pPr/>
              <a:t>39</a:t>
            </a:fld>
            <a:endParaRPr lang="en-US" smtClean="0"/>
          </a:p>
        </p:txBody>
      </p:sp>
      <p:sp>
        <p:nvSpPr>
          <p:cNvPr id="53250"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Structure of Competition Graphs</a:t>
            </a:r>
          </a:p>
        </p:txBody>
      </p:sp>
      <p:sp>
        <p:nvSpPr>
          <p:cNvPr id="5325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325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3253" name="Text Box 5"/>
          <p:cNvSpPr txBox="1">
            <a:spLocks noChangeArrowheads="1"/>
          </p:cNvSpPr>
          <p:nvPr/>
        </p:nvSpPr>
        <p:spPr bwMode="auto">
          <a:xfrm>
            <a:off x="457200" y="990600"/>
            <a:ext cx="8305800" cy="3016250"/>
          </a:xfrm>
          <a:prstGeom prst="rect">
            <a:avLst/>
          </a:prstGeom>
          <a:noFill/>
          <a:ln w="9525">
            <a:noFill/>
            <a:miter lim="800000"/>
            <a:headEnd/>
            <a:tailEnd/>
          </a:ln>
        </p:spPr>
        <p:txBody>
          <a:bodyPr>
            <a:spAutoFit/>
          </a:bodyPr>
          <a:lstStyle/>
          <a:p>
            <a:pPr>
              <a:buFontTx/>
              <a:buChar char="•"/>
            </a:pPr>
            <a:r>
              <a:rPr lang="en-US">
                <a:solidFill>
                  <a:schemeClr val="bg1"/>
                </a:solidFill>
              </a:rPr>
              <a:t>The explanations for the empirical observation have taken two forms:</a:t>
            </a:r>
          </a:p>
          <a:p>
            <a:pPr lvl="1">
              <a:buFont typeface="Times New Roman" pitchFamily="18" charset="0"/>
              <a:buChar char="–"/>
            </a:pPr>
            <a:r>
              <a:rPr lang="en-US">
                <a:solidFill>
                  <a:schemeClr val="bg1"/>
                </a:solidFill>
              </a:rPr>
              <a:t>Statistical</a:t>
            </a:r>
          </a:p>
          <a:p>
            <a:pPr lvl="2">
              <a:buFont typeface="Times New Roman" pitchFamily="18" charset="0"/>
              <a:buChar char="–"/>
            </a:pPr>
            <a:endParaRPr lang="en-US">
              <a:solidFill>
                <a:schemeClr val="bg1"/>
              </a:solidFill>
            </a:endParaRPr>
          </a:p>
          <a:p>
            <a:pPr lvl="1">
              <a:buFont typeface="Times New Roman" pitchFamily="18" charset="0"/>
              <a:buChar char="–"/>
            </a:pPr>
            <a:r>
              <a:rPr lang="en-US">
                <a:solidFill>
                  <a:schemeClr val="bg1"/>
                </a:solidFill>
              </a:rPr>
              <a:t>Graph-theoretical</a:t>
            </a:r>
          </a:p>
          <a:p>
            <a:pPr>
              <a:buFont typeface="Times New Roman" pitchFamily="18" charset="0"/>
              <a:buChar char="–"/>
            </a:pPr>
            <a:endParaRPr lang="en-US">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B5149C84-07DE-40DC-B110-4E26FDB2F555}" type="slidenum">
              <a:rPr lang="en-US" smtClean="0"/>
              <a:pPr/>
              <a:t>4</a:t>
            </a:fld>
            <a:endParaRPr lang="en-US" smtClean="0"/>
          </a:p>
        </p:txBody>
      </p:sp>
      <p:sp>
        <p:nvSpPr>
          <p:cNvPr id="17410"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 Graphs</a:t>
            </a:r>
          </a:p>
        </p:txBody>
      </p:sp>
      <p:sp>
        <p:nvSpPr>
          <p:cNvPr id="1741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1741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17413" name="Text Box 5"/>
          <p:cNvSpPr txBox="1">
            <a:spLocks noChangeArrowheads="1"/>
          </p:cNvSpPr>
          <p:nvPr/>
        </p:nvSpPr>
        <p:spPr bwMode="auto">
          <a:xfrm>
            <a:off x="533400" y="685800"/>
            <a:ext cx="8305800" cy="4478338"/>
          </a:xfrm>
          <a:prstGeom prst="rect">
            <a:avLst/>
          </a:prstGeom>
          <a:noFill/>
          <a:ln w="9525">
            <a:noFill/>
            <a:miter lim="800000"/>
            <a:headEnd/>
            <a:tailEnd/>
          </a:ln>
        </p:spPr>
        <p:txBody>
          <a:bodyPr>
            <a:spAutoFit/>
          </a:bodyPr>
          <a:lstStyle/>
          <a:p>
            <a:pPr>
              <a:buFontTx/>
              <a:buChar char="•"/>
            </a:pPr>
            <a:r>
              <a:rPr lang="en-US">
                <a:solidFill>
                  <a:schemeClr val="bg1"/>
                </a:solidFill>
              </a:rPr>
              <a:t>We will try to derive the “dimensions” of biodiversity starting from properties of ecosystems, in particular normal, healthy competition between species. </a:t>
            </a:r>
          </a:p>
          <a:p>
            <a:pPr>
              <a:buFontTx/>
              <a:buChar char="•"/>
            </a:pPr>
            <a:r>
              <a:rPr lang="en-US">
                <a:solidFill>
                  <a:schemeClr val="bg1"/>
                </a:solidFill>
              </a:rPr>
              <a:t>Based on idea of </a:t>
            </a:r>
            <a:r>
              <a:rPr lang="en-US" b="1" i="1">
                <a:solidFill>
                  <a:srgbClr val="FFFF00"/>
                </a:solidFill>
              </a:rPr>
              <a:t>competition graph</a:t>
            </a:r>
          </a:p>
          <a:p>
            <a:pPr lvl="1">
              <a:buFont typeface="Times New Roman" pitchFamily="18" charset="0"/>
              <a:buChar char="–"/>
            </a:pPr>
            <a:r>
              <a:rPr lang="en-US">
                <a:solidFill>
                  <a:schemeClr val="bg1"/>
                </a:solidFill>
              </a:rPr>
              <a:t>Arose from a problem of ecology.</a:t>
            </a:r>
          </a:p>
          <a:p>
            <a:pPr lvl="1">
              <a:buFont typeface="Times New Roman" pitchFamily="18" charset="0"/>
              <a:buChar char="–"/>
            </a:pPr>
            <a:r>
              <a:rPr lang="en-US">
                <a:solidFill>
                  <a:schemeClr val="bg1"/>
                </a:solidFill>
              </a:rPr>
              <a:t>Joel Cohen 1968</a:t>
            </a:r>
          </a:p>
          <a:p>
            <a:pPr>
              <a:buFontTx/>
              <a:buChar char="•"/>
            </a:pPr>
            <a:r>
              <a:rPr lang="en-US">
                <a:solidFill>
                  <a:schemeClr val="bg1"/>
                </a:solidFill>
              </a:rPr>
              <a:t>Key idea: Two species compete if they have a common prey.</a:t>
            </a:r>
            <a:endParaRPr lang="en-US">
              <a:solidFill>
                <a:schemeClr val="bg1"/>
              </a:solidFill>
              <a:sym typeface="Math1" pitchFamily="2" charset="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B04F95A-6CA5-49E5-8BAE-0B24220F2A73}" type="slidenum">
              <a:rPr lang="en-US" smtClean="0"/>
              <a:pPr/>
              <a:t>40</a:t>
            </a:fld>
            <a:endParaRPr lang="en-US" smtClean="0"/>
          </a:p>
        </p:txBody>
      </p:sp>
      <p:sp>
        <p:nvSpPr>
          <p:cNvPr id="54274"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Structure of Competition Graphs</a:t>
            </a:r>
          </a:p>
        </p:txBody>
      </p:sp>
      <p:sp>
        <p:nvSpPr>
          <p:cNvPr id="5427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427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4277" name="Text Box 5"/>
          <p:cNvSpPr txBox="1">
            <a:spLocks noChangeArrowheads="1"/>
          </p:cNvSpPr>
          <p:nvPr/>
        </p:nvSpPr>
        <p:spPr bwMode="auto">
          <a:xfrm>
            <a:off x="457200" y="762000"/>
            <a:ext cx="8305800" cy="5940425"/>
          </a:xfrm>
          <a:prstGeom prst="rect">
            <a:avLst/>
          </a:prstGeom>
          <a:noFill/>
          <a:ln w="9525">
            <a:noFill/>
            <a:miter lim="800000"/>
            <a:headEnd/>
            <a:tailEnd/>
          </a:ln>
        </p:spPr>
        <p:txBody>
          <a:bodyPr>
            <a:spAutoFit/>
          </a:bodyPr>
          <a:lstStyle/>
          <a:p>
            <a:pPr>
              <a:buFontTx/>
              <a:buChar char="•"/>
            </a:pPr>
            <a:r>
              <a:rPr lang="en-US" b="1" i="1">
                <a:solidFill>
                  <a:srgbClr val="FFCC00"/>
                </a:solidFill>
              </a:rPr>
              <a:t>Statistical Explanations</a:t>
            </a:r>
            <a:r>
              <a:rPr lang="en-US">
                <a:solidFill>
                  <a:srgbClr val="FFCC00"/>
                </a:solidFill>
              </a:rPr>
              <a:t>:</a:t>
            </a:r>
          </a:p>
          <a:p>
            <a:pPr lvl="1">
              <a:buFont typeface="Times New Roman" pitchFamily="18" charset="0"/>
              <a:buChar char="–"/>
            </a:pPr>
            <a:r>
              <a:rPr lang="en-US">
                <a:solidFill>
                  <a:schemeClr val="bg1"/>
                </a:solidFill>
              </a:rPr>
              <a:t>Develop models for randomly generating food webs</a:t>
            </a:r>
          </a:p>
          <a:p>
            <a:pPr lvl="1">
              <a:buFont typeface="Times New Roman" pitchFamily="18" charset="0"/>
              <a:buChar char="–"/>
            </a:pPr>
            <a:r>
              <a:rPr lang="en-US">
                <a:solidFill>
                  <a:schemeClr val="bg1"/>
                </a:solidFill>
              </a:rPr>
              <a:t>Calculate probability that the corresponding competition graph is an interval graph</a:t>
            </a:r>
          </a:p>
          <a:p>
            <a:pPr lvl="1">
              <a:buFont typeface="Times New Roman" pitchFamily="18" charset="0"/>
              <a:buChar char="–"/>
            </a:pPr>
            <a:r>
              <a:rPr lang="en-US">
                <a:solidFill>
                  <a:schemeClr val="bg1"/>
                </a:solidFill>
              </a:rPr>
              <a:t>Much of Cohen’s </a:t>
            </a:r>
            <a:r>
              <a:rPr lang="en-US" i="1">
                <a:solidFill>
                  <a:schemeClr val="bg1"/>
                </a:solidFill>
              </a:rPr>
              <a:t>Food Webs and Niche Space </a:t>
            </a:r>
            <a:r>
              <a:rPr lang="en-US">
                <a:solidFill>
                  <a:schemeClr val="bg1"/>
                </a:solidFill>
              </a:rPr>
              <a:t>takes this approach</a:t>
            </a:r>
            <a:r>
              <a:rPr lang="en-US" i="1">
                <a:solidFill>
                  <a:schemeClr val="bg1"/>
                </a:solidFill>
              </a:rPr>
              <a:t>.</a:t>
            </a:r>
          </a:p>
          <a:p>
            <a:pPr lvl="1">
              <a:buFont typeface="Times New Roman" pitchFamily="18" charset="0"/>
              <a:buChar char="–"/>
            </a:pPr>
            <a:r>
              <a:rPr lang="en-US">
                <a:solidFill>
                  <a:schemeClr val="bg1"/>
                </a:solidFill>
              </a:rPr>
              <a:t>Cascade model developed by Cohen, Newman, and Briand. But Cohen and Palka showed that under this model, the probability that a competition graph is an interval graph goes to 0 as the number of species increases.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0F18B878-042E-49E6-AF47-DB0BFD17AFB9}" type="slidenum">
              <a:rPr lang="en-US" smtClean="0"/>
              <a:pPr/>
              <a:t>41</a:t>
            </a:fld>
            <a:endParaRPr lang="en-US" smtClean="0"/>
          </a:p>
        </p:txBody>
      </p:sp>
      <p:sp>
        <p:nvSpPr>
          <p:cNvPr id="55298"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Structure of Competition Graphs</a:t>
            </a:r>
          </a:p>
        </p:txBody>
      </p:sp>
      <p:sp>
        <p:nvSpPr>
          <p:cNvPr id="5529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5300"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5301" name="Text Box 5"/>
          <p:cNvSpPr txBox="1">
            <a:spLocks noChangeArrowheads="1"/>
          </p:cNvSpPr>
          <p:nvPr/>
        </p:nvSpPr>
        <p:spPr bwMode="auto">
          <a:xfrm>
            <a:off x="457200" y="762000"/>
            <a:ext cx="8305800" cy="4965700"/>
          </a:xfrm>
          <a:prstGeom prst="rect">
            <a:avLst/>
          </a:prstGeom>
          <a:noFill/>
          <a:ln w="9525">
            <a:noFill/>
            <a:miter lim="800000"/>
            <a:headEnd/>
            <a:tailEnd/>
          </a:ln>
        </p:spPr>
        <p:txBody>
          <a:bodyPr>
            <a:spAutoFit/>
          </a:bodyPr>
          <a:lstStyle/>
          <a:p>
            <a:pPr>
              <a:buFontTx/>
              <a:buChar char="•"/>
            </a:pPr>
            <a:r>
              <a:rPr lang="en-US" b="1" i="1">
                <a:solidFill>
                  <a:srgbClr val="FFCC00"/>
                </a:solidFill>
              </a:rPr>
              <a:t>Graph-theoretical Explanations:</a:t>
            </a:r>
          </a:p>
          <a:p>
            <a:pPr lvl="1">
              <a:buFont typeface="Times New Roman" pitchFamily="18" charset="0"/>
              <a:buChar char="–"/>
            </a:pPr>
            <a:r>
              <a:rPr lang="en-US">
                <a:solidFill>
                  <a:schemeClr val="bg1"/>
                </a:solidFill>
              </a:rPr>
              <a:t>Analyze the properties of competition graphs that arise from different kinds of digraphs.</a:t>
            </a:r>
          </a:p>
          <a:p>
            <a:pPr lvl="1">
              <a:buFont typeface="Times New Roman" pitchFamily="18" charset="0"/>
              <a:buChar char="–"/>
            </a:pPr>
            <a:r>
              <a:rPr lang="en-US">
                <a:solidFill>
                  <a:schemeClr val="bg1"/>
                </a:solidFill>
              </a:rPr>
              <a:t>Characterize the digraphs whose corresponding competition graphs are interval graphs.</a:t>
            </a:r>
          </a:p>
          <a:p>
            <a:pPr lvl="1">
              <a:buFont typeface="Times New Roman" pitchFamily="18" charset="0"/>
              <a:buChar char="–"/>
            </a:pPr>
            <a:r>
              <a:rPr lang="en-US">
                <a:solidFill>
                  <a:schemeClr val="bg1"/>
                </a:solidFill>
              </a:rPr>
              <a:t>Much known about the former problem.</a:t>
            </a:r>
          </a:p>
          <a:p>
            <a:pPr lvl="1">
              <a:buFont typeface="Times New Roman" pitchFamily="18" charset="0"/>
              <a:buChar char="–"/>
            </a:pPr>
            <a:r>
              <a:rPr lang="en-US">
                <a:solidFill>
                  <a:schemeClr val="bg1"/>
                </a:solidFill>
              </a:rPr>
              <a:t>Latter problem remains the fundamental open problem in the subject.</a:t>
            </a:r>
          </a:p>
          <a:p>
            <a:pPr lvl="1">
              <a:buFont typeface="Times New Roman" pitchFamily="18" charset="0"/>
              <a:buChar char="–"/>
            </a:pPr>
            <a:endParaRPr lang="en-US">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4CB31BB-5CEE-4573-9100-A8767714E469}" type="slidenum">
              <a:rPr lang="en-US" smtClean="0"/>
              <a:pPr/>
              <a:t>42</a:t>
            </a:fld>
            <a:endParaRPr lang="en-US" smtClean="0"/>
          </a:p>
        </p:txBody>
      </p:sp>
      <p:sp>
        <p:nvSpPr>
          <p:cNvPr id="56322"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Competition Number</a:t>
            </a:r>
          </a:p>
        </p:txBody>
      </p:sp>
      <p:sp>
        <p:nvSpPr>
          <p:cNvPr id="5632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6324"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6325" name="Text Box 5"/>
          <p:cNvSpPr txBox="1">
            <a:spLocks noChangeArrowheads="1"/>
          </p:cNvSpPr>
          <p:nvPr/>
        </p:nvSpPr>
        <p:spPr bwMode="auto">
          <a:xfrm>
            <a:off x="457200" y="685800"/>
            <a:ext cx="8305800" cy="5878513"/>
          </a:xfrm>
          <a:prstGeom prst="rect">
            <a:avLst/>
          </a:prstGeom>
          <a:noFill/>
          <a:ln w="9525">
            <a:noFill/>
            <a:miter lim="800000"/>
            <a:headEnd/>
            <a:tailEnd/>
          </a:ln>
        </p:spPr>
        <p:txBody>
          <a:bodyPr>
            <a:spAutoFit/>
          </a:bodyPr>
          <a:lstStyle/>
          <a:p>
            <a:r>
              <a:rPr lang="en-US">
                <a:solidFill>
                  <a:schemeClr val="bg1"/>
                </a:solidFill>
              </a:rPr>
              <a:t>Suppose  D  is an acyclic digraph. </a:t>
            </a:r>
          </a:p>
          <a:p>
            <a:endParaRPr lang="en-US" sz="1200">
              <a:solidFill>
                <a:schemeClr val="bg1"/>
              </a:solidFill>
            </a:endParaRPr>
          </a:p>
          <a:p>
            <a:r>
              <a:rPr lang="en-US">
                <a:solidFill>
                  <a:schemeClr val="bg1"/>
                </a:solidFill>
              </a:rPr>
              <a:t>Then its competition graph must have an isolated vertex (a vertex with no neighbors).</a:t>
            </a:r>
          </a:p>
          <a:p>
            <a:endParaRPr lang="en-US" sz="1200">
              <a:solidFill>
                <a:schemeClr val="bg1"/>
              </a:solidFill>
            </a:endParaRPr>
          </a:p>
          <a:p>
            <a:r>
              <a:rPr lang="en-US" b="1" u="sng">
                <a:solidFill>
                  <a:schemeClr val="bg1"/>
                </a:solidFill>
              </a:rPr>
              <a:t>Theorem</a:t>
            </a:r>
            <a:r>
              <a:rPr lang="en-US">
                <a:solidFill>
                  <a:schemeClr val="bg1"/>
                </a:solidFill>
              </a:rPr>
              <a:t>: If  G  is any graph, adding sufficiently many isolated vertices produces the competition graph of some acyclic digraph. </a:t>
            </a:r>
          </a:p>
          <a:p>
            <a:r>
              <a:rPr lang="en-US" b="1" u="sng">
                <a:solidFill>
                  <a:schemeClr val="bg1"/>
                </a:solidFill>
              </a:rPr>
              <a:t>Proof</a:t>
            </a:r>
            <a:r>
              <a:rPr lang="en-US">
                <a:solidFill>
                  <a:schemeClr val="bg1"/>
                </a:solidFill>
              </a:rPr>
              <a:t>:  Construct acyclic digraph  D  as follows. Start with all vertices of  G.  For each edge  {x,y}  in  G,  add a vertex </a:t>
            </a:r>
            <a:r>
              <a:rPr lang="el-GR">
                <a:solidFill>
                  <a:schemeClr val="bg1"/>
                </a:solidFill>
                <a:cs typeface="Times New Roman" pitchFamily="18" charset="0"/>
                <a:sym typeface="Math1" pitchFamily="2" charset="2"/>
              </a:rPr>
              <a:t>α</a:t>
            </a:r>
            <a:r>
              <a:rPr lang="en-US">
                <a:solidFill>
                  <a:schemeClr val="bg1"/>
                </a:solidFill>
                <a:sym typeface="Math1" pitchFamily="2" charset="2"/>
              </a:rPr>
              <a:t>(x,y) and arcs from  x  and  y  to </a:t>
            </a:r>
            <a:r>
              <a:rPr lang="el-GR">
                <a:solidFill>
                  <a:schemeClr val="bg1"/>
                </a:solidFill>
                <a:cs typeface="Times New Roman" pitchFamily="18" charset="0"/>
                <a:sym typeface="Math1" pitchFamily="2" charset="2"/>
              </a:rPr>
              <a:t>α</a:t>
            </a:r>
            <a:r>
              <a:rPr lang="en-US">
                <a:solidFill>
                  <a:schemeClr val="bg1"/>
                </a:solidFill>
                <a:sym typeface="Math1" pitchFamily="2" charset="2"/>
              </a:rPr>
              <a:t>(x,y).  Then  G  together with the isolated vertices  </a:t>
            </a:r>
            <a:r>
              <a:rPr lang="el-GR">
                <a:solidFill>
                  <a:schemeClr val="bg1"/>
                </a:solidFill>
                <a:cs typeface="Times New Roman" pitchFamily="18" charset="0"/>
                <a:sym typeface="Math1" pitchFamily="2" charset="2"/>
              </a:rPr>
              <a:t>α</a:t>
            </a:r>
            <a:r>
              <a:rPr lang="en-US">
                <a:solidFill>
                  <a:schemeClr val="bg1"/>
                </a:solidFill>
                <a:sym typeface="Math1" pitchFamily="2" charset="2"/>
              </a:rPr>
              <a:t>(x,y)  is the competition graph of  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07129C8A-0A6C-495B-9720-0C9FCD46E69B}" type="slidenum">
              <a:rPr lang="en-US" smtClean="0"/>
              <a:pPr/>
              <a:t>43</a:t>
            </a:fld>
            <a:endParaRPr lang="en-US" smtClean="0"/>
          </a:p>
        </p:txBody>
      </p:sp>
      <p:grpSp>
        <p:nvGrpSpPr>
          <p:cNvPr id="57346" name="Group 2"/>
          <p:cNvGrpSpPr>
            <a:grpSpLocks/>
          </p:cNvGrpSpPr>
          <p:nvPr/>
        </p:nvGrpSpPr>
        <p:grpSpPr bwMode="auto">
          <a:xfrm>
            <a:off x="341313" y="927100"/>
            <a:ext cx="3281362" cy="2782888"/>
            <a:chOff x="347" y="668"/>
            <a:chExt cx="2067" cy="1753"/>
          </a:xfrm>
        </p:grpSpPr>
        <p:sp>
          <p:nvSpPr>
            <p:cNvPr id="57396" name="Oval 3"/>
            <p:cNvSpPr>
              <a:spLocks noChangeArrowheads="1"/>
            </p:cNvSpPr>
            <p:nvPr/>
          </p:nvSpPr>
          <p:spPr bwMode="auto">
            <a:xfrm>
              <a:off x="1102" y="95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97" name="Oval 4"/>
            <p:cNvSpPr>
              <a:spLocks noChangeArrowheads="1"/>
            </p:cNvSpPr>
            <p:nvPr/>
          </p:nvSpPr>
          <p:spPr bwMode="auto">
            <a:xfrm>
              <a:off x="2239" y="210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98" name="Oval 5"/>
            <p:cNvSpPr>
              <a:spLocks noChangeArrowheads="1"/>
            </p:cNvSpPr>
            <p:nvPr/>
          </p:nvSpPr>
          <p:spPr bwMode="auto">
            <a:xfrm>
              <a:off x="1106" y="210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99" name="Oval 6"/>
            <p:cNvSpPr>
              <a:spLocks noChangeArrowheads="1"/>
            </p:cNvSpPr>
            <p:nvPr/>
          </p:nvSpPr>
          <p:spPr bwMode="auto">
            <a:xfrm>
              <a:off x="2250" y="9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400" name="Line 7"/>
            <p:cNvSpPr>
              <a:spLocks noChangeShapeType="1"/>
            </p:cNvSpPr>
            <p:nvPr/>
          </p:nvSpPr>
          <p:spPr bwMode="auto">
            <a:xfrm flipH="1" flipV="1">
              <a:off x="1152" y="1049"/>
              <a:ext cx="6" cy="1049"/>
            </a:xfrm>
            <a:prstGeom prst="line">
              <a:avLst/>
            </a:prstGeom>
            <a:noFill/>
            <a:ln w="38100">
              <a:solidFill>
                <a:srgbClr val="FFFF00"/>
              </a:solidFill>
              <a:round/>
              <a:headEnd/>
              <a:tailEnd type="none" w="lg" len="lg"/>
            </a:ln>
          </p:spPr>
          <p:txBody>
            <a:bodyPr wrap="none" anchor="ctr"/>
            <a:lstStyle/>
            <a:p>
              <a:endParaRPr lang="en-US"/>
            </a:p>
          </p:txBody>
        </p:sp>
        <p:sp>
          <p:nvSpPr>
            <p:cNvPr id="57401" name="Line 8"/>
            <p:cNvSpPr>
              <a:spLocks noChangeShapeType="1"/>
            </p:cNvSpPr>
            <p:nvPr/>
          </p:nvSpPr>
          <p:spPr bwMode="auto">
            <a:xfrm>
              <a:off x="1201" y="1000"/>
              <a:ext cx="1061" cy="0"/>
            </a:xfrm>
            <a:prstGeom prst="line">
              <a:avLst/>
            </a:prstGeom>
            <a:noFill/>
            <a:ln w="38100">
              <a:solidFill>
                <a:srgbClr val="FFFF00"/>
              </a:solidFill>
              <a:round/>
              <a:headEnd/>
              <a:tailEnd type="none" w="lg" len="lg"/>
            </a:ln>
          </p:spPr>
          <p:txBody>
            <a:bodyPr wrap="none" anchor="ctr"/>
            <a:lstStyle/>
            <a:p>
              <a:endParaRPr lang="en-US"/>
            </a:p>
          </p:txBody>
        </p:sp>
        <p:sp>
          <p:nvSpPr>
            <p:cNvPr id="57402" name="Line 9"/>
            <p:cNvSpPr>
              <a:spLocks noChangeShapeType="1"/>
            </p:cNvSpPr>
            <p:nvPr/>
          </p:nvSpPr>
          <p:spPr bwMode="auto">
            <a:xfrm flipV="1">
              <a:off x="2298" y="1049"/>
              <a:ext cx="0" cy="1049"/>
            </a:xfrm>
            <a:prstGeom prst="line">
              <a:avLst/>
            </a:prstGeom>
            <a:noFill/>
            <a:ln w="38100">
              <a:solidFill>
                <a:srgbClr val="FFFF00"/>
              </a:solidFill>
              <a:round/>
              <a:headEnd/>
              <a:tailEnd type="none" w="lg" len="lg"/>
            </a:ln>
          </p:spPr>
          <p:txBody>
            <a:bodyPr wrap="none" anchor="ctr"/>
            <a:lstStyle/>
            <a:p>
              <a:endParaRPr lang="en-US"/>
            </a:p>
          </p:txBody>
        </p:sp>
        <p:sp>
          <p:nvSpPr>
            <p:cNvPr id="57403" name="Line 10"/>
            <p:cNvSpPr>
              <a:spLocks noChangeShapeType="1"/>
            </p:cNvSpPr>
            <p:nvPr/>
          </p:nvSpPr>
          <p:spPr bwMode="auto">
            <a:xfrm flipH="1">
              <a:off x="1194" y="2146"/>
              <a:ext cx="1031" cy="0"/>
            </a:xfrm>
            <a:prstGeom prst="line">
              <a:avLst/>
            </a:prstGeom>
            <a:noFill/>
            <a:ln w="38100">
              <a:solidFill>
                <a:srgbClr val="FFFF00"/>
              </a:solidFill>
              <a:round/>
              <a:headEnd/>
              <a:tailEnd type="none" w="lg" len="lg"/>
            </a:ln>
          </p:spPr>
          <p:txBody>
            <a:bodyPr wrap="none" anchor="ctr"/>
            <a:lstStyle/>
            <a:p>
              <a:endParaRPr lang="en-US"/>
            </a:p>
          </p:txBody>
        </p:sp>
        <p:sp>
          <p:nvSpPr>
            <p:cNvPr id="57404" name="Text Box 11"/>
            <p:cNvSpPr txBox="1">
              <a:spLocks noChangeArrowheads="1"/>
            </p:cNvSpPr>
            <p:nvPr/>
          </p:nvSpPr>
          <p:spPr bwMode="auto">
            <a:xfrm>
              <a:off x="1048" y="704"/>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a</a:t>
              </a:r>
            </a:p>
          </p:txBody>
        </p:sp>
        <p:sp>
          <p:nvSpPr>
            <p:cNvPr id="57405" name="Text Box 12"/>
            <p:cNvSpPr txBox="1">
              <a:spLocks noChangeArrowheads="1"/>
            </p:cNvSpPr>
            <p:nvPr/>
          </p:nvSpPr>
          <p:spPr bwMode="auto">
            <a:xfrm>
              <a:off x="2218" y="668"/>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b</a:t>
              </a:r>
            </a:p>
          </p:txBody>
        </p:sp>
        <p:sp>
          <p:nvSpPr>
            <p:cNvPr id="57406" name="Text Box 13"/>
            <p:cNvSpPr txBox="1">
              <a:spLocks noChangeArrowheads="1"/>
            </p:cNvSpPr>
            <p:nvPr/>
          </p:nvSpPr>
          <p:spPr bwMode="auto">
            <a:xfrm>
              <a:off x="2210" y="2190"/>
              <a:ext cx="188"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c</a:t>
              </a:r>
            </a:p>
          </p:txBody>
        </p:sp>
        <p:sp>
          <p:nvSpPr>
            <p:cNvPr id="57407" name="Text Box 14"/>
            <p:cNvSpPr txBox="1">
              <a:spLocks noChangeArrowheads="1"/>
            </p:cNvSpPr>
            <p:nvPr/>
          </p:nvSpPr>
          <p:spPr bwMode="auto">
            <a:xfrm>
              <a:off x="1066" y="2159"/>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d</a:t>
              </a:r>
            </a:p>
          </p:txBody>
        </p:sp>
        <p:sp>
          <p:nvSpPr>
            <p:cNvPr id="57408" name="Text Box 15"/>
            <p:cNvSpPr txBox="1">
              <a:spLocks noChangeArrowheads="1"/>
            </p:cNvSpPr>
            <p:nvPr/>
          </p:nvSpPr>
          <p:spPr bwMode="auto">
            <a:xfrm>
              <a:off x="347" y="1410"/>
              <a:ext cx="693" cy="288"/>
            </a:xfrm>
            <a:prstGeom prst="rect">
              <a:avLst/>
            </a:prstGeom>
            <a:noFill/>
            <a:ln w="38100" algn="ctr">
              <a:noFill/>
              <a:miter lim="800000"/>
              <a:headEnd/>
              <a:tailEnd type="none" w="lg" len="lg"/>
            </a:ln>
          </p:spPr>
          <p:txBody>
            <a:bodyPr wrap="none">
              <a:spAutoFit/>
            </a:bodyPr>
            <a:lstStyle/>
            <a:p>
              <a:pPr algn="ctr"/>
              <a:r>
                <a:rPr lang="en-US" sz="2400">
                  <a:solidFill>
                    <a:schemeClr val="bg1"/>
                  </a:solidFill>
                  <a:latin typeface="Arial" charset="0"/>
                  <a:cs typeface="Arial" charset="0"/>
                </a:rPr>
                <a:t>G = C</a:t>
              </a:r>
              <a:r>
                <a:rPr lang="en-US" sz="2400" baseline="-25000">
                  <a:solidFill>
                    <a:schemeClr val="bg1"/>
                  </a:solidFill>
                  <a:latin typeface="Arial" charset="0"/>
                  <a:cs typeface="Arial" charset="0"/>
                </a:rPr>
                <a:t>4</a:t>
              </a:r>
            </a:p>
          </p:txBody>
        </p:sp>
      </p:grpSp>
      <p:grpSp>
        <p:nvGrpSpPr>
          <p:cNvPr id="3" name="Group 16"/>
          <p:cNvGrpSpPr>
            <a:grpSpLocks/>
          </p:cNvGrpSpPr>
          <p:nvPr/>
        </p:nvGrpSpPr>
        <p:grpSpPr bwMode="auto">
          <a:xfrm>
            <a:off x="4435475" y="1050925"/>
            <a:ext cx="3813175" cy="2803525"/>
            <a:chOff x="2650" y="662"/>
            <a:chExt cx="2402" cy="1766"/>
          </a:xfrm>
        </p:grpSpPr>
        <p:sp>
          <p:nvSpPr>
            <p:cNvPr id="57371" name="Oval 17"/>
            <p:cNvSpPr>
              <a:spLocks noChangeArrowheads="1"/>
            </p:cNvSpPr>
            <p:nvPr/>
          </p:nvSpPr>
          <p:spPr bwMode="auto">
            <a:xfrm>
              <a:off x="3089" y="95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2" name="Oval 18"/>
            <p:cNvSpPr>
              <a:spLocks noChangeArrowheads="1"/>
            </p:cNvSpPr>
            <p:nvPr/>
          </p:nvSpPr>
          <p:spPr bwMode="auto">
            <a:xfrm>
              <a:off x="3683" y="95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3" name="Oval 19"/>
            <p:cNvSpPr>
              <a:spLocks noChangeArrowheads="1"/>
            </p:cNvSpPr>
            <p:nvPr/>
          </p:nvSpPr>
          <p:spPr bwMode="auto">
            <a:xfrm>
              <a:off x="4281" y="9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4" name="Oval 20"/>
            <p:cNvSpPr>
              <a:spLocks noChangeArrowheads="1"/>
            </p:cNvSpPr>
            <p:nvPr/>
          </p:nvSpPr>
          <p:spPr bwMode="auto">
            <a:xfrm>
              <a:off x="4904" y="95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5" name="Oval 21"/>
            <p:cNvSpPr>
              <a:spLocks noChangeArrowheads="1"/>
            </p:cNvSpPr>
            <p:nvPr/>
          </p:nvSpPr>
          <p:spPr bwMode="auto">
            <a:xfrm>
              <a:off x="4565" y="153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6" name="Oval 22"/>
            <p:cNvSpPr>
              <a:spLocks noChangeArrowheads="1"/>
            </p:cNvSpPr>
            <p:nvPr/>
          </p:nvSpPr>
          <p:spPr bwMode="auto">
            <a:xfrm>
              <a:off x="3981" y="1531"/>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7" name="Oval 23"/>
            <p:cNvSpPr>
              <a:spLocks noChangeArrowheads="1"/>
            </p:cNvSpPr>
            <p:nvPr/>
          </p:nvSpPr>
          <p:spPr bwMode="auto">
            <a:xfrm>
              <a:off x="3405" y="153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8" name="Oval 24"/>
            <p:cNvSpPr>
              <a:spLocks noChangeArrowheads="1"/>
            </p:cNvSpPr>
            <p:nvPr/>
          </p:nvSpPr>
          <p:spPr bwMode="auto">
            <a:xfrm>
              <a:off x="3979" y="210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79" name="Line 25"/>
            <p:cNvSpPr>
              <a:spLocks noChangeShapeType="1"/>
            </p:cNvSpPr>
            <p:nvPr/>
          </p:nvSpPr>
          <p:spPr bwMode="auto">
            <a:xfrm>
              <a:off x="3171" y="1043"/>
              <a:ext cx="249" cy="497"/>
            </a:xfrm>
            <a:prstGeom prst="line">
              <a:avLst/>
            </a:prstGeom>
            <a:noFill/>
            <a:ln w="38100">
              <a:solidFill>
                <a:srgbClr val="FFFF00"/>
              </a:solidFill>
              <a:round/>
              <a:headEnd/>
              <a:tailEnd type="arrow" w="lg" len="lg"/>
            </a:ln>
          </p:spPr>
          <p:txBody>
            <a:bodyPr wrap="none" anchor="ctr"/>
            <a:lstStyle/>
            <a:p>
              <a:endParaRPr lang="en-US"/>
            </a:p>
          </p:txBody>
        </p:sp>
        <p:sp>
          <p:nvSpPr>
            <p:cNvPr id="57380" name="Line 26"/>
            <p:cNvSpPr>
              <a:spLocks noChangeShapeType="1"/>
            </p:cNvSpPr>
            <p:nvPr/>
          </p:nvSpPr>
          <p:spPr bwMode="auto">
            <a:xfrm flipH="1">
              <a:off x="3486" y="1043"/>
              <a:ext cx="213" cy="485"/>
            </a:xfrm>
            <a:prstGeom prst="line">
              <a:avLst/>
            </a:prstGeom>
            <a:noFill/>
            <a:ln w="38100">
              <a:solidFill>
                <a:srgbClr val="FFFF00"/>
              </a:solidFill>
              <a:round/>
              <a:headEnd/>
              <a:tailEnd type="arrow" w="lg" len="lg"/>
            </a:ln>
          </p:spPr>
          <p:txBody>
            <a:bodyPr wrap="none" anchor="ctr"/>
            <a:lstStyle/>
            <a:p>
              <a:endParaRPr lang="en-US"/>
            </a:p>
          </p:txBody>
        </p:sp>
        <p:sp>
          <p:nvSpPr>
            <p:cNvPr id="57381" name="Line 27"/>
            <p:cNvSpPr>
              <a:spLocks noChangeShapeType="1"/>
            </p:cNvSpPr>
            <p:nvPr/>
          </p:nvSpPr>
          <p:spPr bwMode="auto">
            <a:xfrm>
              <a:off x="3777" y="1049"/>
              <a:ext cx="231" cy="479"/>
            </a:xfrm>
            <a:prstGeom prst="line">
              <a:avLst/>
            </a:prstGeom>
            <a:noFill/>
            <a:ln w="38100">
              <a:solidFill>
                <a:srgbClr val="FFFF00"/>
              </a:solidFill>
              <a:round/>
              <a:headEnd/>
              <a:tailEnd type="arrow" w="lg" len="lg"/>
            </a:ln>
          </p:spPr>
          <p:txBody>
            <a:bodyPr wrap="none" anchor="ctr"/>
            <a:lstStyle/>
            <a:p>
              <a:endParaRPr lang="en-US"/>
            </a:p>
          </p:txBody>
        </p:sp>
        <p:sp>
          <p:nvSpPr>
            <p:cNvPr id="57382" name="Line 28"/>
            <p:cNvSpPr>
              <a:spLocks noChangeShapeType="1"/>
            </p:cNvSpPr>
            <p:nvPr/>
          </p:nvSpPr>
          <p:spPr bwMode="auto">
            <a:xfrm flipH="1">
              <a:off x="4056" y="1049"/>
              <a:ext cx="243" cy="479"/>
            </a:xfrm>
            <a:prstGeom prst="line">
              <a:avLst/>
            </a:prstGeom>
            <a:noFill/>
            <a:ln w="38100">
              <a:solidFill>
                <a:srgbClr val="FFFF00"/>
              </a:solidFill>
              <a:round/>
              <a:headEnd/>
              <a:tailEnd type="arrow" w="lg" len="lg"/>
            </a:ln>
          </p:spPr>
          <p:txBody>
            <a:bodyPr wrap="none" anchor="ctr"/>
            <a:lstStyle/>
            <a:p>
              <a:endParaRPr lang="en-US"/>
            </a:p>
          </p:txBody>
        </p:sp>
        <p:sp>
          <p:nvSpPr>
            <p:cNvPr id="57383" name="Line 29"/>
            <p:cNvSpPr>
              <a:spLocks noChangeShapeType="1"/>
            </p:cNvSpPr>
            <p:nvPr/>
          </p:nvSpPr>
          <p:spPr bwMode="auto">
            <a:xfrm>
              <a:off x="4378" y="1037"/>
              <a:ext cx="224" cy="503"/>
            </a:xfrm>
            <a:prstGeom prst="line">
              <a:avLst/>
            </a:prstGeom>
            <a:noFill/>
            <a:ln w="38100">
              <a:solidFill>
                <a:srgbClr val="FFFF00"/>
              </a:solidFill>
              <a:round/>
              <a:headEnd/>
              <a:tailEnd type="arrow" w="lg" len="lg"/>
            </a:ln>
          </p:spPr>
          <p:txBody>
            <a:bodyPr wrap="none" anchor="ctr"/>
            <a:lstStyle/>
            <a:p>
              <a:endParaRPr lang="en-US"/>
            </a:p>
          </p:txBody>
        </p:sp>
        <p:sp>
          <p:nvSpPr>
            <p:cNvPr id="57384" name="Line 30"/>
            <p:cNvSpPr>
              <a:spLocks noChangeShapeType="1"/>
            </p:cNvSpPr>
            <p:nvPr/>
          </p:nvSpPr>
          <p:spPr bwMode="auto">
            <a:xfrm flipH="1">
              <a:off x="4650" y="1049"/>
              <a:ext cx="279" cy="485"/>
            </a:xfrm>
            <a:prstGeom prst="line">
              <a:avLst/>
            </a:prstGeom>
            <a:noFill/>
            <a:ln w="38100">
              <a:solidFill>
                <a:srgbClr val="FFFF00"/>
              </a:solidFill>
              <a:round/>
              <a:headEnd/>
              <a:tailEnd type="arrow" w="lg" len="lg"/>
            </a:ln>
          </p:spPr>
          <p:txBody>
            <a:bodyPr wrap="none" anchor="ctr"/>
            <a:lstStyle/>
            <a:p>
              <a:endParaRPr lang="en-US"/>
            </a:p>
          </p:txBody>
        </p:sp>
        <p:sp>
          <p:nvSpPr>
            <p:cNvPr id="57385" name="Freeform 31"/>
            <p:cNvSpPr>
              <a:spLocks/>
            </p:cNvSpPr>
            <p:nvPr/>
          </p:nvSpPr>
          <p:spPr bwMode="auto">
            <a:xfrm>
              <a:off x="3114" y="1043"/>
              <a:ext cx="857" cy="1167"/>
            </a:xfrm>
            <a:custGeom>
              <a:avLst/>
              <a:gdLst>
                <a:gd name="T0" fmla="*/ 2 w 857"/>
                <a:gd name="T1" fmla="*/ 0 h 1167"/>
                <a:gd name="T2" fmla="*/ 142 w 857"/>
                <a:gd name="T3" fmla="*/ 982 h 1167"/>
                <a:gd name="T4" fmla="*/ 857 w 857"/>
                <a:gd name="T5" fmla="*/ 1109 h 1167"/>
                <a:gd name="T6" fmla="*/ 0 60000 65536"/>
                <a:gd name="T7" fmla="*/ 0 60000 65536"/>
                <a:gd name="T8" fmla="*/ 0 60000 65536"/>
                <a:gd name="T9" fmla="*/ 0 w 857"/>
                <a:gd name="T10" fmla="*/ 0 h 1167"/>
                <a:gd name="T11" fmla="*/ 857 w 857"/>
                <a:gd name="T12" fmla="*/ 1167 h 1167"/>
              </a:gdLst>
              <a:ahLst/>
              <a:cxnLst>
                <a:cxn ang="T6">
                  <a:pos x="T0" y="T1"/>
                </a:cxn>
                <a:cxn ang="T7">
                  <a:pos x="T2" y="T3"/>
                </a:cxn>
                <a:cxn ang="T8">
                  <a:pos x="T4" y="T5"/>
                </a:cxn>
              </a:cxnLst>
              <a:rect l="T9" t="T10" r="T11" b="T12"/>
              <a:pathLst>
                <a:path w="857" h="1167">
                  <a:moveTo>
                    <a:pt x="2" y="0"/>
                  </a:moveTo>
                  <a:cubicBezTo>
                    <a:pt x="1" y="398"/>
                    <a:pt x="0" y="797"/>
                    <a:pt x="142" y="982"/>
                  </a:cubicBezTo>
                  <a:cubicBezTo>
                    <a:pt x="284" y="1167"/>
                    <a:pt x="731" y="1067"/>
                    <a:pt x="857" y="1109"/>
                  </a:cubicBezTo>
                </a:path>
              </a:pathLst>
            </a:custGeom>
            <a:noFill/>
            <a:ln w="38100">
              <a:solidFill>
                <a:srgbClr val="FFFF00"/>
              </a:solidFill>
              <a:round/>
              <a:headEnd/>
              <a:tailEnd type="arrow" w="lg" len="lg"/>
            </a:ln>
          </p:spPr>
          <p:txBody>
            <a:bodyPr wrap="none" anchor="ctr"/>
            <a:lstStyle/>
            <a:p>
              <a:endParaRPr lang="en-US"/>
            </a:p>
          </p:txBody>
        </p:sp>
        <p:sp>
          <p:nvSpPr>
            <p:cNvPr id="57386" name="Freeform 32"/>
            <p:cNvSpPr>
              <a:spLocks/>
            </p:cNvSpPr>
            <p:nvPr/>
          </p:nvSpPr>
          <p:spPr bwMode="auto">
            <a:xfrm flipH="1">
              <a:off x="4083" y="1048"/>
              <a:ext cx="857" cy="1167"/>
            </a:xfrm>
            <a:custGeom>
              <a:avLst/>
              <a:gdLst>
                <a:gd name="T0" fmla="*/ 2 w 857"/>
                <a:gd name="T1" fmla="*/ 0 h 1167"/>
                <a:gd name="T2" fmla="*/ 142 w 857"/>
                <a:gd name="T3" fmla="*/ 982 h 1167"/>
                <a:gd name="T4" fmla="*/ 857 w 857"/>
                <a:gd name="T5" fmla="*/ 1109 h 1167"/>
                <a:gd name="T6" fmla="*/ 0 60000 65536"/>
                <a:gd name="T7" fmla="*/ 0 60000 65536"/>
                <a:gd name="T8" fmla="*/ 0 60000 65536"/>
                <a:gd name="T9" fmla="*/ 0 w 857"/>
                <a:gd name="T10" fmla="*/ 0 h 1167"/>
                <a:gd name="T11" fmla="*/ 857 w 857"/>
                <a:gd name="T12" fmla="*/ 1167 h 1167"/>
              </a:gdLst>
              <a:ahLst/>
              <a:cxnLst>
                <a:cxn ang="T6">
                  <a:pos x="T0" y="T1"/>
                </a:cxn>
                <a:cxn ang="T7">
                  <a:pos x="T2" y="T3"/>
                </a:cxn>
                <a:cxn ang="T8">
                  <a:pos x="T4" y="T5"/>
                </a:cxn>
              </a:cxnLst>
              <a:rect l="T9" t="T10" r="T11" b="T12"/>
              <a:pathLst>
                <a:path w="857" h="1167">
                  <a:moveTo>
                    <a:pt x="2" y="0"/>
                  </a:moveTo>
                  <a:cubicBezTo>
                    <a:pt x="1" y="398"/>
                    <a:pt x="0" y="797"/>
                    <a:pt x="142" y="982"/>
                  </a:cubicBezTo>
                  <a:cubicBezTo>
                    <a:pt x="284" y="1167"/>
                    <a:pt x="731" y="1067"/>
                    <a:pt x="857" y="1109"/>
                  </a:cubicBezTo>
                </a:path>
              </a:pathLst>
            </a:custGeom>
            <a:noFill/>
            <a:ln w="38100">
              <a:solidFill>
                <a:srgbClr val="FFFF00"/>
              </a:solidFill>
              <a:round/>
              <a:headEnd/>
              <a:tailEnd type="arrow" w="lg" len="lg"/>
            </a:ln>
          </p:spPr>
          <p:txBody>
            <a:bodyPr wrap="none" anchor="ctr"/>
            <a:lstStyle/>
            <a:p>
              <a:endParaRPr lang="en-US"/>
            </a:p>
          </p:txBody>
        </p:sp>
        <p:sp>
          <p:nvSpPr>
            <p:cNvPr id="57387" name="Text Box 33"/>
            <p:cNvSpPr txBox="1">
              <a:spLocks noChangeArrowheads="1"/>
            </p:cNvSpPr>
            <p:nvPr/>
          </p:nvSpPr>
          <p:spPr bwMode="auto">
            <a:xfrm>
              <a:off x="3031" y="692"/>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a</a:t>
              </a:r>
            </a:p>
          </p:txBody>
        </p:sp>
        <p:sp>
          <p:nvSpPr>
            <p:cNvPr id="57388" name="Text Box 34"/>
            <p:cNvSpPr txBox="1">
              <a:spLocks noChangeArrowheads="1"/>
            </p:cNvSpPr>
            <p:nvPr/>
          </p:nvSpPr>
          <p:spPr bwMode="auto">
            <a:xfrm>
              <a:off x="3631" y="668"/>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b</a:t>
              </a:r>
            </a:p>
          </p:txBody>
        </p:sp>
        <p:sp>
          <p:nvSpPr>
            <p:cNvPr id="57389" name="Text Box 35"/>
            <p:cNvSpPr txBox="1">
              <a:spLocks noChangeArrowheads="1"/>
            </p:cNvSpPr>
            <p:nvPr/>
          </p:nvSpPr>
          <p:spPr bwMode="auto">
            <a:xfrm>
              <a:off x="4247" y="662"/>
              <a:ext cx="188"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c</a:t>
              </a:r>
            </a:p>
          </p:txBody>
        </p:sp>
        <p:sp>
          <p:nvSpPr>
            <p:cNvPr id="57390" name="Text Box 36"/>
            <p:cNvSpPr txBox="1">
              <a:spLocks noChangeArrowheads="1"/>
            </p:cNvSpPr>
            <p:nvPr/>
          </p:nvSpPr>
          <p:spPr bwMode="auto">
            <a:xfrm>
              <a:off x="4856" y="704"/>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d</a:t>
              </a:r>
            </a:p>
          </p:txBody>
        </p:sp>
        <p:sp>
          <p:nvSpPr>
            <p:cNvPr id="57391" name="Text Box 37"/>
            <p:cNvSpPr txBox="1">
              <a:spLocks noChangeArrowheads="1"/>
            </p:cNvSpPr>
            <p:nvPr/>
          </p:nvSpPr>
          <p:spPr bwMode="auto">
            <a:xfrm>
              <a:off x="3208" y="1596"/>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(a,b)</a:t>
              </a:r>
              <a:endParaRPr lang="el-GR" sz="1800">
                <a:cs typeface="Times New Roman" pitchFamily="18" charset="0"/>
              </a:endParaRPr>
            </a:p>
          </p:txBody>
        </p:sp>
        <p:sp>
          <p:nvSpPr>
            <p:cNvPr id="57392" name="Text Box 38"/>
            <p:cNvSpPr txBox="1">
              <a:spLocks noChangeArrowheads="1"/>
            </p:cNvSpPr>
            <p:nvPr/>
          </p:nvSpPr>
          <p:spPr bwMode="auto">
            <a:xfrm>
              <a:off x="3767" y="1578"/>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Arial" charset="0"/>
                </a:rPr>
                <a:t>(b,c)</a:t>
              </a:r>
            </a:p>
          </p:txBody>
        </p:sp>
        <p:sp>
          <p:nvSpPr>
            <p:cNvPr id="57393" name="Text Box 39"/>
            <p:cNvSpPr txBox="1">
              <a:spLocks noChangeArrowheads="1"/>
            </p:cNvSpPr>
            <p:nvPr/>
          </p:nvSpPr>
          <p:spPr bwMode="auto">
            <a:xfrm>
              <a:off x="4355" y="1578"/>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(c,d)</a:t>
              </a:r>
            </a:p>
          </p:txBody>
        </p:sp>
        <p:sp>
          <p:nvSpPr>
            <p:cNvPr id="57394" name="Text Box 40"/>
            <p:cNvSpPr txBox="1">
              <a:spLocks noChangeArrowheads="1"/>
            </p:cNvSpPr>
            <p:nvPr/>
          </p:nvSpPr>
          <p:spPr bwMode="auto">
            <a:xfrm>
              <a:off x="3791" y="2197"/>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(a,d)</a:t>
              </a:r>
            </a:p>
          </p:txBody>
        </p:sp>
        <p:sp>
          <p:nvSpPr>
            <p:cNvPr id="57395" name="Text Box 41"/>
            <p:cNvSpPr txBox="1">
              <a:spLocks noChangeArrowheads="1"/>
            </p:cNvSpPr>
            <p:nvPr/>
          </p:nvSpPr>
          <p:spPr bwMode="auto">
            <a:xfrm>
              <a:off x="2650" y="1319"/>
              <a:ext cx="255" cy="288"/>
            </a:xfrm>
            <a:prstGeom prst="rect">
              <a:avLst/>
            </a:prstGeom>
            <a:noFill/>
            <a:ln w="38100" algn="ctr">
              <a:noFill/>
              <a:miter lim="800000"/>
              <a:headEnd/>
              <a:tailEnd type="none" w="lg" len="lg"/>
            </a:ln>
          </p:spPr>
          <p:txBody>
            <a:bodyPr wrap="none">
              <a:spAutoFit/>
            </a:bodyPr>
            <a:lstStyle/>
            <a:p>
              <a:pPr algn="ctr"/>
              <a:r>
                <a:rPr lang="en-US" sz="2400">
                  <a:solidFill>
                    <a:schemeClr val="bg1"/>
                  </a:solidFill>
                  <a:latin typeface="Arial" charset="0"/>
                  <a:cs typeface="Arial" charset="0"/>
                </a:rPr>
                <a:t>D</a:t>
              </a:r>
            </a:p>
          </p:txBody>
        </p:sp>
      </p:grpSp>
      <p:grpSp>
        <p:nvGrpSpPr>
          <p:cNvPr id="4" name="Group 42"/>
          <p:cNvGrpSpPr>
            <a:grpSpLocks/>
          </p:cNvGrpSpPr>
          <p:nvPr/>
        </p:nvGrpSpPr>
        <p:grpSpPr bwMode="auto">
          <a:xfrm>
            <a:off x="685800" y="3670300"/>
            <a:ext cx="6643688" cy="2782888"/>
            <a:chOff x="432" y="2312"/>
            <a:chExt cx="4185" cy="1753"/>
          </a:xfrm>
        </p:grpSpPr>
        <p:sp>
          <p:nvSpPr>
            <p:cNvPr id="57350" name="Oval 43"/>
            <p:cNvSpPr>
              <a:spLocks noChangeArrowheads="1"/>
            </p:cNvSpPr>
            <p:nvPr/>
          </p:nvSpPr>
          <p:spPr bwMode="auto">
            <a:xfrm>
              <a:off x="1864" y="259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51" name="Oval 44"/>
            <p:cNvSpPr>
              <a:spLocks noChangeArrowheads="1"/>
            </p:cNvSpPr>
            <p:nvPr/>
          </p:nvSpPr>
          <p:spPr bwMode="auto">
            <a:xfrm>
              <a:off x="3001" y="375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52" name="Oval 45"/>
            <p:cNvSpPr>
              <a:spLocks noChangeArrowheads="1"/>
            </p:cNvSpPr>
            <p:nvPr/>
          </p:nvSpPr>
          <p:spPr bwMode="auto">
            <a:xfrm>
              <a:off x="1868" y="374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53" name="Oval 46"/>
            <p:cNvSpPr>
              <a:spLocks noChangeArrowheads="1"/>
            </p:cNvSpPr>
            <p:nvPr/>
          </p:nvSpPr>
          <p:spPr bwMode="auto">
            <a:xfrm>
              <a:off x="3012" y="259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54" name="Line 47"/>
            <p:cNvSpPr>
              <a:spLocks noChangeShapeType="1"/>
            </p:cNvSpPr>
            <p:nvPr/>
          </p:nvSpPr>
          <p:spPr bwMode="auto">
            <a:xfrm flipH="1" flipV="1">
              <a:off x="1914" y="2693"/>
              <a:ext cx="6" cy="1049"/>
            </a:xfrm>
            <a:prstGeom prst="line">
              <a:avLst/>
            </a:prstGeom>
            <a:noFill/>
            <a:ln w="38100">
              <a:solidFill>
                <a:srgbClr val="FFFF00"/>
              </a:solidFill>
              <a:round/>
              <a:headEnd/>
              <a:tailEnd type="none" w="lg" len="lg"/>
            </a:ln>
          </p:spPr>
          <p:txBody>
            <a:bodyPr wrap="none" anchor="ctr"/>
            <a:lstStyle/>
            <a:p>
              <a:endParaRPr lang="en-US"/>
            </a:p>
          </p:txBody>
        </p:sp>
        <p:sp>
          <p:nvSpPr>
            <p:cNvPr id="57355" name="Line 48"/>
            <p:cNvSpPr>
              <a:spLocks noChangeShapeType="1"/>
            </p:cNvSpPr>
            <p:nvPr/>
          </p:nvSpPr>
          <p:spPr bwMode="auto">
            <a:xfrm>
              <a:off x="1963" y="2644"/>
              <a:ext cx="1061" cy="0"/>
            </a:xfrm>
            <a:prstGeom prst="line">
              <a:avLst/>
            </a:prstGeom>
            <a:noFill/>
            <a:ln w="38100">
              <a:solidFill>
                <a:srgbClr val="FFFF00"/>
              </a:solidFill>
              <a:round/>
              <a:headEnd/>
              <a:tailEnd type="none" w="lg" len="lg"/>
            </a:ln>
          </p:spPr>
          <p:txBody>
            <a:bodyPr wrap="none" anchor="ctr"/>
            <a:lstStyle/>
            <a:p>
              <a:endParaRPr lang="en-US"/>
            </a:p>
          </p:txBody>
        </p:sp>
        <p:sp>
          <p:nvSpPr>
            <p:cNvPr id="57356" name="Line 49"/>
            <p:cNvSpPr>
              <a:spLocks noChangeShapeType="1"/>
            </p:cNvSpPr>
            <p:nvPr/>
          </p:nvSpPr>
          <p:spPr bwMode="auto">
            <a:xfrm flipV="1">
              <a:off x="3060" y="2693"/>
              <a:ext cx="0" cy="1049"/>
            </a:xfrm>
            <a:prstGeom prst="line">
              <a:avLst/>
            </a:prstGeom>
            <a:noFill/>
            <a:ln w="38100">
              <a:solidFill>
                <a:srgbClr val="FFFF00"/>
              </a:solidFill>
              <a:round/>
              <a:headEnd/>
              <a:tailEnd type="none" w="lg" len="lg"/>
            </a:ln>
          </p:spPr>
          <p:txBody>
            <a:bodyPr wrap="none" anchor="ctr"/>
            <a:lstStyle/>
            <a:p>
              <a:endParaRPr lang="en-US"/>
            </a:p>
          </p:txBody>
        </p:sp>
        <p:sp>
          <p:nvSpPr>
            <p:cNvPr id="57357" name="Line 50"/>
            <p:cNvSpPr>
              <a:spLocks noChangeShapeType="1"/>
            </p:cNvSpPr>
            <p:nvPr/>
          </p:nvSpPr>
          <p:spPr bwMode="auto">
            <a:xfrm flipH="1">
              <a:off x="1956" y="3790"/>
              <a:ext cx="1031" cy="0"/>
            </a:xfrm>
            <a:prstGeom prst="line">
              <a:avLst/>
            </a:prstGeom>
            <a:noFill/>
            <a:ln w="38100">
              <a:solidFill>
                <a:srgbClr val="FFFF00"/>
              </a:solidFill>
              <a:round/>
              <a:headEnd/>
              <a:tailEnd type="none" w="lg" len="lg"/>
            </a:ln>
          </p:spPr>
          <p:txBody>
            <a:bodyPr wrap="none" anchor="ctr"/>
            <a:lstStyle/>
            <a:p>
              <a:endParaRPr lang="en-US"/>
            </a:p>
          </p:txBody>
        </p:sp>
        <p:sp>
          <p:nvSpPr>
            <p:cNvPr id="57358" name="Text Box 51"/>
            <p:cNvSpPr txBox="1">
              <a:spLocks noChangeArrowheads="1"/>
            </p:cNvSpPr>
            <p:nvPr/>
          </p:nvSpPr>
          <p:spPr bwMode="auto">
            <a:xfrm>
              <a:off x="1810" y="2348"/>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a</a:t>
              </a:r>
            </a:p>
          </p:txBody>
        </p:sp>
        <p:sp>
          <p:nvSpPr>
            <p:cNvPr id="57359" name="Text Box 52"/>
            <p:cNvSpPr txBox="1">
              <a:spLocks noChangeArrowheads="1"/>
            </p:cNvSpPr>
            <p:nvPr/>
          </p:nvSpPr>
          <p:spPr bwMode="auto">
            <a:xfrm>
              <a:off x="2980" y="2312"/>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b</a:t>
              </a:r>
            </a:p>
          </p:txBody>
        </p:sp>
        <p:sp>
          <p:nvSpPr>
            <p:cNvPr id="57360" name="Text Box 53"/>
            <p:cNvSpPr txBox="1">
              <a:spLocks noChangeArrowheads="1"/>
            </p:cNvSpPr>
            <p:nvPr/>
          </p:nvSpPr>
          <p:spPr bwMode="auto">
            <a:xfrm>
              <a:off x="2972" y="3834"/>
              <a:ext cx="188"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c</a:t>
              </a:r>
            </a:p>
          </p:txBody>
        </p:sp>
        <p:sp>
          <p:nvSpPr>
            <p:cNvPr id="57361" name="Text Box 54"/>
            <p:cNvSpPr txBox="1">
              <a:spLocks noChangeArrowheads="1"/>
            </p:cNvSpPr>
            <p:nvPr/>
          </p:nvSpPr>
          <p:spPr bwMode="auto">
            <a:xfrm>
              <a:off x="1828" y="3803"/>
              <a:ext cx="196" cy="231"/>
            </a:xfrm>
            <a:prstGeom prst="rect">
              <a:avLst/>
            </a:prstGeom>
            <a:noFill/>
            <a:ln w="38100" algn="ctr">
              <a:noFill/>
              <a:miter lim="800000"/>
              <a:headEnd/>
              <a:tailEnd type="none" w="lg" len="lg"/>
            </a:ln>
          </p:spPr>
          <p:txBody>
            <a:bodyPr wrap="none">
              <a:spAutoFit/>
            </a:bodyPr>
            <a:lstStyle/>
            <a:p>
              <a:pPr algn="ctr"/>
              <a:r>
                <a:rPr lang="en-US" sz="1800">
                  <a:latin typeface="Arial" charset="0"/>
                  <a:cs typeface="Arial" charset="0"/>
                </a:rPr>
                <a:t>d</a:t>
              </a:r>
            </a:p>
          </p:txBody>
        </p:sp>
        <p:sp>
          <p:nvSpPr>
            <p:cNvPr id="57362" name="Text Box 55"/>
            <p:cNvSpPr txBox="1">
              <a:spLocks noChangeArrowheads="1"/>
            </p:cNvSpPr>
            <p:nvPr/>
          </p:nvSpPr>
          <p:spPr bwMode="auto">
            <a:xfrm>
              <a:off x="432" y="3054"/>
              <a:ext cx="1258" cy="288"/>
            </a:xfrm>
            <a:prstGeom prst="rect">
              <a:avLst/>
            </a:prstGeom>
            <a:noFill/>
            <a:ln w="38100" algn="ctr">
              <a:noFill/>
              <a:miter lim="800000"/>
              <a:headEnd/>
              <a:tailEnd type="none" w="lg" len="lg"/>
            </a:ln>
          </p:spPr>
          <p:txBody>
            <a:bodyPr wrap="none">
              <a:spAutoFit/>
            </a:bodyPr>
            <a:lstStyle/>
            <a:p>
              <a:pPr algn="ctr"/>
              <a:r>
                <a:rPr lang="en-US" sz="2400">
                  <a:solidFill>
                    <a:schemeClr val="bg1"/>
                  </a:solidFill>
                  <a:latin typeface="Arial" charset="0"/>
                  <a:cs typeface="Arial" charset="0"/>
                </a:rPr>
                <a:t>C(D) = G U I</a:t>
              </a:r>
              <a:r>
                <a:rPr lang="en-US" sz="2400" baseline="-25000">
                  <a:solidFill>
                    <a:schemeClr val="bg1"/>
                  </a:solidFill>
                  <a:latin typeface="Arial" charset="0"/>
                  <a:cs typeface="Arial" charset="0"/>
                </a:rPr>
                <a:t>4</a:t>
              </a:r>
            </a:p>
          </p:txBody>
        </p:sp>
        <p:sp>
          <p:nvSpPr>
            <p:cNvPr id="57363" name="Oval 56"/>
            <p:cNvSpPr>
              <a:spLocks noChangeArrowheads="1"/>
            </p:cNvSpPr>
            <p:nvPr/>
          </p:nvSpPr>
          <p:spPr bwMode="auto">
            <a:xfrm>
              <a:off x="3980" y="37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64" name="Oval 57"/>
            <p:cNvSpPr>
              <a:spLocks noChangeArrowheads="1"/>
            </p:cNvSpPr>
            <p:nvPr/>
          </p:nvSpPr>
          <p:spPr bwMode="auto">
            <a:xfrm>
              <a:off x="3979" y="3403"/>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65" name="Oval 58"/>
            <p:cNvSpPr>
              <a:spLocks noChangeArrowheads="1"/>
            </p:cNvSpPr>
            <p:nvPr/>
          </p:nvSpPr>
          <p:spPr bwMode="auto">
            <a:xfrm>
              <a:off x="3984" y="299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66" name="Oval 59"/>
            <p:cNvSpPr>
              <a:spLocks noChangeArrowheads="1"/>
            </p:cNvSpPr>
            <p:nvPr/>
          </p:nvSpPr>
          <p:spPr bwMode="auto">
            <a:xfrm>
              <a:off x="3971" y="260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57367" name="Text Box 60"/>
            <p:cNvSpPr txBox="1">
              <a:spLocks noChangeArrowheads="1"/>
            </p:cNvSpPr>
            <p:nvPr/>
          </p:nvSpPr>
          <p:spPr bwMode="auto">
            <a:xfrm>
              <a:off x="4142" y="2506"/>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(a,b)</a:t>
              </a:r>
            </a:p>
          </p:txBody>
        </p:sp>
        <p:sp>
          <p:nvSpPr>
            <p:cNvPr id="57368" name="Text Box 61"/>
            <p:cNvSpPr txBox="1">
              <a:spLocks noChangeArrowheads="1"/>
            </p:cNvSpPr>
            <p:nvPr/>
          </p:nvSpPr>
          <p:spPr bwMode="auto">
            <a:xfrm>
              <a:off x="4148" y="2929"/>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(b,c)</a:t>
              </a:r>
            </a:p>
          </p:txBody>
        </p:sp>
        <p:sp>
          <p:nvSpPr>
            <p:cNvPr id="57369" name="Text Box 62"/>
            <p:cNvSpPr txBox="1">
              <a:spLocks noChangeArrowheads="1"/>
            </p:cNvSpPr>
            <p:nvPr/>
          </p:nvSpPr>
          <p:spPr bwMode="auto">
            <a:xfrm>
              <a:off x="4153" y="3316"/>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(c,d)</a:t>
              </a:r>
            </a:p>
          </p:txBody>
        </p:sp>
        <p:sp>
          <p:nvSpPr>
            <p:cNvPr id="57370" name="Text Box 63"/>
            <p:cNvSpPr txBox="1">
              <a:spLocks noChangeArrowheads="1"/>
            </p:cNvSpPr>
            <p:nvPr/>
          </p:nvSpPr>
          <p:spPr bwMode="auto">
            <a:xfrm>
              <a:off x="4158" y="3661"/>
              <a:ext cx="459" cy="231"/>
            </a:xfrm>
            <a:prstGeom prst="rect">
              <a:avLst/>
            </a:prstGeom>
            <a:noFill/>
            <a:ln w="38100" algn="ctr">
              <a:noFill/>
              <a:miter lim="800000"/>
              <a:headEnd/>
              <a:tailEnd type="none" w="lg" len="lg"/>
            </a:ln>
          </p:spPr>
          <p:txBody>
            <a:bodyPr wrap="none">
              <a:spAutoFit/>
            </a:bodyPr>
            <a:lstStyle/>
            <a:p>
              <a:pPr algn="ctr"/>
              <a:r>
                <a:rPr lang="el-GR" sz="1800">
                  <a:cs typeface="Times New Roman" pitchFamily="18" charset="0"/>
                </a:rPr>
                <a:t>α</a:t>
              </a:r>
              <a:r>
                <a:rPr lang="en-US" sz="1800">
                  <a:cs typeface="Times New Roman" pitchFamily="18" charset="0"/>
                </a:rPr>
                <a:t>(a,d)</a:t>
              </a:r>
            </a:p>
          </p:txBody>
        </p:sp>
      </p:grpSp>
      <p:sp>
        <p:nvSpPr>
          <p:cNvPr id="57349" name="Text Box 64"/>
          <p:cNvSpPr txBox="1">
            <a:spLocks noChangeArrowheads="1"/>
          </p:cNvSpPr>
          <p:nvPr/>
        </p:nvSpPr>
        <p:spPr bwMode="auto">
          <a:xfrm>
            <a:off x="381000" y="247650"/>
            <a:ext cx="8382000" cy="762000"/>
          </a:xfrm>
          <a:prstGeom prst="rect">
            <a:avLst/>
          </a:prstGeom>
          <a:noFill/>
          <a:ln w="9525">
            <a:noFill/>
            <a:miter lim="800000"/>
            <a:headEnd/>
            <a:tailEnd/>
          </a:ln>
        </p:spPr>
        <p:txBody>
          <a:bodyPr>
            <a:spAutoFit/>
          </a:bodyPr>
          <a:lstStyle/>
          <a:p>
            <a:pPr algn="ctr"/>
            <a:r>
              <a:rPr lang="en-US" sz="4400" b="1">
                <a:solidFill>
                  <a:srgbClr val="FFFF00"/>
                </a:solidFill>
              </a:rPr>
              <a:t>The Competition Number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40CA2D2-6955-4EB0-BED6-AFF1F4E7E1E3}" type="slidenum">
              <a:rPr lang="en-US" smtClean="0"/>
              <a:pPr/>
              <a:t>44</a:t>
            </a:fld>
            <a:endParaRPr lang="en-US" smtClean="0"/>
          </a:p>
        </p:txBody>
      </p:sp>
      <p:sp>
        <p:nvSpPr>
          <p:cNvPr id="58370"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Competition Number</a:t>
            </a:r>
          </a:p>
        </p:txBody>
      </p:sp>
      <p:sp>
        <p:nvSpPr>
          <p:cNvPr id="5837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837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8373" name="Text Box 5"/>
          <p:cNvSpPr txBox="1">
            <a:spLocks noChangeArrowheads="1"/>
          </p:cNvSpPr>
          <p:nvPr/>
        </p:nvSpPr>
        <p:spPr bwMode="auto">
          <a:xfrm>
            <a:off x="457200" y="762000"/>
            <a:ext cx="8305800" cy="6002338"/>
          </a:xfrm>
          <a:prstGeom prst="rect">
            <a:avLst/>
          </a:prstGeom>
          <a:noFill/>
          <a:ln w="9525">
            <a:noFill/>
            <a:miter lim="800000"/>
            <a:headEnd/>
            <a:tailEnd/>
          </a:ln>
        </p:spPr>
        <p:txBody>
          <a:bodyPr>
            <a:spAutoFit/>
          </a:bodyPr>
          <a:lstStyle/>
          <a:p>
            <a:pPr>
              <a:buFontTx/>
              <a:buChar char="•"/>
            </a:pPr>
            <a:r>
              <a:rPr lang="en-US">
                <a:solidFill>
                  <a:schemeClr val="bg1"/>
                </a:solidFill>
              </a:rPr>
              <a:t>Thus, D as shown in previous slide has a competition graph that is not an interval graph.</a:t>
            </a:r>
          </a:p>
          <a:p>
            <a:pPr>
              <a:buFontTx/>
              <a:buChar char="•"/>
            </a:pPr>
            <a:r>
              <a:rPr lang="en-US">
                <a:solidFill>
                  <a:schemeClr val="bg1"/>
                </a:solidFill>
              </a:rPr>
              <a:t>In fact, there are examples of competition graphs of acyclic digraphs that have arbitrarily high boxicity.</a:t>
            </a:r>
          </a:p>
          <a:p>
            <a:pPr lvl="1">
              <a:buFont typeface="Times New Roman" pitchFamily="18" charset="0"/>
              <a:buChar char="–"/>
            </a:pPr>
            <a:r>
              <a:rPr lang="en-US">
                <a:solidFill>
                  <a:schemeClr val="bg1"/>
                </a:solidFill>
              </a:rPr>
              <a:t>Just start with a graph of boxicity b.</a:t>
            </a:r>
          </a:p>
          <a:p>
            <a:pPr lvl="1">
              <a:buFont typeface="Times New Roman" pitchFamily="18" charset="0"/>
              <a:buChar char="–"/>
            </a:pPr>
            <a:r>
              <a:rPr lang="en-US">
                <a:solidFill>
                  <a:schemeClr val="bg1"/>
                </a:solidFill>
              </a:rPr>
              <a:t>Add sufficiently many isolated vertices to make the graph into a competition graph.</a:t>
            </a:r>
          </a:p>
          <a:p>
            <a:pPr lvl="1"/>
            <a:r>
              <a:rPr lang="en-US">
                <a:solidFill>
                  <a:schemeClr val="bg1"/>
                </a:solidFill>
              </a:rPr>
              <a:t>(Adding isolated vertices does not change the boxicity.)</a:t>
            </a:r>
          </a:p>
          <a:p>
            <a:pPr>
              <a:buFontTx/>
              <a:buChar char="•"/>
            </a:pPr>
            <a:r>
              <a:rPr lang="en-US" b="1" i="1">
                <a:solidFill>
                  <a:srgbClr val="FFFF00"/>
                </a:solidFill>
                <a:sym typeface="Math1" pitchFamily="2" charset="2"/>
              </a:rPr>
              <a:t>Thus, the empirical observations tracing back to Joel Cohen are truly surprising.</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EDE8584-D5B2-4FBD-B99D-9C4A88BB76CF}" type="slidenum">
              <a:rPr lang="en-US" smtClean="0"/>
              <a:pPr/>
              <a:t>45</a:t>
            </a:fld>
            <a:endParaRPr lang="en-US" smtClean="0"/>
          </a:p>
        </p:txBody>
      </p:sp>
      <p:sp>
        <p:nvSpPr>
          <p:cNvPr id="59394"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Competition Number</a:t>
            </a:r>
          </a:p>
        </p:txBody>
      </p:sp>
      <p:sp>
        <p:nvSpPr>
          <p:cNvPr id="5939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5939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59397" name="Text Box 5"/>
          <p:cNvSpPr txBox="1">
            <a:spLocks noChangeArrowheads="1"/>
          </p:cNvSpPr>
          <p:nvPr/>
        </p:nvSpPr>
        <p:spPr bwMode="auto">
          <a:xfrm>
            <a:off x="457200" y="1343025"/>
            <a:ext cx="8305800" cy="6494463"/>
          </a:xfrm>
          <a:prstGeom prst="rect">
            <a:avLst/>
          </a:prstGeom>
          <a:noFill/>
          <a:ln w="9525">
            <a:noFill/>
            <a:miter lim="800000"/>
            <a:headEnd/>
            <a:tailEnd/>
          </a:ln>
        </p:spPr>
        <p:txBody>
          <a:bodyPr>
            <a:spAutoFit/>
          </a:bodyPr>
          <a:lstStyle/>
          <a:p>
            <a:r>
              <a:rPr lang="en-US">
                <a:solidFill>
                  <a:schemeClr val="bg1"/>
                </a:solidFill>
              </a:rPr>
              <a:t>If  G  is any graph, let  k  be the smallest number so that  G </a:t>
            </a:r>
            <a:r>
              <a:rPr lang="en-US">
                <a:solidFill>
                  <a:schemeClr val="bg1"/>
                </a:solidFill>
                <a:sym typeface="Math1" pitchFamily="2" charset="2"/>
              </a:rPr>
              <a:t>U I</a:t>
            </a:r>
            <a:r>
              <a:rPr lang="en-US" baseline="-25000">
                <a:solidFill>
                  <a:schemeClr val="bg1"/>
                </a:solidFill>
                <a:sym typeface="Math1" pitchFamily="2" charset="2"/>
              </a:rPr>
              <a:t>k</a:t>
            </a:r>
            <a:r>
              <a:rPr lang="en-US">
                <a:solidFill>
                  <a:schemeClr val="bg1"/>
                </a:solidFill>
                <a:sym typeface="Math1" pitchFamily="2" charset="2"/>
              </a:rPr>
              <a:t>  is a competition graph of some acyclic digraph. </a:t>
            </a:r>
          </a:p>
          <a:p>
            <a:endParaRPr lang="en-US">
              <a:solidFill>
                <a:schemeClr val="bg1"/>
              </a:solidFill>
              <a:sym typeface="Math1" pitchFamily="2" charset="2"/>
            </a:endParaRPr>
          </a:p>
          <a:p>
            <a:r>
              <a:rPr lang="en-US">
                <a:solidFill>
                  <a:schemeClr val="bg1"/>
                </a:solidFill>
                <a:sym typeface="Math1" pitchFamily="2" charset="2"/>
              </a:rPr>
              <a:t>k = k(G)  is well defined.</a:t>
            </a:r>
          </a:p>
          <a:p>
            <a:endParaRPr lang="en-US">
              <a:solidFill>
                <a:schemeClr val="bg1"/>
              </a:solidFill>
              <a:sym typeface="Math1" pitchFamily="2" charset="2"/>
            </a:endParaRPr>
          </a:p>
          <a:p>
            <a:r>
              <a:rPr lang="en-US">
                <a:solidFill>
                  <a:schemeClr val="bg1"/>
                </a:solidFill>
                <a:sym typeface="Math1" pitchFamily="2" charset="2"/>
              </a:rPr>
              <a:t>It is called the </a:t>
            </a:r>
            <a:r>
              <a:rPr lang="en-US" b="1" i="1">
                <a:solidFill>
                  <a:schemeClr val="bg1"/>
                </a:solidFill>
                <a:sym typeface="Math1" pitchFamily="2" charset="2"/>
              </a:rPr>
              <a:t>competition number</a:t>
            </a:r>
            <a:r>
              <a:rPr lang="en-US">
                <a:solidFill>
                  <a:schemeClr val="bg1"/>
                </a:solidFill>
                <a:sym typeface="Math1" pitchFamily="2" charset="2"/>
              </a:rPr>
              <a:t> of  G.</a:t>
            </a:r>
          </a:p>
          <a:p>
            <a:endParaRPr lang="en-US">
              <a:solidFill>
                <a:schemeClr val="bg1"/>
              </a:solidFill>
              <a:sym typeface="Math1" pitchFamily="2" charset="2"/>
            </a:endParaRPr>
          </a:p>
          <a:p>
            <a:r>
              <a:rPr lang="en-US">
                <a:solidFill>
                  <a:schemeClr val="bg1"/>
                </a:solidFill>
                <a:sym typeface="Math1" pitchFamily="2" charset="2"/>
              </a:rPr>
              <a:t>Thus k(C</a:t>
            </a:r>
            <a:r>
              <a:rPr lang="en-US" sz="1800">
                <a:solidFill>
                  <a:schemeClr val="bg1"/>
                </a:solidFill>
                <a:sym typeface="Math1" pitchFamily="2" charset="2"/>
              </a:rPr>
              <a:t>4</a:t>
            </a:r>
            <a:r>
              <a:rPr lang="en-US" sz="2800">
                <a:solidFill>
                  <a:schemeClr val="bg1"/>
                </a:solidFill>
                <a:sym typeface="Math1" pitchFamily="2" charset="2"/>
              </a:rPr>
              <a:t>) = 4 from the previous example</a:t>
            </a:r>
            <a:endParaRPr lang="en-US">
              <a:solidFill>
                <a:schemeClr val="bg1"/>
              </a:solidFill>
              <a:sym typeface="Math1" pitchFamily="2" charset="2"/>
            </a:endParaRPr>
          </a:p>
          <a:p>
            <a:endParaRPr lang="en-US">
              <a:solidFill>
                <a:schemeClr val="bg1"/>
              </a:solidFill>
              <a:sym typeface="Math1" pitchFamily="2" charset="2"/>
            </a:endParaRPr>
          </a:p>
          <a:p>
            <a:endParaRPr lang="en-US">
              <a:solidFill>
                <a:schemeClr val="bg1"/>
              </a:solidFill>
              <a:sym typeface="Math1" pitchFamily="2" charset="2"/>
            </a:endParaRPr>
          </a:p>
          <a:p>
            <a:endParaRPr lang="en-US">
              <a:solidFill>
                <a:schemeClr val="bg1"/>
              </a:solidFill>
              <a:sym typeface="Math1" pitchFamily="2" charset="2"/>
            </a:endParaRPr>
          </a:p>
          <a:p>
            <a:endParaRPr lang="en-US">
              <a:solidFill>
                <a:schemeClr val="bg1"/>
              </a:solidFill>
              <a:sym typeface="Math1" pitchFamily="2" charset="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A8A718D-924C-45D9-BB33-76AAA05D7FA4}" type="slidenum">
              <a:rPr lang="en-US" smtClean="0"/>
              <a:pPr/>
              <a:t>46</a:t>
            </a:fld>
            <a:endParaRPr lang="en-US" smtClean="0"/>
          </a:p>
        </p:txBody>
      </p:sp>
      <p:sp>
        <p:nvSpPr>
          <p:cNvPr id="60418"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Competition Number</a:t>
            </a:r>
          </a:p>
        </p:txBody>
      </p:sp>
      <p:sp>
        <p:nvSpPr>
          <p:cNvPr id="6041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0420"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60421" name="Text Box 5"/>
          <p:cNvSpPr txBox="1">
            <a:spLocks noChangeArrowheads="1"/>
          </p:cNvSpPr>
          <p:nvPr/>
        </p:nvSpPr>
        <p:spPr bwMode="auto">
          <a:xfrm>
            <a:off x="457200" y="1312863"/>
            <a:ext cx="8305800" cy="5508625"/>
          </a:xfrm>
          <a:prstGeom prst="rect">
            <a:avLst/>
          </a:prstGeom>
          <a:noFill/>
          <a:ln w="9525">
            <a:noFill/>
            <a:miter lim="800000"/>
            <a:headEnd/>
            <a:tailEnd/>
          </a:ln>
        </p:spPr>
        <p:txBody>
          <a:bodyPr>
            <a:spAutoFit/>
          </a:bodyPr>
          <a:lstStyle/>
          <a:p>
            <a:r>
              <a:rPr lang="en-US">
                <a:solidFill>
                  <a:schemeClr val="bg1"/>
                </a:solidFill>
              </a:rPr>
              <a:t>Competition numbers and boxicity are known for many interesting graphs and classes of graphs.  </a:t>
            </a:r>
          </a:p>
          <a:p>
            <a:endParaRPr lang="en-US">
              <a:solidFill>
                <a:schemeClr val="bg1"/>
              </a:solidFill>
            </a:endParaRPr>
          </a:p>
          <a:p>
            <a:r>
              <a:rPr lang="en-US">
                <a:solidFill>
                  <a:schemeClr val="bg1"/>
                </a:solidFill>
              </a:rPr>
              <a:t>However:</a:t>
            </a:r>
          </a:p>
          <a:p>
            <a:r>
              <a:rPr lang="en-US" u="sng">
                <a:solidFill>
                  <a:schemeClr val="bg1"/>
                </a:solidFill>
              </a:rPr>
              <a:t>Theorem (Cozzens 1980</a:t>
            </a:r>
            <a:r>
              <a:rPr lang="en-US">
                <a:solidFill>
                  <a:schemeClr val="bg1"/>
                </a:solidFill>
              </a:rPr>
              <a:t>):  It is NP-complete to determine the boxicity of a graph, even if a graph has boxicity greater than or equal 2.</a:t>
            </a:r>
          </a:p>
          <a:p>
            <a:r>
              <a:rPr lang="en-US" u="sng">
                <a:solidFill>
                  <a:schemeClr val="bg1"/>
                </a:solidFill>
              </a:rPr>
              <a:t>Theorem (Opsut 1982):</a:t>
            </a:r>
            <a:r>
              <a:rPr lang="en-US">
                <a:solidFill>
                  <a:schemeClr val="bg1"/>
                </a:solidFill>
              </a:rPr>
              <a:t>  It is an NP-complete problem to compute  k(G). </a:t>
            </a:r>
            <a:endParaRPr lang="en-US">
              <a:solidFill>
                <a:schemeClr val="bg1"/>
              </a:solidFill>
              <a:sym typeface="Math1" pitchFamily="2" charset="2"/>
            </a:endParaRPr>
          </a:p>
          <a:p>
            <a:endParaRPr lang="en-US">
              <a:solidFill>
                <a:schemeClr val="bg1"/>
              </a:solidFill>
              <a:sym typeface="Math1" pitchFamily="2" charset="2"/>
            </a:endParaRPr>
          </a:p>
          <a:p>
            <a:endParaRPr lang="en-US">
              <a:sym typeface="Math1" pitchFamily="2" charset="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096C7693-C1D9-41EE-BE32-2B7819FF58CD}" type="slidenum">
              <a:rPr lang="en-US" smtClean="0"/>
              <a:pPr/>
              <a:t>47</a:t>
            </a:fld>
            <a:endParaRPr lang="en-US" smtClean="0"/>
          </a:p>
        </p:txBody>
      </p:sp>
      <p:sp>
        <p:nvSpPr>
          <p:cNvPr id="61442"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Competition Number</a:t>
            </a:r>
          </a:p>
        </p:txBody>
      </p:sp>
      <p:sp>
        <p:nvSpPr>
          <p:cNvPr id="6144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1444"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61445" name="Text Box 5"/>
          <p:cNvSpPr txBox="1">
            <a:spLocks noChangeArrowheads="1"/>
          </p:cNvSpPr>
          <p:nvPr/>
        </p:nvSpPr>
        <p:spPr bwMode="auto">
          <a:xfrm>
            <a:off x="457200" y="914400"/>
            <a:ext cx="8305800" cy="6002338"/>
          </a:xfrm>
          <a:prstGeom prst="rect">
            <a:avLst/>
          </a:prstGeom>
          <a:noFill/>
          <a:ln w="9525">
            <a:noFill/>
            <a:miter lim="800000"/>
            <a:headEnd/>
            <a:tailEnd/>
          </a:ln>
        </p:spPr>
        <p:txBody>
          <a:bodyPr>
            <a:spAutoFit/>
          </a:bodyPr>
          <a:lstStyle/>
          <a:p>
            <a:pPr>
              <a:buFontTx/>
              <a:buChar char="•"/>
            </a:pPr>
            <a:r>
              <a:rPr lang="en-US">
                <a:solidFill>
                  <a:schemeClr val="bg1"/>
                </a:solidFill>
              </a:rPr>
              <a:t>Characterization of which graphs arise as competition graphs of acyclic digraphs comes down to the question: Given a graph, how many isolated vertices is it necessary to add to make it into a competition graph?</a:t>
            </a:r>
          </a:p>
          <a:p>
            <a:pPr>
              <a:buFontTx/>
              <a:buChar char="•"/>
            </a:pPr>
            <a:endParaRPr lang="en-US">
              <a:solidFill>
                <a:schemeClr val="bg1"/>
              </a:solidFill>
            </a:endParaRPr>
          </a:p>
          <a:p>
            <a:pPr>
              <a:buFontTx/>
              <a:buChar char="•"/>
            </a:pPr>
            <a:r>
              <a:rPr lang="en-US">
                <a:solidFill>
                  <a:schemeClr val="bg1"/>
                </a:solidFill>
              </a:rPr>
              <a:t>There has been extensive work over the years on algorithms for calculating the competition number. </a:t>
            </a:r>
          </a:p>
          <a:p>
            <a:pPr>
              <a:buFontTx/>
              <a:buChar char="•"/>
            </a:pPr>
            <a:endParaRPr lang="en-US">
              <a:solidFill>
                <a:schemeClr val="bg1"/>
              </a:solidFill>
              <a:sym typeface="Math1" pitchFamily="2" charset="2"/>
            </a:endParaRPr>
          </a:p>
          <a:p>
            <a:endParaRPr lang="en-US">
              <a:solidFill>
                <a:schemeClr val="bg1"/>
              </a:solidFill>
              <a:sym typeface="Math1" pitchFamily="2" charset="2"/>
            </a:endParaRPr>
          </a:p>
          <a:p>
            <a:endParaRPr lang="en-US">
              <a:sym typeface="Math1" pitchFamily="2" charset="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7AA5545-326D-4263-BC76-0C70CF31708C}" type="slidenum">
              <a:rPr lang="en-US" smtClean="0"/>
              <a:pPr/>
              <a:t>48</a:t>
            </a:fld>
            <a:endParaRPr lang="en-US" smtClean="0"/>
          </a:p>
        </p:txBody>
      </p:sp>
      <p:sp>
        <p:nvSpPr>
          <p:cNvPr id="62466" name="Text Box 2"/>
          <p:cNvSpPr txBox="1">
            <a:spLocks noChangeArrowheads="1"/>
          </p:cNvSpPr>
          <p:nvPr/>
        </p:nvSpPr>
        <p:spPr bwMode="auto">
          <a:xfrm>
            <a:off x="228600" y="50800"/>
            <a:ext cx="8686800" cy="170180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 Community Food Webs, Sink Food Webs, Source Food Webs</a:t>
            </a:r>
          </a:p>
        </p:txBody>
      </p:sp>
      <p:sp>
        <p:nvSpPr>
          <p:cNvPr id="6246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2468" name="Text Box 4"/>
          <p:cNvSpPr txBox="1">
            <a:spLocks noChangeArrowheads="1"/>
          </p:cNvSpPr>
          <p:nvPr/>
        </p:nvSpPr>
        <p:spPr bwMode="auto">
          <a:xfrm>
            <a:off x="457200" y="1752600"/>
            <a:ext cx="8305800" cy="4032250"/>
          </a:xfrm>
          <a:prstGeom prst="rect">
            <a:avLst/>
          </a:prstGeom>
          <a:noFill/>
          <a:ln w="9525">
            <a:noFill/>
            <a:miter lim="800000"/>
            <a:headEnd/>
            <a:tailEnd/>
          </a:ln>
        </p:spPr>
        <p:txBody>
          <a:bodyPr>
            <a:spAutoFit/>
          </a:bodyPr>
          <a:lstStyle/>
          <a:p>
            <a:pPr>
              <a:buFontTx/>
              <a:buChar char="•"/>
            </a:pPr>
            <a:r>
              <a:rPr lang="en-US">
                <a:solidFill>
                  <a:schemeClr val="bg1"/>
                </a:solidFill>
              </a:rPr>
              <a:t>How one gathers data about food webs can influence your conclusions about competition graphs, biodiversity, etc.</a:t>
            </a:r>
          </a:p>
          <a:p>
            <a:pPr>
              <a:buFontTx/>
              <a:buChar char="•"/>
            </a:pPr>
            <a:r>
              <a:rPr lang="en-US">
                <a:solidFill>
                  <a:schemeClr val="bg1"/>
                </a:solidFill>
              </a:rPr>
              <a:t>A community food web includes all predation relations among species. </a:t>
            </a:r>
          </a:p>
          <a:p>
            <a:pPr>
              <a:buFontTx/>
              <a:buChar char="•"/>
            </a:pPr>
            <a:r>
              <a:rPr lang="en-US">
                <a:solidFill>
                  <a:schemeClr val="bg1"/>
                </a:solidFill>
              </a:rPr>
              <a:t>In practice, we don’talways get all this data. We might start with some species, look for species they prey on, look for species they prey on, etc.</a:t>
            </a:r>
            <a:endParaRPr lang="en-US">
              <a:sym typeface="Math1" pitchFamily="2" charset="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6B20D95E-02F5-4C0D-8DE5-804A04A46189}" type="slidenum">
              <a:rPr lang="en-US" smtClean="0"/>
              <a:pPr/>
              <a:t>49</a:t>
            </a:fld>
            <a:endParaRPr lang="en-US" smtClean="0"/>
          </a:p>
        </p:txBody>
      </p:sp>
      <p:sp>
        <p:nvSpPr>
          <p:cNvPr id="63490" name="Text Box 2"/>
          <p:cNvSpPr txBox="1">
            <a:spLocks noChangeArrowheads="1"/>
          </p:cNvSpPr>
          <p:nvPr/>
        </p:nvSpPr>
        <p:spPr bwMode="auto">
          <a:xfrm>
            <a:off x="228600" y="50800"/>
            <a:ext cx="8686800" cy="170180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 Community Food Webs, Sink Food Webs, Source Food Webs</a:t>
            </a:r>
          </a:p>
        </p:txBody>
      </p:sp>
      <p:sp>
        <p:nvSpPr>
          <p:cNvPr id="6349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3492" name="Text Box 4"/>
          <p:cNvSpPr txBox="1">
            <a:spLocks noChangeArrowheads="1"/>
          </p:cNvSpPr>
          <p:nvPr/>
        </p:nvSpPr>
        <p:spPr bwMode="auto">
          <a:xfrm>
            <a:off x="457200" y="1752600"/>
            <a:ext cx="8305800" cy="4362450"/>
          </a:xfrm>
          <a:prstGeom prst="rect">
            <a:avLst/>
          </a:prstGeom>
          <a:noFill/>
          <a:ln w="9525">
            <a:noFill/>
            <a:miter lim="800000"/>
            <a:headEnd/>
            <a:tailEnd/>
          </a:ln>
        </p:spPr>
        <p:txBody>
          <a:bodyPr>
            <a:spAutoFit/>
          </a:bodyPr>
          <a:lstStyle/>
          <a:p>
            <a:pPr>
              <a:buFontTx/>
              <a:buChar char="•"/>
            </a:pPr>
            <a:r>
              <a:rPr lang="en-US" sz="2800">
                <a:solidFill>
                  <a:schemeClr val="bg1"/>
                </a:solidFill>
              </a:rPr>
              <a:t>Suppose F is a community food web.</a:t>
            </a:r>
          </a:p>
          <a:p>
            <a:pPr>
              <a:buFontTx/>
              <a:buChar char="•"/>
            </a:pPr>
            <a:r>
              <a:rPr lang="en-US" sz="2800">
                <a:solidFill>
                  <a:schemeClr val="bg1"/>
                </a:solidFill>
              </a:rPr>
              <a:t>Let W be a set of species in F (ones we start with).</a:t>
            </a:r>
          </a:p>
          <a:p>
            <a:pPr>
              <a:buFontTx/>
              <a:buChar char="•"/>
            </a:pPr>
            <a:r>
              <a:rPr lang="en-US" sz="2800">
                <a:solidFill>
                  <a:schemeClr val="bg1"/>
                </a:solidFill>
              </a:rPr>
              <a:t>Let X be the set of all species that are reachable by a path in F from vertices in W. </a:t>
            </a:r>
          </a:p>
          <a:p>
            <a:pPr lvl="1">
              <a:buFont typeface="Times New Roman" pitchFamily="18" charset="0"/>
              <a:buChar char="–"/>
            </a:pPr>
            <a:r>
              <a:rPr lang="en-US" sz="2800">
                <a:solidFill>
                  <a:schemeClr val="bg1"/>
                </a:solidFill>
              </a:rPr>
              <a:t>So, we start with vertex of W, find its prey, find prey of the prey, etc.</a:t>
            </a:r>
          </a:p>
          <a:p>
            <a:pPr>
              <a:buFontTx/>
              <a:buChar char="•"/>
            </a:pPr>
            <a:r>
              <a:rPr lang="en-US" sz="2800">
                <a:solidFill>
                  <a:schemeClr val="bg1"/>
                </a:solidFill>
              </a:rPr>
              <a:t>Let Y be the set of all species that reach vertices of W by a path in F.</a:t>
            </a:r>
          </a:p>
          <a:p>
            <a:pPr lvl="1">
              <a:buFont typeface="Times New Roman" pitchFamily="18" charset="0"/>
              <a:buChar char="–"/>
            </a:pPr>
            <a:r>
              <a:rPr lang="en-US" sz="2800">
                <a:solidFill>
                  <a:schemeClr val="bg1"/>
                </a:solidFill>
                <a:sym typeface="Math1" pitchFamily="2" charset="2"/>
              </a:rPr>
              <a:t>So we start with vertex of W, find its predators, find predators of those predators, etc.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D625AB9-379E-4F6A-8091-D30343654C4B}" type="slidenum">
              <a:rPr lang="en-US" smtClean="0"/>
              <a:pPr/>
              <a:t>5</a:t>
            </a:fld>
            <a:endParaRPr lang="en-US" smtClean="0"/>
          </a:p>
        </p:txBody>
      </p:sp>
      <p:sp>
        <p:nvSpPr>
          <p:cNvPr id="18434"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 Graphs of Food Webs</a:t>
            </a:r>
          </a:p>
        </p:txBody>
      </p:sp>
      <p:sp>
        <p:nvSpPr>
          <p:cNvPr id="1843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1843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18437" name="Text Box 5"/>
          <p:cNvSpPr txBox="1">
            <a:spLocks noChangeArrowheads="1"/>
          </p:cNvSpPr>
          <p:nvPr/>
        </p:nvSpPr>
        <p:spPr bwMode="auto">
          <a:xfrm>
            <a:off x="457200" y="762000"/>
            <a:ext cx="8305800" cy="3016250"/>
          </a:xfrm>
          <a:prstGeom prst="rect">
            <a:avLst/>
          </a:prstGeom>
          <a:noFill/>
          <a:ln w="9525">
            <a:noFill/>
            <a:miter lim="800000"/>
            <a:headEnd/>
            <a:tailEnd/>
          </a:ln>
        </p:spPr>
        <p:txBody>
          <a:bodyPr>
            <a:spAutoFit/>
          </a:bodyPr>
          <a:lstStyle/>
          <a:p>
            <a:r>
              <a:rPr lang="en-US">
                <a:solidFill>
                  <a:schemeClr val="bg1"/>
                </a:solidFill>
              </a:rPr>
              <a:t>Food Webs</a:t>
            </a:r>
          </a:p>
          <a:p>
            <a:r>
              <a:rPr lang="en-US">
                <a:solidFill>
                  <a:schemeClr val="bg1"/>
                </a:solidFill>
              </a:rPr>
              <a:t>	Let the vertices of a directed graph (digraph) be species in an ecosystem.</a:t>
            </a:r>
          </a:p>
          <a:p>
            <a:r>
              <a:rPr lang="en-US">
                <a:solidFill>
                  <a:schemeClr val="bg1"/>
                </a:solidFill>
              </a:rPr>
              <a:t>	Include an arc from x to y if x preys on y.</a:t>
            </a:r>
          </a:p>
          <a:p>
            <a:r>
              <a:rPr lang="en-US">
                <a:solidFill>
                  <a:schemeClr val="bg1"/>
                </a:solidFill>
              </a:rPr>
              <a:t>	Usual assumption for us: no cycles.</a:t>
            </a:r>
          </a:p>
          <a:p>
            <a:r>
              <a:rPr lang="en-US">
                <a:solidFill>
                  <a:schemeClr val="bg1"/>
                </a:solidFill>
              </a:rPr>
              <a:t>	</a:t>
            </a:r>
            <a:endParaRPr lang="en-US">
              <a:solidFill>
                <a:schemeClr val="bg1"/>
              </a:solidFill>
              <a:sym typeface="Math1" pitchFamily="2" charset="2"/>
            </a:endParaRPr>
          </a:p>
        </p:txBody>
      </p:sp>
      <p:grpSp>
        <p:nvGrpSpPr>
          <p:cNvPr id="18438" name="Group 6"/>
          <p:cNvGrpSpPr>
            <a:grpSpLocks/>
          </p:cNvGrpSpPr>
          <p:nvPr/>
        </p:nvGrpSpPr>
        <p:grpSpPr bwMode="auto">
          <a:xfrm>
            <a:off x="1447800" y="3352800"/>
            <a:ext cx="6757988" cy="3008313"/>
            <a:chOff x="831" y="1054"/>
            <a:chExt cx="4112" cy="2714"/>
          </a:xfrm>
        </p:grpSpPr>
        <p:grpSp>
          <p:nvGrpSpPr>
            <p:cNvPr id="18439" name="Group 7"/>
            <p:cNvGrpSpPr>
              <a:grpSpLocks/>
            </p:cNvGrpSpPr>
            <p:nvPr/>
          </p:nvGrpSpPr>
          <p:grpSpPr bwMode="auto">
            <a:xfrm>
              <a:off x="1058" y="1352"/>
              <a:ext cx="3566" cy="1824"/>
              <a:chOff x="1058" y="1352"/>
              <a:chExt cx="3566" cy="1824"/>
            </a:xfrm>
          </p:grpSpPr>
          <p:sp>
            <p:nvSpPr>
              <p:cNvPr id="18445" name="Oval 8"/>
              <p:cNvSpPr>
                <a:spLocks noChangeArrowheads="1"/>
              </p:cNvSpPr>
              <p:nvPr/>
            </p:nvSpPr>
            <p:spPr bwMode="auto">
              <a:xfrm>
                <a:off x="1058" y="306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18446" name="Oval 9"/>
              <p:cNvSpPr>
                <a:spLocks noChangeArrowheads="1"/>
              </p:cNvSpPr>
              <p:nvPr/>
            </p:nvSpPr>
            <p:spPr bwMode="auto">
              <a:xfrm>
                <a:off x="2232" y="307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18447" name="Oval 10"/>
              <p:cNvSpPr>
                <a:spLocks noChangeArrowheads="1"/>
              </p:cNvSpPr>
              <p:nvPr/>
            </p:nvSpPr>
            <p:spPr bwMode="auto">
              <a:xfrm>
                <a:off x="3371" y="307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18448" name="Oval 11"/>
              <p:cNvSpPr>
                <a:spLocks noChangeArrowheads="1"/>
              </p:cNvSpPr>
              <p:nvPr/>
            </p:nvSpPr>
            <p:spPr bwMode="auto">
              <a:xfrm>
                <a:off x="4528" y="308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18449" name="Oval 12"/>
              <p:cNvSpPr>
                <a:spLocks noChangeArrowheads="1"/>
              </p:cNvSpPr>
              <p:nvPr/>
            </p:nvSpPr>
            <p:spPr bwMode="auto">
              <a:xfrm>
                <a:off x="2810" y="13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18450" name="Line 13"/>
              <p:cNvSpPr>
                <a:spLocks noChangeShapeType="1"/>
              </p:cNvSpPr>
              <p:nvPr/>
            </p:nvSpPr>
            <p:spPr bwMode="auto">
              <a:xfrm flipV="1">
                <a:off x="1134" y="1437"/>
                <a:ext cx="1686" cy="1639"/>
              </a:xfrm>
              <a:prstGeom prst="line">
                <a:avLst/>
              </a:prstGeom>
              <a:noFill/>
              <a:ln w="38100">
                <a:solidFill>
                  <a:srgbClr val="FFFF00"/>
                </a:solidFill>
                <a:round/>
                <a:headEnd/>
                <a:tailEnd type="arrow" w="lg" len="lg"/>
              </a:ln>
            </p:spPr>
            <p:txBody>
              <a:bodyPr wrap="none" anchor="ctr"/>
              <a:lstStyle/>
              <a:p>
                <a:endParaRPr lang="en-US"/>
              </a:p>
            </p:txBody>
          </p:sp>
          <p:sp>
            <p:nvSpPr>
              <p:cNvPr id="18451" name="Line 14"/>
              <p:cNvSpPr>
                <a:spLocks noChangeShapeType="1"/>
              </p:cNvSpPr>
              <p:nvPr/>
            </p:nvSpPr>
            <p:spPr bwMode="auto">
              <a:xfrm>
                <a:off x="1164" y="3118"/>
                <a:ext cx="1051" cy="0"/>
              </a:xfrm>
              <a:prstGeom prst="line">
                <a:avLst/>
              </a:prstGeom>
              <a:noFill/>
              <a:ln w="38100">
                <a:solidFill>
                  <a:srgbClr val="FFFF00"/>
                </a:solidFill>
                <a:round/>
                <a:headEnd/>
                <a:tailEnd type="arrow" w="lg" len="lg"/>
              </a:ln>
            </p:spPr>
            <p:txBody>
              <a:bodyPr wrap="none" anchor="ctr"/>
              <a:lstStyle/>
              <a:p>
                <a:endParaRPr lang="en-US"/>
              </a:p>
            </p:txBody>
          </p:sp>
          <p:sp>
            <p:nvSpPr>
              <p:cNvPr id="18452" name="Line 15"/>
              <p:cNvSpPr>
                <a:spLocks noChangeShapeType="1"/>
              </p:cNvSpPr>
              <p:nvPr/>
            </p:nvSpPr>
            <p:spPr bwMode="auto">
              <a:xfrm>
                <a:off x="2333" y="3118"/>
                <a:ext cx="1051" cy="0"/>
              </a:xfrm>
              <a:prstGeom prst="line">
                <a:avLst/>
              </a:prstGeom>
              <a:noFill/>
              <a:ln w="38100">
                <a:solidFill>
                  <a:srgbClr val="FFFF00"/>
                </a:solidFill>
                <a:round/>
                <a:headEnd/>
                <a:tailEnd type="arrow" w="lg" len="lg"/>
              </a:ln>
            </p:spPr>
            <p:txBody>
              <a:bodyPr wrap="none" anchor="ctr"/>
              <a:lstStyle/>
              <a:p>
                <a:endParaRPr lang="en-US"/>
              </a:p>
            </p:txBody>
          </p:sp>
          <p:sp>
            <p:nvSpPr>
              <p:cNvPr id="18453" name="Line 16"/>
              <p:cNvSpPr>
                <a:spLocks noChangeShapeType="1"/>
              </p:cNvSpPr>
              <p:nvPr/>
            </p:nvSpPr>
            <p:spPr bwMode="auto">
              <a:xfrm flipH="1">
                <a:off x="3480" y="3124"/>
                <a:ext cx="1039" cy="5"/>
              </a:xfrm>
              <a:prstGeom prst="line">
                <a:avLst/>
              </a:prstGeom>
              <a:noFill/>
              <a:ln w="38100">
                <a:solidFill>
                  <a:srgbClr val="FFFF00"/>
                </a:solidFill>
                <a:round/>
                <a:headEnd/>
                <a:tailEnd type="arrow" w="lg" len="lg"/>
              </a:ln>
            </p:spPr>
            <p:txBody>
              <a:bodyPr wrap="none" anchor="ctr"/>
              <a:lstStyle/>
              <a:p>
                <a:endParaRPr lang="en-US"/>
              </a:p>
            </p:txBody>
          </p:sp>
          <p:sp>
            <p:nvSpPr>
              <p:cNvPr id="18454" name="Line 17"/>
              <p:cNvSpPr>
                <a:spLocks noChangeShapeType="1"/>
              </p:cNvSpPr>
              <p:nvPr/>
            </p:nvSpPr>
            <p:spPr bwMode="auto">
              <a:xfrm flipH="1">
                <a:off x="2292" y="1449"/>
                <a:ext cx="564" cy="1633"/>
              </a:xfrm>
              <a:prstGeom prst="line">
                <a:avLst/>
              </a:prstGeom>
              <a:noFill/>
              <a:ln w="38100">
                <a:solidFill>
                  <a:srgbClr val="FFFF00"/>
                </a:solidFill>
                <a:round/>
                <a:headEnd/>
                <a:tailEnd type="arrow" w="lg" len="lg"/>
              </a:ln>
            </p:spPr>
            <p:txBody>
              <a:bodyPr wrap="none" anchor="ctr"/>
              <a:lstStyle/>
              <a:p>
                <a:endParaRPr lang="en-US"/>
              </a:p>
            </p:txBody>
          </p:sp>
          <p:sp>
            <p:nvSpPr>
              <p:cNvPr id="18455" name="Line 18"/>
              <p:cNvSpPr>
                <a:spLocks noChangeShapeType="1"/>
              </p:cNvSpPr>
              <p:nvPr/>
            </p:nvSpPr>
            <p:spPr bwMode="auto">
              <a:xfrm>
                <a:off x="2892" y="1437"/>
                <a:ext cx="528" cy="1633"/>
              </a:xfrm>
              <a:prstGeom prst="line">
                <a:avLst/>
              </a:prstGeom>
              <a:noFill/>
              <a:ln w="38100">
                <a:solidFill>
                  <a:srgbClr val="FFFF00"/>
                </a:solidFill>
                <a:round/>
                <a:headEnd/>
                <a:tailEnd type="arrow" w="lg" len="lg"/>
              </a:ln>
            </p:spPr>
            <p:txBody>
              <a:bodyPr wrap="none" anchor="ctr"/>
              <a:lstStyle/>
              <a:p>
                <a:endParaRPr lang="en-US"/>
              </a:p>
            </p:txBody>
          </p:sp>
        </p:grpSp>
        <p:sp>
          <p:nvSpPr>
            <p:cNvPr id="18440" name="Text Box 19"/>
            <p:cNvSpPr txBox="1">
              <a:spLocks noChangeArrowheads="1"/>
            </p:cNvSpPr>
            <p:nvPr/>
          </p:nvSpPr>
          <p:spPr bwMode="auto">
            <a:xfrm>
              <a:off x="831" y="3189"/>
              <a:ext cx="369"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fox</a:t>
              </a:r>
            </a:p>
          </p:txBody>
        </p:sp>
        <p:sp>
          <p:nvSpPr>
            <p:cNvPr id="18441" name="Text Box 20"/>
            <p:cNvSpPr txBox="1">
              <a:spLocks noChangeArrowheads="1"/>
            </p:cNvSpPr>
            <p:nvPr/>
          </p:nvSpPr>
          <p:spPr bwMode="auto">
            <a:xfrm>
              <a:off x="1956" y="3189"/>
              <a:ext cx="646"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ant</a:t>
              </a:r>
            </a:p>
          </p:txBody>
        </p:sp>
        <p:sp>
          <p:nvSpPr>
            <p:cNvPr id="18442" name="Text Box 21"/>
            <p:cNvSpPr txBox="1">
              <a:spLocks noChangeArrowheads="1"/>
            </p:cNvSpPr>
            <p:nvPr/>
          </p:nvSpPr>
          <p:spPr bwMode="auto">
            <a:xfrm>
              <a:off x="3238" y="3189"/>
              <a:ext cx="511" cy="579"/>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speargrass</a:t>
              </a:r>
            </a:p>
          </p:txBody>
        </p:sp>
        <p:sp>
          <p:nvSpPr>
            <p:cNvPr id="18443" name="Text Box 22"/>
            <p:cNvSpPr txBox="1">
              <a:spLocks noChangeArrowheads="1"/>
            </p:cNvSpPr>
            <p:nvPr/>
          </p:nvSpPr>
          <p:spPr bwMode="auto">
            <a:xfrm>
              <a:off x="4444" y="3189"/>
              <a:ext cx="499"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deer</a:t>
              </a:r>
            </a:p>
          </p:txBody>
        </p:sp>
        <p:sp>
          <p:nvSpPr>
            <p:cNvPr id="18444" name="Text Box 23"/>
            <p:cNvSpPr txBox="1">
              <a:spLocks noChangeArrowheads="1"/>
            </p:cNvSpPr>
            <p:nvPr/>
          </p:nvSpPr>
          <p:spPr bwMode="auto">
            <a:xfrm>
              <a:off x="2667" y="1054"/>
              <a:ext cx="365"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owl</a:t>
              </a:r>
            </a:p>
          </p:txBody>
        </p: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58FBCE9-B0F9-446F-9FCB-EA1819481038}" type="slidenum">
              <a:rPr lang="en-US" smtClean="0"/>
              <a:pPr/>
              <a:t>50</a:t>
            </a:fld>
            <a:endParaRPr lang="en-US" smtClean="0"/>
          </a:p>
        </p:txBody>
      </p:sp>
      <p:sp>
        <p:nvSpPr>
          <p:cNvPr id="64514" name="Text Box 2"/>
          <p:cNvSpPr txBox="1">
            <a:spLocks noChangeArrowheads="1"/>
          </p:cNvSpPr>
          <p:nvPr/>
        </p:nvSpPr>
        <p:spPr bwMode="auto">
          <a:xfrm>
            <a:off x="228600" y="50800"/>
            <a:ext cx="8686800" cy="170180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 Community Food Webs, Sink Food Webs, Source Food Webs</a:t>
            </a:r>
          </a:p>
        </p:txBody>
      </p:sp>
      <p:sp>
        <p:nvSpPr>
          <p:cNvPr id="6451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4516" name="Text Box 4"/>
          <p:cNvSpPr txBox="1">
            <a:spLocks noChangeArrowheads="1"/>
          </p:cNvSpPr>
          <p:nvPr/>
        </p:nvSpPr>
        <p:spPr bwMode="auto">
          <a:xfrm>
            <a:off x="457200" y="1752600"/>
            <a:ext cx="8305800" cy="4362450"/>
          </a:xfrm>
          <a:prstGeom prst="rect">
            <a:avLst/>
          </a:prstGeom>
          <a:noFill/>
          <a:ln w="9525">
            <a:noFill/>
            <a:miter lim="800000"/>
            <a:headEnd/>
            <a:tailEnd/>
          </a:ln>
        </p:spPr>
        <p:txBody>
          <a:bodyPr>
            <a:spAutoFit/>
          </a:bodyPr>
          <a:lstStyle/>
          <a:p>
            <a:pPr>
              <a:buFontTx/>
              <a:buChar char="•"/>
            </a:pPr>
            <a:r>
              <a:rPr lang="en-US" sz="2800">
                <a:solidFill>
                  <a:schemeClr val="bg1"/>
                </a:solidFill>
              </a:rPr>
              <a:t>Suppose F is a community food web.</a:t>
            </a:r>
          </a:p>
          <a:p>
            <a:pPr>
              <a:buFontTx/>
              <a:buChar char="•"/>
            </a:pPr>
            <a:r>
              <a:rPr lang="en-US" sz="2800">
                <a:solidFill>
                  <a:schemeClr val="bg1"/>
                </a:solidFill>
              </a:rPr>
              <a:t>Let W be a set of species in F (ones we start with).</a:t>
            </a:r>
          </a:p>
          <a:p>
            <a:pPr>
              <a:buFontTx/>
              <a:buChar char="•"/>
            </a:pPr>
            <a:r>
              <a:rPr lang="en-US" sz="2800">
                <a:solidFill>
                  <a:schemeClr val="bg1"/>
                </a:solidFill>
              </a:rPr>
              <a:t>Let X be the set of all species that are reachable by a path in F from vertices in W. </a:t>
            </a:r>
          </a:p>
          <a:p>
            <a:pPr lvl="1">
              <a:buFont typeface="Times New Roman" pitchFamily="18" charset="0"/>
              <a:buChar char="–"/>
            </a:pPr>
            <a:r>
              <a:rPr lang="en-US" sz="2800">
                <a:solidFill>
                  <a:schemeClr val="bg1"/>
                </a:solidFill>
              </a:rPr>
              <a:t>The subgraph induced by vertices of X is called the </a:t>
            </a:r>
            <a:r>
              <a:rPr lang="en-US" sz="2800" b="1" i="1">
                <a:solidFill>
                  <a:srgbClr val="FFFF00"/>
                </a:solidFill>
              </a:rPr>
              <a:t>sink food web</a:t>
            </a:r>
            <a:r>
              <a:rPr lang="en-US" sz="2800">
                <a:solidFill>
                  <a:schemeClr val="bg1"/>
                </a:solidFill>
              </a:rPr>
              <a:t> corresponding to W.</a:t>
            </a:r>
          </a:p>
          <a:p>
            <a:pPr>
              <a:buFontTx/>
              <a:buChar char="•"/>
            </a:pPr>
            <a:r>
              <a:rPr lang="en-US" sz="2800">
                <a:solidFill>
                  <a:schemeClr val="bg1"/>
                </a:solidFill>
              </a:rPr>
              <a:t>Let Y be the set of all species that reach vertices of W by a path in F.</a:t>
            </a:r>
          </a:p>
          <a:p>
            <a:pPr lvl="1">
              <a:buFont typeface="Times New Roman" pitchFamily="18" charset="0"/>
              <a:buChar char="–"/>
            </a:pPr>
            <a:r>
              <a:rPr lang="en-US" sz="2800">
                <a:solidFill>
                  <a:schemeClr val="bg1"/>
                </a:solidFill>
              </a:rPr>
              <a:t>The subgraph induced by vertices of Y is called the </a:t>
            </a:r>
            <a:r>
              <a:rPr lang="en-US" sz="2800" b="1" i="1">
                <a:solidFill>
                  <a:srgbClr val="FFFF00"/>
                </a:solidFill>
              </a:rPr>
              <a:t>source food web</a:t>
            </a:r>
            <a:r>
              <a:rPr lang="en-US" sz="2800">
                <a:solidFill>
                  <a:schemeClr val="bg1"/>
                </a:solidFill>
              </a:rPr>
              <a:t> corresponding to W.</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E4539E55-3E04-4E25-9394-8806B0DD7E72}" type="slidenum">
              <a:rPr lang="en-US" smtClean="0"/>
              <a:pPr/>
              <a:t>51</a:t>
            </a:fld>
            <a:endParaRPr lang="en-US" smtClean="0"/>
          </a:p>
        </p:txBody>
      </p:sp>
      <p:sp>
        <p:nvSpPr>
          <p:cNvPr id="65538" name="Text Box 2"/>
          <p:cNvSpPr txBox="1">
            <a:spLocks noChangeArrowheads="1"/>
          </p:cNvSpPr>
          <p:nvPr/>
        </p:nvSpPr>
        <p:spPr bwMode="auto">
          <a:xfrm>
            <a:off x="228600" y="50800"/>
            <a:ext cx="8686800" cy="62865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a:t>
            </a:r>
          </a:p>
        </p:txBody>
      </p:sp>
      <p:sp>
        <p:nvSpPr>
          <p:cNvPr id="6553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grpSp>
        <p:nvGrpSpPr>
          <p:cNvPr id="65540" name="Group 58"/>
          <p:cNvGrpSpPr>
            <a:grpSpLocks/>
          </p:cNvGrpSpPr>
          <p:nvPr/>
        </p:nvGrpSpPr>
        <p:grpSpPr bwMode="auto">
          <a:xfrm>
            <a:off x="100013" y="700088"/>
            <a:ext cx="7739062" cy="3341687"/>
            <a:chOff x="63" y="441"/>
            <a:chExt cx="4875" cy="2105"/>
          </a:xfrm>
        </p:grpSpPr>
        <p:sp>
          <p:nvSpPr>
            <p:cNvPr id="65541" name="Oval 27"/>
            <p:cNvSpPr>
              <a:spLocks noChangeArrowheads="1"/>
            </p:cNvSpPr>
            <p:nvPr/>
          </p:nvSpPr>
          <p:spPr bwMode="auto">
            <a:xfrm>
              <a:off x="768"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2" name="Oval 29"/>
            <p:cNvSpPr>
              <a:spLocks noChangeArrowheads="1"/>
            </p:cNvSpPr>
            <p:nvPr/>
          </p:nvSpPr>
          <p:spPr bwMode="auto">
            <a:xfrm>
              <a:off x="211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3" name="Oval 30"/>
            <p:cNvSpPr>
              <a:spLocks noChangeArrowheads="1"/>
            </p:cNvSpPr>
            <p:nvPr/>
          </p:nvSpPr>
          <p:spPr bwMode="auto">
            <a:xfrm>
              <a:off x="3456"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4" name="Oval 31"/>
            <p:cNvSpPr>
              <a:spLocks noChangeArrowheads="1"/>
            </p:cNvSpPr>
            <p:nvPr/>
          </p:nvSpPr>
          <p:spPr bwMode="auto">
            <a:xfrm>
              <a:off x="475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5" name="Oval 32"/>
            <p:cNvSpPr>
              <a:spLocks noChangeArrowheads="1"/>
            </p:cNvSpPr>
            <p:nvPr/>
          </p:nvSpPr>
          <p:spPr bwMode="auto">
            <a:xfrm>
              <a:off x="1584" y="139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6" name="Oval 33"/>
            <p:cNvSpPr>
              <a:spLocks noChangeArrowheads="1"/>
            </p:cNvSpPr>
            <p:nvPr/>
          </p:nvSpPr>
          <p:spPr bwMode="auto">
            <a:xfrm>
              <a:off x="158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7" name="Oval 34"/>
            <p:cNvSpPr>
              <a:spLocks noChangeArrowheads="1"/>
            </p:cNvSpPr>
            <p:nvPr/>
          </p:nvSpPr>
          <p:spPr bwMode="auto">
            <a:xfrm>
              <a:off x="2880"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8" name="Oval 35"/>
            <p:cNvSpPr>
              <a:spLocks noChangeArrowheads="1"/>
            </p:cNvSpPr>
            <p:nvPr/>
          </p:nvSpPr>
          <p:spPr bwMode="auto">
            <a:xfrm>
              <a:off x="4176"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5549" name="Oval 36"/>
            <p:cNvSpPr>
              <a:spLocks noChangeArrowheads="1"/>
            </p:cNvSpPr>
            <p:nvPr/>
          </p:nvSpPr>
          <p:spPr bwMode="auto">
            <a:xfrm>
              <a:off x="422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65550" name="AutoShape 37"/>
            <p:cNvCxnSpPr>
              <a:cxnSpLocks noChangeShapeType="1"/>
              <a:stCxn id="65541" idx="4"/>
              <a:endCxn id="65545" idx="0"/>
            </p:cNvCxnSpPr>
            <p:nvPr/>
          </p:nvCxnSpPr>
          <p:spPr bwMode="auto">
            <a:xfrm>
              <a:off x="816" y="816"/>
              <a:ext cx="816" cy="576"/>
            </a:xfrm>
            <a:prstGeom prst="straightConnector1">
              <a:avLst/>
            </a:prstGeom>
            <a:noFill/>
            <a:ln w="28575">
              <a:solidFill>
                <a:srgbClr val="FFFF00"/>
              </a:solidFill>
              <a:round/>
              <a:headEnd/>
              <a:tailEnd type="triangle" w="med" len="med"/>
            </a:ln>
          </p:spPr>
        </p:cxnSp>
        <p:cxnSp>
          <p:nvCxnSpPr>
            <p:cNvPr id="65551" name="AutoShape 38"/>
            <p:cNvCxnSpPr>
              <a:cxnSpLocks noChangeShapeType="1"/>
              <a:stCxn id="65542" idx="3"/>
              <a:endCxn id="65545" idx="7"/>
            </p:cNvCxnSpPr>
            <p:nvPr/>
          </p:nvCxnSpPr>
          <p:spPr bwMode="auto">
            <a:xfrm flipH="1">
              <a:off x="1666" y="802"/>
              <a:ext cx="460" cy="604"/>
            </a:xfrm>
            <a:prstGeom prst="straightConnector1">
              <a:avLst/>
            </a:prstGeom>
            <a:noFill/>
            <a:ln w="28575">
              <a:solidFill>
                <a:srgbClr val="FFFF00"/>
              </a:solidFill>
              <a:round/>
              <a:headEnd/>
              <a:tailEnd type="triangle" w="med" len="med"/>
            </a:ln>
          </p:spPr>
        </p:cxnSp>
        <p:cxnSp>
          <p:nvCxnSpPr>
            <p:cNvPr id="65552" name="AutoShape 39"/>
            <p:cNvCxnSpPr>
              <a:cxnSpLocks noChangeShapeType="1"/>
              <a:stCxn id="65542" idx="5"/>
              <a:endCxn id="65547" idx="1"/>
            </p:cNvCxnSpPr>
            <p:nvPr/>
          </p:nvCxnSpPr>
          <p:spPr bwMode="auto">
            <a:xfrm>
              <a:off x="2194" y="802"/>
              <a:ext cx="700" cy="556"/>
            </a:xfrm>
            <a:prstGeom prst="straightConnector1">
              <a:avLst/>
            </a:prstGeom>
            <a:noFill/>
            <a:ln w="28575">
              <a:solidFill>
                <a:srgbClr val="FFFF00"/>
              </a:solidFill>
              <a:round/>
              <a:headEnd/>
              <a:tailEnd type="triangle" w="med" len="med"/>
            </a:ln>
          </p:spPr>
        </p:cxnSp>
        <p:cxnSp>
          <p:nvCxnSpPr>
            <p:cNvPr id="65553" name="AutoShape 40"/>
            <p:cNvCxnSpPr>
              <a:cxnSpLocks noChangeShapeType="1"/>
              <a:stCxn id="65543" idx="4"/>
              <a:endCxn id="65547" idx="7"/>
            </p:cNvCxnSpPr>
            <p:nvPr/>
          </p:nvCxnSpPr>
          <p:spPr bwMode="auto">
            <a:xfrm flipH="1">
              <a:off x="2962" y="816"/>
              <a:ext cx="542" cy="542"/>
            </a:xfrm>
            <a:prstGeom prst="straightConnector1">
              <a:avLst/>
            </a:prstGeom>
            <a:noFill/>
            <a:ln w="28575">
              <a:solidFill>
                <a:srgbClr val="FFFF00"/>
              </a:solidFill>
              <a:round/>
              <a:headEnd/>
              <a:tailEnd type="triangle" w="med" len="med"/>
            </a:ln>
          </p:spPr>
        </p:cxnSp>
        <p:cxnSp>
          <p:nvCxnSpPr>
            <p:cNvPr id="65554" name="AutoShape 41"/>
            <p:cNvCxnSpPr>
              <a:cxnSpLocks noChangeShapeType="1"/>
              <a:stCxn id="65543" idx="6"/>
              <a:endCxn id="65548" idx="2"/>
            </p:cNvCxnSpPr>
            <p:nvPr/>
          </p:nvCxnSpPr>
          <p:spPr bwMode="auto">
            <a:xfrm>
              <a:off x="3552" y="768"/>
              <a:ext cx="624" cy="624"/>
            </a:xfrm>
            <a:prstGeom prst="straightConnector1">
              <a:avLst/>
            </a:prstGeom>
            <a:noFill/>
            <a:ln w="28575">
              <a:solidFill>
                <a:srgbClr val="FFFF00"/>
              </a:solidFill>
              <a:round/>
              <a:headEnd/>
              <a:tailEnd type="triangle" w="med" len="med"/>
            </a:ln>
          </p:spPr>
        </p:cxnSp>
        <p:cxnSp>
          <p:nvCxnSpPr>
            <p:cNvPr id="65555" name="AutoShape 42"/>
            <p:cNvCxnSpPr>
              <a:cxnSpLocks noChangeShapeType="1"/>
              <a:stCxn id="65544" idx="5"/>
              <a:endCxn id="65548" idx="7"/>
            </p:cNvCxnSpPr>
            <p:nvPr/>
          </p:nvCxnSpPr>
          <p:spPr bwMode="auto">
            <a:xfrm flipH="1">
              <a:off x="4258" y="802"/>
              <a:ext cx="576" cy="556"/>
            </a:xfrm>
            <a:prstGeom prst="straightConnector1">
              <a:avLst/>
            </a:prstGeom>
            <a:noFill/>
            <a:ln w="28575">
              <a:solidFill>
                <a:srgbClr val="FFFF00"/>
              </a:solidFill>
              <a:round/>
              <a:headEnd/>
              <a:tailEnd type="triangle" w="med" len="med"/>
            </a:ln>
          </p:spPr>
        </p:cxnSp>
        <p:cxnSp>
          <p:nvCxnSpPr>
            <p:cNvPr id="65556" name="AutoShape 43"/>
            <p:cNvCxnSpPr>
              <a:cxnSpLocks noChangeShapeType="1"/>
              <a:stCxn id="65543" idx="6"/>
              <a:endCxn id="65545" idx="6"/>
            </p:cNvCxnSpPr>
            <p:nvPr/>
          </p:nvCxnSpPr>
          <p:spPr bwMode="auto">
            <a:xfrm flipH="1">
              <a:off x="1680" y="768"/>
              <a:ext cx="1872" cy="672"/>
            </a:xfrm>
            <a:prstGeom prst="straightConnector1">
              <a:avLst/>
            </a:prstGeom>
            <a:noFill/>
            <a:ln w="28575">
              <a:solidFill>
                <a:srgbClr val="FFFF00"/>
              </a:solidFill>
              <a:round/>
              <a:headEnd/>
              <a:tailEnd type="triangle" w="med" len="med"/>
            </a:ln>
          </p:spPr>
        </p:cxnSp>
        <p:cxnSp>
          <p:nvCxnSpPr>
            <p:cNvPr id="65557" name="AutoShape 44"/>
            <p:cNvCxnSpPr>
              <a:cxnSpLocks noChangeShapeType="1"/>
              <a:stCxn id="65541" idx="4"/>
              <a:endCxn id="65546" idx="0"/>
            </p:cNvCxnSpPr>
            <p:nvPr/>
          </p:nvCxnSpPr>
          <p:spPr bwMode="auto">
            <a:xfrm>
              <a:off x="816" y="816"/>
              <a:ext cx="816" cy="1392"/>
            </a:xfrm>
            <a:prstGeom prst="straightConnector1">
              <a:avLst/>
            </a:prstGeom>
            <a:noFill/>
            <a:ln w="28575">
              <a:solidFill>
                <a:srgbClr val="FFFF00"/>
              </a:solidFill>
              <a:round/>
              <a:headEnd/>
              <a:tailEnd type="triangle" w="med" len="med"/>
            </a:ln>
          </p:spPr>
        </p:cxnSp>
        <p:cxnSp>
          <p:nvCxnSpPr>
            <p:cNvPr id="65558" name="AutoShape 45"/>
            <p:cNvCxnSpPr>
              <a:cxnSpLocks noChangeShapeType="1"/>
              <a:stCxn id="65542" idx="4"/>
              <a:endCxn id="65546" idx="7"/>
            </p:cNvCxnSpPr>
            <p:nvPr/>
          </p:nvCxnSpPr>
          <p:spPr bwMode="auto">
            <a:xfrm flipH="1">
              <a:off x="1666" y="816"/>
              <a:ext cx="494" cy="1406"/>
            </a:xfrm>
            <a:prstGeom prst="straightConnector1">
              <a:avLst/>
            </a:prstGeom>
            <a:noFill/>
            <a:ln w="28575">
              <a:solidFill>
                <a:srgbClr val="FFFF00"/>
              </a:solidFill>
              <a:round/>
              <a:headEnd/>
              <a:tailEnd type="triangle" w="med" len="med"/>
            </a:ln>
          </p:spPr>
        </p:cxnSp>
        <p:cxnSp>
          <p:nvCxnSpPr>
            <p:cNvPr id="65559" name="AutoShape 46"/>
            <p:cNvCxnSpPr>
              <a:cxnSpLocks noChangeShapeType="1"/>
              <a:stCxn id="65541" idx="6"/>
              <a:endCxn id="65549" idx="1"/>
            </p:cNvCxnSpPr>
            <p:nvPr/>
          </p:nvCxnSpPr>
          <p:spPr bwMode="auto">
            <a:xfrm>
              <a:off x="864" y="768"/>
              <a:ext cx="3374" cy="1454"/>
            </a:xfrm>
            <a:prstGeom prst="straightConnector1">
              <a:avLst/>
            </a:prstGeom>
            <a:noFill/>
            <a:ln w="28575">
              <a:solidFill>
                <a:srgbClr val="FFFF00"/>
              </a:solidFill>
              <a:round/>
              <a:headEnd/>
              <a:tailEnd type="triangle" w="med" len="med"/>
            </a:ln>
          </p:spPr>
        </p:cxnSp>
        <p:cxnSp>
          <p:nvCxnSpPr>
            <p:cNvPr id="65560" name="AutoShape 47"/>
            <p:cNvCxnSpPr>
              <a:cxnSpLocks noChangeShapeType="1"/>
              <a:stCxn id="65544" idx="4"/>
              <a:endCxn id="65549" idx="0"/>
            </p:cNvCxnSpPr>
            <p:nvPr/>
          </p:nvCxnSpPr>
          <p:spPr bwMode="auto">
            <a:xfrm flipH="1">
              <a:off x="4272" y="816"/>
              <a:ext cx="528" cy="1392"/>
            </a:xfrm>
            <a:prstGeom prst="straightConnector1">
              <a:avLst/>
            </a:prstGeom>
            <a:noFill/>
            <a:ln w="28575">
              <a:solidFill>
                <a:srgbClr val="FFFF00"/>
              </a:solidFill>
              <a:round/>
              <a:headEnd/>
              <a:tailEnd type="triangle" w="med" len="med"/>
            </a:ln>
          </p:spPr>
        </p:cxnSp>
        <p:sp>
          <p:nvSpPr>
            <p:cNvPr id="65561" name="Text Box 48"/>
            <p:cNvSpPr txBox="1">
              <a:spLocks noChangeArrowheads="1"/>
            </p:cNvSpPr>
            <p:nvPr/>
          </p:nvSpPr>
          <p:spPr bwMode="auto">
            <a:xfrm>
              <a:off x="614"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65562" name="Text Box 49"/>
            <p:cNvSpPr txBox="1">
              <a:spLocks noChangeArrowheads="1"/>
            </p:cNvSpPr>
            <p:nvPr/>
          </p:nvSpPr>
          <p:spPr bwMode="auto">
            <a:xfrm>
              <a:off x="2102"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65563" name="Text Box 50"/>
            <p:cNvSpPr txBox="1">
              <a:spLocks noChangeArrowheads="1"/>
            </p:cNvSpPr>
            <p:nvPr/>
          </p:nvSpPr>
          <p:spPr bwMode="auto">
            <a:xfrm>
              <a:off x="3446" y="441"/>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65564" name="Text Box 51"/>
            <p:cNvSpPr txBox="1">
              <a:spLocks noChangeArrowheads="1"/>
            </p:cNvSpPr>
            <p:nvPr/>
          </p:nvSpPr>
          <p:spPr bwMode="auto">
            <a:xfrm>
              <a:off x="4742" y="4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
          <p:nvSpPr>
            <p:cNvPr id="65565" name="Text Box 52"/>
            <p:cNvSpPr txBox="1">
              <a:spLocks noChangeArrowheads="1"/>
            </p:cNvSpPr>
            <p:nvPr/>
          </p:nvSpPr>
          <p:spPr bwMode="auto">
            <a:xfrm>
              <a:off x="1574" y="1464"/>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5566" name="Text Box 53"/>
            <p:cNvSpPr txBox="1">
              <a:spLocks noChangeArrowheads="1"/>
            </p:cNvSpPr>
            <p:nvPr/>
          </p:nvSpPr>
          <p:spPr bwMode="auto">
            <a:xfrm>
              <a:off x="2918" y="1368"/>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5567" name="Text Box 54"/>
            <p:cNvSpPr txBox="1">
              <a:spLocks noChangeArrowheads="1"/>
            </p:cNvSpPr>
            <p:nvPr/>
          </p:nvSpPr>
          <p:spPr bwMode="auto">
            <a:xfrm>
              <a:off x="4166" y="1463"/>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65568" name="Text Box 55"/>
            <p:cNvSpPr txBox="1">
              <a:spLocks noChangeArrowheads="1"/>
            </p:cNvSpPr>
            <p:nvPr/>
          </p:nvSpPr>
          <p:spPr bwMode="auto">
            <a:xfrm>
              <a:off x="1532" y="231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65569" name="Text Box 56"/>
            <p:cNvSpPr txBox="1">
              <a:spLocks noChangeArrowheads="1"/>
            </p:cNvSpPr>
            <p:nvPr/>
          </p:nvSpPr>
          <p:spPr bwMode="auto">
            <a:xfrm>
              <a:off x="4214" y="2279"/>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65570" name="Text Box 57"/>
            <p:cNvSpPr txBox="1">
              <a:spLocks noChangeArrowheads="1"/>
            </p:cNvSpPr>
            <p:nvPr/>
          </p:nvSpPr>
          <p:spPr bwMode="auto">
            <a:xfrm>
              <a:off x="63" y="1578"/>
              <a:ext cx="1185" cy="596"/>
            </a:xfrm>
            <a:prstGeom prst="rect">
              <a:avLst/>
            </a:prstGeom>
            <a:noFill/>
            <a:ln w="9525">
              <a:noFill/>
              <a:miter lim="800000"/>
              <a:headEnd/>
              <a:tailEnd/>
            </a:ln>
          </p:spPr>
          <p:txBody>
            <a:bodyPr wrap="none">
              <a:spAutoFit/>
            </a:bodyPr>
            <a:lstStyle/>
            <a:p>
              <a:r>
                <a:rPr lang="en-US" sz="2800">
                  <a:solidFill>
                    <a:schemeClr val="bg1"/>
                  </a:solidFill>
                </a:rPr>
                <a:t>Community</a:t>
              </a:r>
            </a:p>
            <a:p>
              <a:r>
                <a:rPr lang="en-US" sz="2800">
                  <a:solidFill>
                    <a:schemeClr val="bg1"/>
                  </a:solidFill>
                </a:rPr>
                <a:t>food web F</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17D8C87-A5CD-4580-A952-154ADBA0D36D}" type="slidenum">
              <a:rPr lang="en-US" smtClean="0"/>
              <a:pPr/>
              <a:t>52</a:t>
            </a:fld>
            <a:endParaRPr lang="en-US" smtClean="0"/>
          </a:p>
        </p:txBody>
      </p:sp>
      <p:sp>
        <p:nvSpPr>
          <p:cNvPr id="66562" name="Text Box 2"/>
          <p:cNvSpPr txBox="1">
            <a:spLocks noChangeArrowheads="1"/>
          </p:cNvSpPr>
          <p:nvPr/>
        </p:nvSpPr>
        <p:spPr bwMode="auto">
          <a:xfrm>
            <a:off x="228600" y="50800"/>
            <a:ext cx="8686800" cy="62865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a:t>
            </a:r>
          </a:p>
        </p:txBody>
      </p:sp>
      <p:sp>
        <p:nvSpPr>
          <p:cNvPr id="6656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6564" name="Text Box 33"/>
          <p:cNvSpPr txBox="1">
            <a:spLocks noChangeArrowheads="1"/>
          </p:cNvSpPr>
          <p:nvPr/>
        </p:nvSpPr>
        <p:spPr bwMode="auto">
          <a:xfrm>
            <a:off x="100013" y="2505075"/>
            <a:ext cx="1881187" cy="946150"/>
          </a:xfrm>
          <a:prstGeom prst="rect">
            <a:avLst/>
          </a:prstGeom>
          <a:noFill/>
          <a:ln w="9525">
            <a:noFill/>
            <a:miter lim="800000"/>
            <a:headEnd/>
            <a:tailEnd/>
          </a:ln>
        </p:spPr>
        <p:txBody>
          <a:bodyPr wrap="none">
            <a:spAutoFit/>
          </a:bodyPr>
          <a:lstStyle/>
          <a:p>
            <a:r>
              <a:rPr lang="en-US" sz="2800">
                <a:solidFill>
                  <a:schemeClr val="bg1"/>
                </a:solidFill>
              </a:rPr>
              <a:t>Community</a:t>
            </a:r>
          </a:p>
          <a:p>
            <a:r>
              <a:rPr lang="en-US" sz="2800">
                <a:solidFill>
                  <a:schemeClr val="bg1"/>
                </a:solidFill>
              </a:rPr>
              <a:t>food web F</a:t>
            </a:r>
          </a:p>
        </p:txBody>
      </p:sp>
      <p:grpSp>
        <p:nvGrpSpPr>
          <p:cNvPr id="66565" name="Group 74"/>
          <p:cNvGrpSpPr>
            <a:grpSpLocks/>
          </p:cNvGrpSpPr>
          <p:nvPr/>
        </p:nvGrpSpPr>
        <p:grpSpPr bwMode="auto">
          <a:xfrm>
            <a:off x="838200" y="700088"/>
            <a:ext cx="7000875" cy="3341687"/>
            <a:chOff x="528" y="441"/>
            <a:chExt cx="4410" cy="2105"/>
          </a:xfrm>
        </p:grpSpPr>
        <p:sp>
          <p:nvSpPr>
            <p:cNvPr id="66582" name="Oval 4"/>
            <p:cNvSpPr>
              <a:spLocks noChangeArrowheads="1"/>
            </p:cNvSpPr>
            <p:nvPr/>
          </p:nvSpPr>
          <p:spPr bwMode="auto">
            <a:xfrm>
              <a:off x="768"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3" name="Oval 5"/>
            <p:cNvSpPr>
              <a:spLocks noChangeArrowheads="1"/>
            </p:cNvSpPr>
            <p:nvPr/>
          </p:nvSpPr>
          <p:spPr bwMode="auto">
            <a:xfrm>
              <a:off x="211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4" name="Oval 6"/>
            <p:cNvSpPr>
              <a:spLocks noChangeArrowheads="1"/>
            </p:cNvSpPr>
            <p:nvPr/>
          </p:nvSpPr>
          <p:spPr bwMode="auto">
            <a:xfrm>
              <a:off x="3456"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5" name="Oval 7"/>
            <p:cNvSpPr>
              <a:spLocks noChangeArrowheads="1"/>
            </p:cNvSpPr>
            <p:nvPr/>
          </p:nvSpPr>
          <p:spPr bwMode="auto">
            <a:xfrm>
              <a:off x="475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6" name="Oval 8"/>
            <p:cNvSpPr>
              <a:spLocks noChangeArrowheads="1"/>
            </p:cNvSpPr>
            <p:nvPr/>
          </p:nvSpPr>
          <p:spPr bwMode="auto">
            <a:xfrm>
              <a:off x="1584" y="139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7" name="Oval 9"/>
            <p:cNvSpPr>
              <a:spLocks noChangeArrowheads="1"/>
            </p:cNvSpPr>
            <p:nvPr/>
          </p:nvSpPr>
          <p:spPr bwMode="auto">
            <a:xfrm>
              <a:off x="158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8" name="Oval 10"/>
            <p:cNvSpPr>
              <a:spLocks noChangeArrowheads="1"/>
            </p:cNvSpPr>
            <p:nvPr/>
          </p:nvSpPr>
          <p:spPr bwMode="auto">
            <a:xfrm>
              <a:off x="2880"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89" name="Oval 11"/>
            <p:cNvSpPr>
              <a:spLocks noChangeArrowheads="1"/>
            </p:cNvSpPr>
            <p:nvPr/>
          </p:nvSpPr>
          <p:spPr bwMode="auto">
            <a:xfrm>
              <a:off x="4176"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90" name="Oval 12"/>
            <p:cNvSpPr>
              <a:spLocks noChangeArrowheads="1"/>
            </p:cNvSpPr>
            <p:nvPr/>
          </p:nvSpPr>
          <p:spPr bwMode="auto">
            <a:xfrm>
              <a:off x="422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66591" name="AutoShape 13"/>
            <p:cNvCxnSpPr>
              <a:cxnSpLocks noChangeShapeType="1"/>
              <a:stCxn id="66582" idx="4"/>
              <a:endCxn id="66586" idx="0"/>
            </p:cNvCxnSpPr>
            <p:nvPr/>
          </p:nvCxnSpPr>
          <p:spPr bwMode="auto">
            <a:xfrm>
              <a:off x="816" y="816"/>
              <a:ext cx="816" cy="576"/>
            </a:xfrm>
            <a:prstGeom prst="straightConnector1">
              <a:avLst/>
            </a:prstGeom>
            <a:noFill/>
            <a:ln w="28575">
              <a:solidFill>
                <a:srgbClr val="FFFF00"/>
              </a:solidFill>
              <a:round/>
              <a:headEnd/>
              <a:tailEnd type="triangle" w="med" len="med"/>
            </a:ln>
          </p:spPr>
        </p:cxnSp>
        <p:cxnSp>
          <p:nvCxnSpPr>
            <p:cNvPr id="66592" name="AutoShape 14"/>
            <p:cNvCxnSpPr>
              <a:cxnSpLocks noChangeShapeType="1"/>
              <a:stCxn id="66583" idx="3"/>
              <a:endCxn id="66586" idx="7"/>
            </p:cNvCxnSpPr>
            <p:nvPr/>
          </p:nvCxnSpPr>
          <p:spPr bwMode="auto">
            <a:xfrm flipH="1">
              <a:off x="1666" y="802"/>
              <a:ext cx="460" cy="604"/>
            </a:xfrm>
            <a:prstGeom prst="straightConnector1">
              <a:avLst/>
            </a:prstGeom>
            <a:noFill/>
            <a:ln w="28575">
              <a:solidFill>
                <a:srgbClr val="FFFF00"/>
              </a:solidFill>
              <a:round/>
              <a:headEnd/>
              <a:tailEnd type="triangle" w="med" len="med"/>
            </a:ln>
          </p:spPr>
        </p:cxnSp>
        <p:cxnSp>
          <p:nvCxnSpPr>
            <p:cNvPr id="66593" name="AutoShape 15"/>
            <p:cNvCxnSpPr>
              <a:cxnSpLocks noChangeShapeType="1"/>
              <a:stCxn id="66583" idx="5"/>
              <a:endCxn id="66588" idx="1"/>
            </p:cNvCxnSpPr>
            <p:nvPr/>
          </p:nvCxnSpPr>
          <p:spPr bwMode="auto">
            <a:xfrm>
              <a:off x="2194" y="802"/>
              <a:ext cx="700" cy="556"/>
            </a:xfrm>
            <a:prstGeom prst="straightConnector1">
              <a:avLst/>
            </a:prstGeom>
            <a:noFill/>
            <a:ln w="28575">
              <a:solidFill>
                <a:srgbClr val="FFFF00"/>
              </a:solidFill>
              <a:round/>
              <a:headEnd/>
              <a:tailEnd type="triangle" w="med" len="med"/>
            </a:ln>
          </p:spPr>
        </p:cxnSp>
        <p:cxnSp>
          <p:nvCxnSpPr>
            <p:cNvPr id="66594" name="AutoShape 16"/>
            <p:cNvCxnSpPr>
              <a:cxnSpLocks noChangeShapeType="1"/>
              <a:stCxn id="66584" idx="4"/>
              <a:endCxn id="66588" idx="7"/>
            </p:cNvCxnSpPr>
            <p:nvPr/>
          </p:nvCxnSpPr>
          <p:spPr bwMode="auto">
            <a:xfrm flipH="1">
              <a:off x="2962" y="816"/>
              <a:ext cx="542" cy="542"/>
            </a:xfrm>
            <a:prstGeom prst="straightConnector1">
              <a:avLst/>
            </a:prstGeom>
            <a:noFill/>
            <a:ln w="28575">
              <a:solidFill>
                <a:srgbClr val="FFFF00"/>
              </a:solidFill>
              <a:round/>
              <a:headEnd/>
              <a:tailEnd type="triangle" w="med" len="med"/>
            </a:ln>
          </p:spPr>
        </p:cxnSp>
        <p:cxnSp>
          <p:nvCxnSpPr>
            <p:cNvPr id="66595" name="AutoShape 17"/>
            <p:cNvCxnSpPr>
              <a:cxnSpLocks noChangeShapeType="1"/>
              <a:stCxn id="66584" idx="6"/>
              <a:endCxn id="66589" idx="2"/>
            </p:cNvCxnSpPr>
            <p:nvPr/>
          </p:nvCxnSpPr>
          <p:spPr bwMode="auto">
            <a:xfrm>
              <a:off x="3552" y="768"/>
              <a:ext cx="624" cy="624"/>
            </a:xfrm>
            <a:prstGeom prst="straightConnector1">
              <a:avLst/>
            </a:prstGeom>
            <a:noFill/>
            <a:ln w="28575">
              <a:solidFill>
                <a:srgbClr val="FFFF00"/>
              </a:solidFill>
              <a:round/>
              <a:headEnd/>
              <a:tailEnd type="triangle" w="med" len="med"/>
            </a:ln>
          </p:spPr>
        </p:cxnSp>
        <p:cxnSp>
          <p:nvCxnSpPr>
            <p:cNvPr id="66596" name="AutoShape 18"/>
            <p:cNvCxnSpPr>
              <a:cxnSpLocks noChangeShapeType="1"/>
              <a:stCxn id="66585" idx="5"/>
              <a:endCxn id="66589" idx="7"/>
            </p:cNvCxnSpPr>
            <p:nvPr/>
          </p:nvCxnSpPr>
          <p:spPr bwMode="auto">
            <a:xfrm flipH="1">
              <a:off x="4258" y="802"/>
              <a:ext cx="576" cy="556"/>
            </a:xfrm>
            <a:prstGeom prst="straightConnector1">
              <a:avLst/>
            </a:prstGeom>
            <a:noFill/>
            <a:ln w="28575">
              <a:solidFill>
                <a:srgbClr val="FFFF00"/>
              </a:solidFill>
              <a:round/>
              <a:headEnd/>
              <a:tailEnd type="triangle" w="med" len="med"/>
            </a:ln>
          </p:spPr>
        </p:cxnSp>
        <p:cxnSp>
          <p:nvCxnSpPr>
            <p:cNvPr id="66597" name="AutoShape 19"/>
            <p:cNvCxnSpPr>
              <a:cxnSpLocks noChangeShapeType="1"/>
              <a:stCxn id="66584" idx="6"/>
              <a:endCxn id="66586" idx="6"/>
            </p:cNvCxnSpPr>
            <p:nvPr/>
          </p:nvCxnSpPr>
          <p:spPr bwMode="auto">
            <a:xfrm flipH="1">
              <a:off x="1680" y="768"/>
              <a:ext cx="1872" cy="672"/>
            </a:xfrm>
            <a:prstGeom prst="straightConnector1">
              <a:avLst/>
            </a:prstGeom>
            <a:noFill/>
            <a:ln w="28575">
              <a:solidFill>
                <a:srgbClr val="FFFF00"/>
              </a:solidFill>
              <a:round/>
              <a:headEnd/>
              <a:tailEnd type="triangle" w="med" len="med"/>
            </a:ln>
          </p:spPr>
        </p:cxnSp>
        <p:cxnSp>
          <p:nvCxnSpPr>
            <p:cNvPr id="66598" name="AutoShape 20"/>
            <p:cNvCxnSpPr>
              <a:cxnSpLocks noChangeShapeType="1"/>
              <a:stCxn id="66582" idx="4"/>
              <a:endCxn id="66587" idx="0"/>
            </p:cNvCxnSpPr>
            <p:nvPr/>
          </p:nvCxnSpPr>
          <p:spPr bwMode="auto">
            <a:xfrm>
              <a:off x="816" y="816"/>
              <a:ext cx="816" cy="1392"/>
            </a:xfrm>
            <a:prstGeom prst="straightConnector1">
              <a:avLst/>
            </a:prstGeom>
            <a:noFill/>
            <a:ln w="28575">
              <a:solidFill>
                <a:srgbClr val="FFFF00"/>
              </a:solidFill>
              <a:round/>
              <a:headEnd/>
              <a:tailEnd type="triangle" w="med" len="med"/>
            </a:ln>
          </p:spPr>
        </p:cxnSp>
        <p:cxnSp>
          <p:nvCxnSpPr>
            <p:cNvPr id="66599" name="AutoShape 21"/>
            <p:cNvCxnSpPr>
              <a:cxnSpLocks noChangeShapeType="1"/>
              <a:stCxn id="66583" idx="4"/>
              <a:endCxn id="66587" idx="7"/>
            </p:cNvCxnSpPr>
            <p:nvPr/>
          </p:nvCxnSpPr>
          <p:spPr bwMode="auto">
            <a:xfrm flipH="1">
              <a:off x="1666" y="816"/>
              <a:ext cx="494" cy="1406"/>
            </a:xfrm>
            <a:prstGeom prst="straightConnector1">
              <a:avLst/>
            </a:prstGeom>
            <a:noFill/>
            <a:ln w="28575">
              <a:solidFill>
                <a:srgbClr val="FFFF00"/>
              </a:solidFill>
              <a:round/>
              <a:headEnd/>
              <a:tailEnd type="triangle" w="med" len="med"/>
            </a:ln>
          </p:spPr>
        </p:cxnSp>
        <p:cxnSp>
          <p:nvCxnSpPr>
            <p:cNvPr id="66600" name="AutoShape 22"/>
            <p:cNvCxnSpPr>
              <a:cxnSpLocks noChangeShapeType="1"/>
              <a:stCxn id="66582" idx="6"/>
              <a:endCxn id="66590" idx="1"/>
            </p:cNvCxnSpPr>
            <p:nvPr/>
          </p:nvCxnSpPr>
          <p:spPr bwMode="auto">
            <a:xfrm>
              <a:off x="864" y="768"/>
              <a:ext cx="3374" cy="1454"/>
            </a:xfrm>
            <a:prstGeom prst="straightConnector1">
              <a:avLst/>
            </a:prstGeom>
            <a:noFill/>
            <a:ln w="28575">
              <a:solidFill>
                <a:srgbClr val="FFFF00"/>
              </a:solidFill>
              <a:round/>
              <a:headEnd/>
              <a:tailEnd type="triangle" w="med" len="med"/>
            </a:ln>
          </p:spPr>
        </p:cxnSp>
        <p:cxnSp>
          <p:nvCxnSpPr>
            <p:cNvPr id="66601" name="AutoShape 23"/>
            <p:cNvCxnSpPr>
              <a:cxnSpLocks noChangeShapeType="1"/>
              <a:stCxn id="66585" idx="4"/>
              <a:endCxn id="66590" idx="0"/>
            </p:cNvCxnSpPr>
            <p:nvPr/>
          </p:nvCxnSpPr>
          <p:spPr bwMode="auto">
            <a:xfrm flipH="1">
              <a:off x="4272" y="816"/>
              <a:ext cx="528" cy="1392"/>
            </a:xfrm>
            <a:prstGeom prst="straightConnector1">
              <a:avLst/>
            </a:prstGeom>
            <a:noFill/>
            <a:ln w="28575">
              <a:solidFill>
                <a:srgbClr val="FFFF00"/>
              </a:solidFill>
              <a:round/>
              <a:headEnd/>
              <a:tailEnd type="triangle" w="med" len="med"/>
            </a:ln>
          </p:spPr>
        </p:cxnSp>
        <p:sp>
          <p:nvSpPr>
            <p:cNvPr id="66602" name="Text Box 24"/>
            <p:cNvSpPr txBox="1">
              <a:spLocks noChangeArrowheads="1"/>
            </p:cNvSpPr>
            <p:nvPr/>
          </p:nvSpPr>
          <p:spPr bwMode="auto">
            <a:xfrm>
              <a:off x="614"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66603" name="Text Box 25"/>
            <p:cNvSpPr txBox="1">
              <a:spLocks noChangeArrowheads="1"/>
            </p:cNvSpPr>
            <p:nvPr/>
          </p:nvSpPr>
          <p:spPr bwMode="auto">
            <a:xfrm>
              <a:off x="2102"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66604" name="Text Box 26"/>
            <p:cNvSpPr txBox="1">
              <a:spLocks noChangeArrowheads="1"/>
            </p:cNvSpPr>
            <p:nvPr/>
          </p:nvSpPr>
          <p:spPr bwMode="auto">
            <a:xfrm>
              <a:off x="3446" y="441"/>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66605" name="Text Box 27"/>
            <p:cNvSpPr txBox="1">
              <a:spLocks noChangeArrowheads="1"/>
            </p:cNvSpPr>
            <p:nvPr/>
          </p:nvSpPr>
          <p:spPr bwMode="auto">
            <a:xfrm>
              <a:off x="4742" y="4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
          <p:nvSpPr>
            <p:cNvPr id="66606" name="Text Box 28"/>
            <p:cNvSpPr txBox="1">
              <a:spLocks noChangeArrowheads="1"/>
            </p:cNvSpPr>
            <p:nvPr/>
          </p:nvSpPr>
          <p:spPr bwMode="auto">
            <a:xfrm>
              <a:off x="1574" y="1464"/>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6607" name="Text Box 29"/>
            <p:cNvSpPr txBox="1">
              <a:spLocks noChangeArrowheads="1"/>
            </p:cNvSpPr>
            <p:nvPr/>
          </p:nvSpPr>
          <p:spPr bwMode="auto">
            <a:xfrm>
              <a:off x="2918" y="1368"/>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6608" name="Text Box 30"/>
            <p:cNvSpPr txBox="1">
              <a:spLocks noChangeArrowheads="1"/>
            </p:cNvSpPr>
            <p:nvPr/>
          </p:nvSpPr>
          <p:spPr bwMode="auto">
            <a:xfrm>
              <a:off x="4166" y="1463"/>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66609" name="Text Box 31"/>
            <p:cNvSpPr txBox="1">
              <a:spLocks noChangeArrowheads="1"/>
            </p:cNvSpPr>
            <p:nvPr/>
          </p:nvSpPr>
          <p:spPr bwMode="auto">
            <a:xfrm>
              <a:off x="1532" y="231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66610" name="Text Box 32"/>
            <p:cNvSpPr txBox="1">
              <a:spLocks noChangeArrowheads="1"/>
            </p:cNvSpPr>
            <p:nvPr/>
          </p:nvSpPr>
          <p:spPr bwMode="auto">
            <a:xfrm>
              <a:off x="4214" y="2279"/>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66611" name="Oval 34"/>
            <p:cNvSpPr>
              <a:spLocks noChangeArrowheads="1"/>
            </p:cNvSpPr>
            <p:nvPr/>
          </p:nvSpPr>
          <p:spPr bwMode="auto">
            <a:xfrm>
              <a:off x="528" y="480"/>
              <a:ext cx="576" cy="576"/>
            </a:xfrm>
            <a:prstGeom prst="ellipse">
              <a:avLst/>
            </a:prstGeom>
            <a:noFill/>
            <a:ln w="28575">
              <a:solidFill>
                <a:srgbClr val="FF7C80"/>
              </a:solidFill>
              <a:round/>
              <a:headEnd/>
              <a:tailEnd/>
            </a:ln>
          </p:spPr>
          <p:txBody>
            <a:bodyPr wrap="none" anchor="ctr"/>
            <a:lstStyle/>
            <a:p>
              <a:endParaRPr lang="en-US"/>
            </a:p>
          </p:txBody>
        </p:sp>
        <p:sp>
          <p:nvSpPr>
            <p:cNvPr id="66612" name="Oval 35"/>
            <p:cNvSpPr>
              <a:spLocks noChangeArrowheads="1"/>
            </p:cNvSpPr>
            <p:nvPr/>
          </p:nvSpPr>
          <p:spPr bwMode="auto">
            <a:xfrm>
              <a:off x="2688" y="1104"/>
              <a:ext cx="576" cy="576"/>
            </a:xfrm>
            <a:prstGeom prst="ellipse">
              <a:avLst/>
            </a:prstGeom>
            <a:noFill/>
            <a:ln w="28575">
              <a:solidFill>
                <a:srgbClr val="FF7C80"/>
              </a:solidFill>
              <a:round/>
              <a:headEnd/>
              <a:tailEnd/>
            </a:ln>
          </p:spPr>
          <p:txBody>
            <a:bodyPr wrap="none" anchor="ctr"/>
            <a:lstStyle/>
            <a:p>
              <a:endParaRPr lang="en-US"/>
            </a:p>
          </p:txBody>
        </p:sp>
      </p:grpSp>
      <p:sp>
        <p:nvSpPr>
          <p:cNvPr id="256036" name="Text Box 36"/>
          <p:cNvSpPr txBox="1">
            <a:spLocks noChangeArrowheads="1"/>
          </p:cNvSpPr>
          <p:nvPr/>
        </p:nvSpPr>
        <p:spPr bwMode="auto">
          <a:xfrm>
            <a:off x="593725" y="4181475"/>
            <a:ext cx="2682875" cy="2227263"/>
          </a:xfrm>
          <a:prstGeom prst="rect">
            <a:avLst/>
          </a:prstGeom>
          <a:noFill/>
          <a:ln w="9525">
            <a:noFill/>
            <a:miter lim="800000"/>
            <a:headEnd/>
            <a:tailEnd/>
          </a:ln>
        </p:spPr>
        <p:txBody>
          <a:bodyPr>
            <a:spAutoFit/>
          </a:bodyPr>
          <a:lstStyle/>
          <a:p>
            <a:r>
              <a:rPr lang="en-US" sz="2800">
                <a:solidFill>
                  <a:schemeClr val="bg1"/>
                </a:solidFill>
              </a:rPr>
              <a:t>W = {a,y}</a:t>
            </a:r>
          </a:p>
          <a:p>
            <a:r>
              <a:rPr lang="en-US" sz="2800">
                <a:solidFill>
                  <a:schemeClr val="bg1"/>
                </a:solidFill>
              </a:rPr>
              <a:t>What is the sink food web?</a:t>
            </a:r>
          </a:p>
          <a:p>
            <a:endParaRPr lang="en-US" sz="2800">
              <a:solidFill>
                <a:schemeClr val="bg1"/>
              </a:solidFill>
            </a:endParaRPr>
          </a:p>
          <a:p>
            <a:r>
              <a:rPr lang="en-US" sz="2800">
                <a:solidFill>
                  <a:schemeClr val="bg1"/>
                </a:solidFill>
              </a:rPr>
              <a:t>X = {a,x,e,f,y} </a:t>
            </a:r>
            <a:r>
              <a:rPr lang="en-US" sz="2400"/>
              <a:t> </a:t>
            </a:r>
            <a:endParaRPr lang="en-US"/>
          </a:p>
        </p:txBody>
      </p:sp>
      <p:grpSp>
        <p:nvGrpSpPr>
          <p:cNvPr id="3" name="Group 75"/>
          <p:cNvGrpSpPr>
            <a:grpSpLocks/>
          </p:cNvGrpSpPr>
          <p:nvPr/>
        </p:nvGrpSpPr>
        <p:grpSpPr bwMode="auto">
          <a:xfrm>
            <a:off x="4022725" y="4129088"/>
            <a:ext cx="3819525" cy="2638425"/>
            <a:chOff x="2534" y="2601"/>
            <a:chExt cx="2406" cy="1662"/>
          </a:xfrm>
        </p:grpSpPr>
        <p:sp>
          <p:nvSpPr>
            <p:cNvPr id="66568" name="Oval 59"/>
            <p:cNvSpPr>
              <a:spLocks noChangeArrowheads="1"/>
            </p:cNvSpPr>
            <p:nvPr/>
          </p:nvSpPr>
          <p:spPr bwMode="auto">
            <a:xfrm>
              <a:off x="3360" y="302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69" name="Oval 60"/>
            <p:cNvSpPr>
              <a:spLocks noChangeArrowheads="1"/>
            </p:cNvSpPr>
            <p:nvPr/>
          </p:nvSpPr>
          <p:spPr bwMode="auto">
            <a:xfrm>
              <a:off x="3360" y="35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70" name="Oval 61"/>
            <p:cNvSpPr>
              <a:spLocks noChangeArrowheads="1"/>
            </p:cNvSpPr>
            <p:nvPr/>
          </p:nvSpPr>
          <p:spPr bwMode="auto">
            <a:xfrm>
              <a:off x="2736" y="393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71" name="Oval 62"/>
            <p:cNvSpPr>
              <a:spLocks noChangeArrowheads="1"/>
            </p:cNvSpPr>
            <p:nvPr/>
          </p:nvSpPr>
          <p:spPr bwMode="auto">
            <a:xfrm>
              <a:off x="3984" y="393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72" name="Oval 63"/>
            <p:cNvSpPr>
              <a:spLocks noChangeArrowheads="1"/>
            </p:cNvSpPr>
            <p:nvPr/>
          </p:nvSpPr>
          <p:spPr bwMode="auto">
            <a:xfrm>
              <a:off x="4800" y="331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6573" name="Text Box 64"/>
            <p:cNvSpPr txBox="1">
              <a:spLocks noChangeArrowheads="1"/>
            </p:cNvSpPr>
            <p:nvPr/>
          </p:nvSpPr>
          <p:spPr bwMode="auto">
            <a:xfrm>
              <a:off x="2534" y="2601"/>
              <a:ext cx="2182" cy="327"/>
            </a:xfrm>
            <a:prstGeom prst="rect">
              <a:avLst/>
            </a:prstGeom>
            <a:noFill/>
            <a:ln w="9525">
              <a:noFill/>
              <a:miter lim="800000"/>
              <a:headEnd/>
              <a:tailEnd/>
            </a:ln>
          </p:spPr>
          <p:txBody>
            <a:bodyPr wrap="none">
              <a:spAutoFit/>
            </a:bodyPr>
            <a:lstStyle/>
            <a:p>
              <a:r>
                <a:rPr lang="en-US" sz="2800">
                  <a:solidFill>
                    <a:schemeClr val="bg1"/>
                  </a:solidFill>
                </a:rPr>
                <a:t>Sink food web from W</a:t>
              </a:r>
            </a:p>
          </p:txBody>
        </p:sp>
        <p:cxnSp>
          <p:nvCxnSpPr>
            <p:cNvPr id="66574" name="AutoShape 65"/>
            <p:cNvCxnSpPr>
              <a:cxnSpLocks noChangeShapeType="1"/>
              <a:stCxn id="66568" idx="7"/>
              <a:endCxn id="66570" idx="7"/>
            </p:cNvCxnSpPr>
            <p:nvPr/>
          </p:nvCxnSpPr>
          <p:spPr bwMode="auto">
            <a:xfrm flipH="1">
              <a:off x="2818" y="3038"/>
              <a:ext cx="624" cy="912"/>
            </a:xfrm>
            <a:prstGeom prst="straightConnector1">
              <a:avLst/>
            </a:prstGeom>
            <a:noFill/>
            <a:ln w="28575">
              <a:solidFill>
                <a:srgbClr val="FFFF00"/>
              </a:solidFill>
              <a:round/>
              <a:headEnd/>
              <a:tailEnd type="triangle" w="med" len="med"/>
            </a:ln>
          </p:spPr>
        </p:cxnSp>
        <p:cxnSp>
          <p:nvCxnSpPr>
            <p:cNvPr id="66575" name="AutoShape 67"/>
            <p:cNvCxnSpPr>
              <a:cxnSpLocks noChangeShapeType="1"/>
              <a:stCxn id="66568" idx="5"/>
              <a:endCxn id="66571" idx="7"/>
            </p:cNvCxnSpPr>
            <p:nvPr/>
          </p:nvCxnSpPr>
          <p:spPr bwMode="auto">
            <a:xfrm>
              <a:off x="3442" y="3106"/>
              <a:ext cx="624" cy="844"/>
            </a:xfrm>
            <a:prstGeom prst="straightConnector1">
              <a:avLst/>
            </a:prstGeom>
            <a:noFill/>
            <a:ln w="28575">
              <a:solidFill>
                <a:srgbClr val="FFFF00"/>
              </a:solidFill>
              <a:round/>
              <a:headEnd/>
              <a:tailEnd type="triangle" w="med" len="med"/>
            </a:ln>
          </p:spPr>
        </p:cxnSp>
        <p:cxnSp>
          <p:nvCxnSpPr>
            <p:cNvPr id="66576" name="AutoShape 68"/>
            <p:cNvCxnSpPr>
              <a:cxnSpLocks noChangeShapeType="1"/>
              <a:stCxn id="66568" idx="4"/>
              <a:endCxn id="66569" idx="0"/>
            </p:cNvCxnSpPr>
            <p:nvPr/>
          </p:nvCxnSpPr>
          <p:spPr bwMode="auto">
            <a:xfrm>
              <a:off x="3408" y="3120"/>
              <a:ext cx="0" cy="432"/>
            </a:xfrm>
            <a:prstGeom prst="straightConnector1">
              <a:avLst/>
            </a:prstGeom>
            <a:noFill/>
            <a:ln w="28575">
              <a:solidFill>
                <a:srgbClr val="FFFF00"/>
              </a:solidFill>
              <a:round/>
              <a:headEnd/>
              <a:tailEnd type="triangle" w="med" len="med"/>
            </a:ln>
          </p:spPr>
        </p:cxnSp>
        <p:sp>
          <p:nvSpPr>
            <p:cNvPr id="66577" name="Text Box 69"/>
            <p:cNvSpPr txBox="1">
              <a:spLocks noChangeArrowheads="1"/>
            </p:cNvSpPr>
            <p:nvPr/>
          </p:nvSpPr>
          <p:spPr bwMode="auto">
            <a:xfrm>
              <a:off x="3164" y="2951"/>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66578" name="Text Box 70"/>
            <p:cNvSpPr txBox="1">
              <a:spLocks noChangeArrowheads="1"/>
            </p:cNvSpPr>
            <p:nvPr/>
          </p:nvSpPr>
          <p:spPr bwMode="auto">
            <a:xfrm>
              <a:off x="2688" y="4007"/>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66579" name="Text Box 71"/>
            <p:cNvSpPr txBox="1">
              <a:spLocks noChangeArrowheads="1"/>
            </p:cNvSpPr>
            <p:nvPr/>
          </p:nvSpPr>
          <p:spPr bwMode="auto">
            <a:xfrm>
              <a:off x="3350" y="3672"/>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6580" name="Text Box 72"/>
            <p:cNvSpPr txBox="1">
              <a:spLocks noChangeArrowheads="1"/>
            </p:cNvSpPr>
            <p:nvPr/>
          </p:nvSpPr>
          <p:spPr bwMode="auto">
            <a:xfrm>
              <a:off x="3974" y="4032"/>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66581" name="Text Box 73"/>
            <p:cNvSpPr txBox="1">
              <a:spLocks noChangeArrowheads="1"/>
            </p:cNvSpPr>
            <p:nvPr/>
          </p:nvSpPr>
          <p:spPr bwMode="auto">
            <a:xfrm>
              <a:off x="4752" y="3432"/>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6">
                                            <p:txEl>
                                              <p:pRg st="3" end="3"/>
                                            </p:txEl>
                                          </p:spTgt>
                                        </p:tgtEl>
                                        <p:attrNameLst>
                                          <p:attrName>style.visibility</p:attrName>
                                        </p:attrNameLst>
                                      </p:cBhvr>
                                      <p:to>
                                        <p:strVal val="visible"/>
                                      </p:to>
                                    </p:set>
                                    <p:anim calcmode="lin" valueType="num">
                                      <p:cBhvr additive="base">
                                        <p:cTn id="7" dur="500" fill="hold"/>
                                        <p:tgtEl>
                                          <p:spTgt spid="25603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6827C8B4-121C-4151-8429-B43C0EE8BFCD}" type="slidenum">
              <a:rPr lang="en-US" smtClean="0"/>
              <a:pPr/>
              <a:t>53</a:t>
            </a:fld>
            <a:endParaRPr lang="en-US" smtClean="0"/>
          </a:p>
        </p:txBody>
      </p:sp>
      <p:sp>
        <p:nvSpPr>
          <p:cNvPr id="67586" name="Text Box 2"/>
          <p:cNvSpPr txBox="1">
            <a:spLocks noChangeArrowheads="1"/>
          </p:cNvSpPr>
          <p:nvPr/>
        </p:nvSpPr>
        <p:spPr bwMode="auto">
          <a:xfrm>
            <a:off x="228600" y="50800"/>
            <a:ext cx="8686800" cy="62865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a:t>
            </a:r>
          </a:p>
        </p:txBody>
      </p:sp>
      <p:sp>
        <p:nvSpPr>
          <p:cNvPr id="6758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7588" name="Text Box 4"/>
          <p:cNvSpPr txBox="1">
            <a:spLocks noChangeArrowheads="1"/>
          </p:cNvSpPr>
          <p:nvPr/>
        </p:nvSpPr>
        <p:spPr bwMode="auto">
          <a:xfrm>
            <a:off x="100013" y="2505075"/>
            <a:ext cx="1881187" cy="946150"/>
          </a:xfrm>
          <a:prstGeom prst="rect">
            <a:avLst/>
          </a:prstGeom>
          <a:noFill/>
          <a:ln w="9525">
            <a:noFill/>
            <a:miter lim="800000"/>
            <a:headEnd/>
            <a:tailEnd/>
          </a:ln>
        </p:spPr>
        <p:txBody>
          <a:bodyPr wrap="none">
            <a:spAutoFit/>
          </a:bodyPr>
          <a:lstStyle/>
          <a:p>
            <a:r>
              <a:rPr lang="en-US" sz="2800">
                <a:solidFill>
                  <a:schemeClr val="bg1"/>
                </a:solidFill>
              </a:rPr>
              <a:t>Community</a:t>
            </a:r>
          </a:p>
          <a:p>
            <a:r>
              <a:rPr lang="en-US" sz="2800">
                <a:solidFill>
                  <a:schemeClr val="bg1"/>
                </a:solidFill>
              </a:rPr>
              <a:t>food web F</a:t>
            </a:r>
          </a:p>
        </p:txBody>
      </p:sp>
      <p:grpSp>
        <p:nvGrpSpPr>
          <p:cNvPr id="67589" name="Group 5"/>
          <p:cNvGrpSpPr>
            <a:grpSpLocks/>
          </p:cNvGrpSpPr>
          <p:nvPr/>
        </p:nvGrpSpPr>
        <p:grpSpPr bwMode="auto">
          <a:xfrm>
            <a:off x="838200" y="700088"/>
            <a:ext cx="7000875" cy="3341687"/>
            <a:chOff x="528" y="441"/>
            <a:chExt cx="4410" cy="2105"/>
          </a:xfrm>
        </p:grpSpPr>
        <p:sp>
          <p:nvSpPr>
            <p:cNvPr id="67603" name="Oval 6"/>
            <p:cNvSpPr>
              <a:spLocks noChangeArrowheads="1"/>
            </p:cNvSpPr>
            <p:nvPr/>
          </p:nvSpPr>
          <p:spPr bwMode="auto">
            <a:xfrm>
              <a:off x="768"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04" name="Oval 7"/>
            <p:cNvSpPr>
              <a:spLocks noChangeArrowheads="1"/>
            </p:cNvSpPr>
            <p:nvPr/>
          </p:nvSpPr>
          <p:spPr bwMode="auto">
            <a:xfrm>
              <a:off x="211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05" name="Oval 8"/>
            <p:cNvSpPr>
              <a:spLocks noChangeArrowheads="1"/>
            </p:cNvSpPr>
            <p:nvPr/>
          </p:nvSpPr>
          <p:spPr bwMode="auto">
            <a:xfrm>
              <a:off x="3456"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06" name="Oval 9"/>
            <p:cNvSpPr>
              <a:spLocks noChangeArrowheads="1"/>
            </p:cNvSpPr>
            <p:nvPr/>
          </p:nvSpPr>
          <p:spPr bwMode="auto">
            <a:xfrm>
              <a:off x="475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07" name="Oval 10"/>
            <p:cNvSpPr>
              <a:spLocks noChangeArrowheads="1"/>
            </p:cNvSpPr>
            <p:nvPr/>
          </p:nvSpPr>
          <p:spPr bwMode="auto">
            <a:xfrm>
              <a:off x="1584" y="139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08" name="Oval 11"/>
            <p:cNvSpPr>
              <a:spLocks noChangeArrowheads="1"/>
            </p:cNvSpPr>
            <p:nvPr/>
          </p:nvSpPr>
          <p:spPr bwMode="auto">
            <a:xfrm>
              <a:off x="158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09" name="Oval 12"/>
            <p:cNvSpPr>
              <a:spLocks noChangeArrowheads="1"/>
            </p:cNvSpPr>
            <p:nvPr/>
          </p:nvSpPr>
          <p:spPr bwMode="auto">
            <a:xfrm>
              <a:off x="2880"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10" name="Oval 13"/>
            <p:cNvSpPr>
              <a:spLocks noChangeArrowheads="1"/>
            </p:cNvSpPr>
            <p:nvPr/>
          </p:nvSpPr>
          <p:spPr bwMode="auto">
            <a:xfrm>
              <a:off x="4176"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611" name="Oval 14"/>
            <p:cNvSpPr>
              <a:spLocks noChangeArrowheads="1"/>
            </p:cNvSpPr>
            <p:nvPr/>
          </p:nvSpPr>
          <p:spPr bwMode="auto">
            <a:xfrm>
              <a:off x="422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67612" name="AutoShape 15"/>
            <p:cNvCxnSpPr>
              <a:cxnSpLocks noChangeShapeType="1"/>
              <a:stCxn id="67603" idx="4"/>
              <a:endCxn id="67607" idx="0"/>
            </p:cNvCxnSpPr>
            <p:nvPr/>
          </p:nvCxnSpPr>
          <p:spPr bwMode="auto">
            <a:xfrm>
              <a:off x="816" y="816"/>
              <a:ext cx="816" cy="576"/>
            </a:xfrm>
            <a:prstGeom prst="straightConnector1">
              <a:avLst/>
            </a:prstGeom>
            <a:noFill/>
            <a:ln w="28575">
              <a:solidFill>
                <a:srgbClr val="FFFF00"/>
              </a:solidFill>
              <a:round/>
              <a:headEnd/>
              <a:tailEnd type="triangle" w="med" len="med"/>
            </a:ln>
          </p:spPr>
        </p:cxnSp>
        <p:cxnSp>
          <p:nvCxnSpPr>
            <p:cNvPr id="67613" name="AutoShape 16"/>
            <p:cNvCxnSpPr>
              <a:cxnSpLocks noChangeShapeType="1"/>
              <a:stCxn id="67604" idx="3"/>
              <a:endCxn id="67607" idx="7"/>
            </p:cNvCxnSpPr>
            <p:nvPr/>
          </p:nvCxnSpPr>
          <p:spPr bwMode="auto">
            <a:xfrm flipH="1">
              <a:off x="1666" y="802"/>
              <a:ext cx="460" cy="604"/>
            </a:xfrm>
            <a:prstGeom prst="straightConnector1">
              <a:avLst/>
            </a:prstGeom>
            <a:noFill/>
            <a:ln w="28575">
              <a:solidFill>
                <a:srgbClr val="FFFF00"/>
              </a:solidFill>
              <a:round/>
              <a:headEnd/>
              <a:tailEnd type="triangle" w="med" len="med"/>
            </a:ln>
          </p:spPr>
        </p:cxnSp>
        <p:cxnSp>
          <p:nvCxnSpPr>
            <p:cNvPr id="67614" name="AutoShape 17"/>
            <p:cNvCxnSpPr>
              <a:cxnSpLocks noChangeShapeType="1"/>
              <a:stCxn id="67604" idx="5"/>
              <a:endCxn id="67609" idx="1"/>
            </p:cNvCxnSpPr>
            <p:nvPr/>
          </p:nvCxnSpPr>
          <p:spPr bwMode="auto">
            <a:xfrm>
              <a:off x="2194" y="802"/>
              <a:ext cx="700" cy="556"/>
            </a:xfrm>
            <a:prstGeom prst="straightConnector1">
              <a:avLst/>
            </a:prstGeom>
            <a:noFill/>
            <a:ln w="28575">
              <a:solidFill>
                <a:srgbClr val="FFFF00"/>
              </a:solidFill>
              <a:round/>
              <a:headEnd/>
              <a:tailEnd type="triangle" w="med" len="med"/>
            </a:ln>
          </p:spPr>
        </p:cxnSp>
        <p:cxnSp>
          <p:nvCxnSpPr>
            <p:cNvPr id="67615" name="AutoShape 18"/>
            <p:cNvCxnSpPr>
              <a:cxnSpLocks noChangeShapeType="1"/>
              <a:stCxn id="67605" idx="4"/>
              <a:endCxn id="67609" idx="7"/>
            </p:cNvCxnSpPr>
            <p:nvPr/>
          </p:nvCxnSpPr>
          <p:spPr bwMode="auto">
            <a:xfrm flipH="1">
              <a:off x="2962" y="816"/>
              <a:ext cx="542" cy="542"/>
            </a:xfrm>
            <a:prstGeom prst="straightConnector1">
              <a:avLst/>
            </a:prstGeom>
            <a:noFill/>
            <a:ln w="28575">
              <a:solidFill>
                <a:srgbClr val="FFFF00"/>
              </a:solidFill>
              <a:round/>
              <a:headEnd/>
              <a:tailEnd type="triangle" w="med" len="med"/>
            </a:ln>
          </p:spPr>
        </p:cxnSp>
        <p:cxnSp>
          <p:nvCxnSpPr>
            <p:cNvPr id="67616" name="AutoShape 19"/>
            <p:cNvCxnSpPr>
              <a:cxnSpLocks noChangeShapeType="1"/>
              <a:stCxn id="67605" idx="6"/>
              <a:endCxn id="67610" idx="2"/>
            </p:cNvCxnSpPr>
            <p:nvPr/>
          </p:nvCxnSpPr>
          <p:spPr bwMode="auto">
            <a:xfrm>
              <a:off x="3552" y="768"/>
              <a:ext cx="624" cy="624"/>
            </a:xfrm>
            <a:prstGeom prst="straightConnector1">
              <a:avLst/>
            </a:prstGeom>
            <a:noFill/>
            <a:ln w="28575">
              <a:solidFill>
                <a:srgbClr val="FFFF00"/>
              </a:solidFill>
              <a:round/>
              <a:headEnd/>
              <a:tailEnd type="triangle" w="med" len="med"/>
            </a:ln>
          </p:spPr>
        </p:cxnSp>
        <p:cxnSp>
          <p:nvCxnSpPr>
            <p:cNvPr id="67617" name="AutoShape 20"/>
            <p:cNvCxnSpPr>
              <a:cxnSpLocks noChangeShapeType="1"/>
              <a:stCxn id="67606" idx="5"/>
              <a:endCxn id="67610" idx="7"/>
            </p:cNvCxnSpPr>
            <p:nvPr/>
          </p:nvCxnSpPr>
          <p:spPr bwMode="auto">
            <a:xfrm flipH="1">
              <a:off x="4258" y="802"/>
              <a:ext cx="576" cy="556"/>
            </a:xfrm>
            <a:prstGeom prst="straightConnector1">
              <a:avLst/>
            </a:prstGeom>
            <a:noFill/>
            <a:ln w="28575">
              <a:solidFill>
                <a:srgbClr val="FFFF00"/>
              </a:solidFill>
              <a:round/>
              <a:headEnd/>
              <a:tailEnd type="triangle" w="med" len="med"/>
            </a:ln>
          </p:spPr>
        </p:cxnSp>
        <p:cxnSp>
          <p:nvCxnSpPr>
            <p:cNvPr id="67618" name="AutoShape 21"/>
            <p:cNvCxnSpPr>
              <a:cxnSpLocks noChangeShapeType="1"/>
              <a:stCxn id="67605" idx="6"/>
              <a:endCxn id="67607" idx="6"/>
            </p:cNvCxnSpPr>
            <p:nvPr/>
          </p:nvCxnSpPr>
          <p:spPr bwMode="auto">
            <a:xfrm flipH="1">
              <a:off x="1680" y="768"/>
              <a:ext cx="1872" cy="672"/>
            </a:xfrm>
            <a:prstGeom prst="straightConnector1">
              <a:avLst/>
            </a:prstGeom>
            <a:noFill/>
            <a:ln w="28575">
              <a:solidFill>
                <a:srgbClr val="FFFF00"/>
              </a:solidFill>
              <a:round/>
              <a:headEnd/>
              <a:tailEnd type="triangle" w="med" len="med"/>
            </a:ln>
          </p:spPr>
        </p:cxnSp>
        <p:cxnSp>
          <p:nvCxnSpPr>
            <p:cNvPr id="67619" name="AutoShape 22"/>
            <p:cNvCxnSpPr>
              <a:cxnSpLocks noChangeShapeType="1"/>
              <a:stCxn id="67603" idx="4"/>
              <a:endCxn id="67608" idx="0"/>
            </p:cNvCxnSpPr>
            <p:nvPr/>
          </p:nvCxnSpPr>
          <p:spPr bwMode="auto">
            <a:xfrm>
              <a:off x="816" y="816"/>
              <a:ext cx="816" cy="1392"/>
            </a:xfrm>
            <a:prstGeom prst="straightConnector1">
              <a:avLst/>
            </a:prstGeom>
            <a:noFill/>
            <a:ln w="28575">
              <a:solidFill>
                <a:srgbClr val="FFFF00"/>
              </a:solidFill>
              <a:round/>
              <a:headEnd/>
              <a:tailEnd type="triangle" w="med" len="med"/>
            </a:ln>
          </p:spPr>
        </p:cxnSp>
        <p:cxnSp>
          <p:nvCxnSpPr>
            <p:cNvPr id="67620" name="AutoShape 23"/>
            <p:cNvCxnSpPr>
              <a:cxnSpLocks noChangeShapeType="1"/>
              <a:stCxn id="67604" idx="4"/>
              <a:endCxn id="67608" idx="7"/>
            </p:cNvCxnSpPr>
            <p:nvPr/>
          </p:nvCxnSpPr>
          <p:spPr bwMode="auto">
            <a:xfrm flipH="1">
              <a:off x="1666" y="816"/>
              <a:ext cx="494" cy="1406"/>
            </a:xfrm>
            <a:prstGeom prst="straightConnector1">
              <a:avLst/>
            </a:prstGeom>
            <a:noFill/>
            <a:ln w="28575">
              <a:solidFill>
                <a:srgbClr val="FFFF00"/>
              </a:solidFill>
              <a:round/>
              <a:headEnd/>
              <a:tailEnd type="triangle" w="med" len="med"/>
            </a:ln>
          </p:spPr>
        </p:cxnSp>
        <p:cxnSp>
          <p:nvCxnSpPr>
            <p:cNvPr id="67621" name="AutoShape 24"/>
            <p:cNvCxnSpPr>
              <a:cxnSpLocks noChangeShapeType="1"/>
              <a:stCxn id="67603" idx="6"/>
              <a:endCxn id="67611" idx="1"/>
            </p:cNvCxnSpPr>
            <p:nvPr/>
          </p:nvCxnSpPr>
          <p:spPr bwMode="auto">
            <a:xfrm>
              <a:off x="864" y="768"/>
              <a:ext cx="3374" cy="1454"/>
            </a:xfrm>
            <a:prstGeom prst="straightConnector1">
              <a:avLst/>
            </a:prstGeom>
            <a:noFill/>
            <a:ln w="28575">
              <a:solidFill>
                <a:srgbClr val="FFFF00"/>
              </a:solidFill>
              <a:round/>
              <a:headEnd/>
              <a:tailEnd type="triangle" w="med" len="med"/>
            </a:ln>
          </p:spPr>
        </p:cxnSp>
        <p:cxnSp>
          <p:nvCxnSpPr>
            <p:cNvPr id="67622" name="AutoShape 25"/>
            <p:cNvCxnSpPr>
              <a:cxnSpLocks noChangeShapeType="1"/>
              <a:stCxn id="67606" idx="4"/>
              <a:endCxn id="67611" idx="0"/>
            </p:cNvCxnSpPr>
            <p:nvPr/>
          </p:nvCxnSpPr>
          <p:spPr bwMode="auto">
            <a:xfrm flipH="1">
              <a:off x="4272" y="816"/>
              <a:ext cx="528" cy="1392"/>
            </a:xfrm>
            <a:prstGeom prst="straightConnector1">
              <a:avLst/>
            </a:prstGeom>
            <a:noFill/>
            <a:ln w="28575">
              <a:solidFill>
                <a:srgbClr val="FFFF00"/>
              </a:solidFill>
              <a:round/>
              <a:headEnd/>
              <a:tailEnd type="triangle" w="med" len="med"/>
            </a:ln>
          </p:spPr>
        </p:cxnSp>
        <p:sp>
          <p:nvSpPr>
            <p:cNvPr id="67623" name="Text Box 26"/>
            <p:cNvSpPr txBox="1">
              <a:spLocks noChangeArrowheads="1"/>
            </p:cNvSpPr>
            <p:nvPr/>
          </p:nvSpPr>
          <p:spPr bwMode="auto">
            <a:xfrm>
              <a:off x="614"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67624" name="Text Box 27"/>
            <p:cNvSpPr txBox="1">
              <a:spLocks noChangeArrowheads="1"/>
            </p:cNvSpPr>
            <p:nvPr/>
          </p:nvSpPr>
          <p:spPr bwMode="auto">
            <a:xfrm>
              <a:off x="2102"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67625" name="Text Box 28"/>
            <p:cNvSpPr txBox="1">
              <a:spLocks noChangeArrowheads="1"/>
            </p:cNvSpPr>
            <p:nvPr/>
          </p:nvSpPr>
          <p:spPr bwMode="auto">
            <a:xfrm>
              <a:off x="3446" y="441"/>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67626" name="Text Box 29"/>
            <p:cNvSpPr txBox="1">
              <a:spLocks noChangeArrowheads="1"/>
            </p:cNvSpPr>
            <p:nvPr/>
          </p:nvSpPr>
          <p:spPr bwMode="auto">
            <a:xfrm>
              <a:off x="4742" y="4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
          <p:nvSpPr>
            <p:cNvPr id="67627" name="Text Box 30"/>
            <p:cNvSpPr txBox="1">
              <a:spLocks noChangeArrowheads="1"/>
            </p:cNvSpPr>
            <p:nvPr/>
          </p:nvSpPr>
          <p:spPr bwMode="auto">
            <a:xfrm>
              <a:off x="1574" y="1464"/>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7628" name="Text Box 31"/>
            <p:cNvSpPr txBox="1">
              <a:spLocks noChangeArrowheads="1"/>
            </p:cNvSpPr>
            <p:nvPr/>
          </p:nvSpPr>
          <p:spPr bwMode="auto">
            <a:xfrm>
              <a:off x="2918" y="1368"/>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7629" name="Text Box 32"/>
            <p:cNvSpPr txBox="1">
              <a:spLocks noChangeArrowheads="1"/>
            </p:cNvSpPr>
            <p:nvPr/>
          </p:nvSpPr>
          <p:spPr bwMode="auto">
            <a:xfrm>
              <a:off x="4166" y="1463"/>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67630" name="Text Box 33"/>
            <p:cNvSpPr txBox="1">
              <a:spLocks noChangeArrowheads="1"/>
            </p:cNvSpPr>
            <p:nvPr/>
          </p:nvSpPr>
          <p:spPr bwMode="auto">
            <a:xfrm>
              <a:off x="1532" y="231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67631" name="Text Box 34"/>
            <p:cNvSpPr txBox="1">
              <a:spLocks noChangeArrowheads="1"/>
            </p:cNvSpPr>
            <p:nvPr/>
          </p:nvSpPr>
          <p:spPr bwMode="auto">
            <a:xfrm>
              <a:off x="4214" y="2279"/>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67632" name="Oval 35"/>
            <p:cNvSpPr>
              <a:spLocks noChangeArrowheads="1"/>
            </p:cNvSpPr>
            <p:nvPr/>
          </p:nvSpPr>
          <p:spPr bwMode="auto">
            <a:xfrm>
              <a:off x="528" y="480"/>
              <a:ext cx="576" cy="576"/>
            </a:xfrm>
            <a:prstGeom prst="ellipse">
              <a:avLst/>
            </a:prstGeom>
            <a:noFill/>
            <a:ln w="28575">
              <a:solidFill>
                <a:srgbClr val="FF7C80"/>
              </a:solidFill>
              <a:round/>
              <a:headEnd/>
              <a:tailEnd/>
            </a:ln>
          </p:spPr>
          <p:txBody>
            <a:bodyPr wrap="none" anchor="ctr"/>
            <a:lstStyle/>
            <a:p>
              <a:endParaRPr lang="en-US"/>
            </a:p>
          </p:txBody>
        </p:sp>
        <p:sp>
          <p:nvSpPr>
            <p:cNvPr id="67633" name="Oval 36"/>
            <p:cNvSpPr>
              <a:spLocks noChangeArrowheads="1"/>
            </p:cNvSpPr>
            <p:nvPr/>
          </p:nvSpPr>
          <p:spPr bwMode="auto">
            <a:xfrm>
              <a:off x="2688" y="1104"/>
              <a:ext cx="576" cy="576"/>
            </a:xfrm>
            <a:prstGeom prst="ellipse">
              <a:avLst/>
            </a:prstGeom>
            <a:noFill/>
            <a:ln w="28575">
              <a:solidFill>
                <a:srgbClr val="FF7C80"/>
              </a:solidFill>
              <a:round/>
              <a:headEnd/>
              <a:tailEnd/>
            </a:ln>
          </p:spPr>
          <p:txBody>
            <a:bodyPr wrap="none" anchor="ctr"/>
            <a:lstStyle/>
            <a:p>
              <a:endParaRPr lang="en-US"/>
            </a:p>
          </p:txBody>
        </p:sp>
      </p:grpSp>
      <p:sp>
        <p:nvSpPr>
          <p:cNvPr id="257061" name="Text Box 37"/>
          <p:cNvSpPr txBox="1">
            <a:spLocks noChangeArrowheads="1"/>
          </p:cNvSpPr>
          <p:nvPr/>
        </p:nvSpPr>
        <p:spPr bwMode="auto">
          <a:xfrm>
            <a:off x="593725" y="4181475"/>
            <a:ext cx="2835275" cy="1800225"/>
          </a:xfrm>
          <a:prstGeom prst="rect">
            <a:avLst/>
          </a:prstGeom>
          <a:noFill/>
          <a:ln w="9525">
            <a:noFill/>
            <a:miter lim="800000"/>
            <a:headEnd/>
            <a:tailEnd/>
          </a:ln>
        </p:spPr>
        <p:txBody>
          <a:bodyPr>
            <a:spAutoFit/>
          </a:bodyPr>
          <a:lstStyle/>
          <a:p>
            <a:r>
              <a:rPr lang="en-US" sz="2800">
                <a:solidFill>
                  <a:schemeClr val="bg1"/>
                </a:solidFill>
              </a:rPr>
              <a:t>W = {a,y}</a:t>
            </a:r>
          </a:p>
          <a:p>
            <a:r>
              <a:rPr lang="en-US" sz="2800">
                <a:solidFill>
                  <a:schemeClr val="bg1"/>
                </a:solidFill>
              </a:rPr>
              <a:t>What is the source food web?</a:t>
            </a:r>
          </a:p>
          <a:p>
            <a:r>
              <a:rPr lang="en-US" sz="2800">
                <a:solidFill>
                  <a:schemeClr val="bg1"/>
                </a:solidFill>
              </a:rPr>
              <a:t>Y = {a,b,c,y}</a:t>
            </a:r>
            <a:endParaRPr lang="en-US"/>
          </a:p>
        </p:txBody>
      </p:sp>
      <p:grpSp>
        <p:nvGrpSpPr>
          <p:cNvPr id="3" name="Group 64"/>
          <p:cNvGrpSpPr>
            <a:grpSpLocks/>
          </p:cNvGrpSpPr>
          <p:nvPr/>
        </p:nvGrpSpPr>
        <p:grpSpPr bwMode="auto">
          <a:xfrm>
            <a:off x="4022725" y="4181475"/>
            <a:ext cx="3832225" cy="2547938"/>
            <a:chOff x="2534" y="2634"/>
            <a:chExt cx="2414" cy="1605"/>
          </a:xfrm>
        </p:grpSpPr>
        <p:sp>
          <p:nvSpPr>
            <p:cNvPr id="67592" name="Text Box 53"/>
            <p:cNvSpPr txBox="1">
              <a:spLocks noChangeArrowheads="1"/>
            </p:cNvSpPr>
            <p:nvPr/>
          </p:nvSpPr>
          <p:spPr bwMode="auto">
            <a:xfrm>
              <a:off x="2534" y="2634"/>
              <a:ext cx="2393" cy="327"/>
            </a:xfrm>
            <a:prstGeom prst="rect">
              <a:avLst/>
            </a:prstGeom>
            <a:noFill/>
            <a:ln w="9525">
              <a:noFill/>
              <a:miter lim="800000"/>
              <a:headEnd/>
              <a:tailEnd/>
            </a:ln>
          </p:spPr>
          <p:txBody>
            <a:bodyPr wrap="none">
              <a:spAutoFit/>
            </a:bodyPr>
            <a:lstStyle/>
            <a:p>
              <a:r>
                <a:rPr lang="en-US" sz="2800">
                  <a:solidFill>
                    <a:schemeClr val="bg1"/>
                  </a:solidFill>
                </a:rPr>
                <a:t>Source food web from W</a:t>
              </a:r>
            </a:p>
          </p:txBody>
        </p:sp>
        <p:sp>
          <p:nvSpPr>
            <p:cNvPr id="67593" name="Oval 54"/>
            <p:cNvSpPr>
              <a:spLocks noChangeArrowheads="1"/>
            </p:cNvSpPr>
            <p:nvPr/>
          </p:nvSpPr>
          <p:spPr bwMode="auto">
            <a:xfrm>
              <a:off x="3312" y="3264"/>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594" name="Oval 55"/>
            <p:cNvSpPr>
              <a:spLocks noChangeArrowheads="1"/>
            </p:cNvSpPr>
            <p:nvPr/>
          </p:nvSpPr>
          <p:spPr bwMode="auto">
            <a:xfrm>
              <a:off x="4128" y="3238"/>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595" name="Oval 56"/>
            <p:cNvSpPr>
              <a:spLocks noChangeArrowheads="1"/>
            </p:cNvSpPr>
            <p:nvPr/>
          </p:nvSpPr>
          <p:spPr bwMode="auto">
            <a:xfrm>
              <a:off x="3840" y="3936"/>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7596" name="Oval 57"/>
            <p:cNvSpPr>
              <a:spLocks noChangeArrowheads="1"/>
            </p:cNvSpPr>
            <p:nvPr/>
          </p:nvSpPr>
          <p:spPr bwMode="auto">
            <a:xfrm>
              <a:off x="4800" y="3600"/>
              <a:ext cx="79" cy="74"/>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67597" name="AutoShape 58"/>
            <p:cNvCxnSpPr>
              <a:cxnSpLocks noChangeShapeType="1"/>
              <a:stCxn id="67593" idx="5"/>
              <a:endCxn id="67595" idx="0"/>
            </p:cNvCxnSpPr>
            <p:nvPr/>
          </p:nvCxnSpPr>
          <p:spPr bwMode="auto">
            <a:xfrm>
              <a:off x="3379" y="3327"/>
              <a:ext cx="501" cy="609"/>
            </a:xfrm>
            <a:prstGeom prst="straightConnector1">
              <a:avLst/>
            </a:prstGeom>
            <a:noFill/>
            <a:ln w="28575">
              <a:solidFill>
                <a:srgbClr val="FFFF00"/>
              </a:solidFill>
              <a:round/>
              <a:headEnd/>
              <a:tailEnd type="triangle" w="med" len="med"/>
            </a:ln>
          </p:spPr>
        </p:cxnSp>
        <p:cxnSp>
          <p:nvCxnSpPr>
            <p:cNvPr id="67598" name="AutoShape 59"/>
            <p:cNvCxnSpPr>
              <a:cxnSpLocks noChangeShapeType="1"/>
              <a:stCxn id="67594" idx="4"/>
              <a:endCxn id="67595" idx="7"/>
            </p:cNvCxnSpPr>
            <p:nvPr/>
          </p:nvCxnSpPr>
          <p:spPr bwMode="auto">
            <a:xfrm flipH="1">
              <a:off x="3907" y="3312"/>
              <a:ext cx="261" cy="635"/>
            </a:xfrm>
            <a:prstGeom prst="straightConnector1">
              <a:avLst/>
            </a:prstGeom>
            <a:noFill/>
            <a:ln w="28575">
              <a:solidFill>
                <a:srgbClr val="FFFF00"/>
              </a:solidFill>
              <a:round/>
              <a:headEnd/>
              <a:tailEnd type="triangle" w="med" len="med"/>
            </a:ln>
          </p:spPr>
        </p:cxnSp>
        <p:sp>
          <p:nvSpPr>
            <p:cNvPr id="67599" name="Text Box 60"/>
            <p:cNvSpPr txBox="1">
              <a:spLocks noChangeArrowheads="1"/>
            </p:cNvSpPr>
            <p:nvPr/>
          </p:nvSpPr>
          <p:spPr bwMode="auto">
            <a:xfrm>
              <a:off x="3072" y="3036"/>
              <a:ext cx="260" cy="365"/>
            </a:xfrm>
            <a:prstGeom prst="rect">
              <a:avLst/>
            </a:prstGeom>
            <a:noFill/>
            <a:ln w="9525">
              <a:noFill/>
              <a:miter lim="800000"/>
              <a:headEnd/>
              <a:tailEnd/>
            </a:ln>
          </p:spPr>
          <p:txBody>
            <a:bodyPr wrap="none">
              <a:spAutoFit/>
            </a:bodyPr>
            <a:lstStyle/>
            <a:p>
              <a:r>
                <a:rPr lang="en-US"/>
                <a:t> </a:t>
              </a:r>
              <a:r>
                <a:rPr lang="en-US" sz="1800">
                  <a:solidFill>
                    <a:schemeClr val="bg1"/>
                  </a:solidFill>
                  <a:latin typeface="Arial" charset="0"/>
                </a:rPr>
                <a:t>b</a:t>
              </a:r>
            </a:p>
          </p:txBody>
        </p:sp>
        <p:sp>
          <p:nvSpPr>
            <p:cNvPr id="67600" name="Text Box 61"/>
            <p:cNvSpPr txBox="1">
              <a:spLocks noChangeArrowheads="1"/>
            </p:cNvSpPr>
            <p:nvPr/>
          </p:nvSpPr>
          <p:spPr bwMode="auto">
            <a:xfrm>
              <a:off x="4214" y="3143"/>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67601" name="Text Box 62"/>
            <p:cNvSpPr txBox="1">
              <a:spLocks noChangeArrowheads="1"/>
            </p:cNvSpPr>
            <p:nvPr/>
          </p:nvSpPr>
          <p:spPr bwMode="auto">
            <a:xfrm>
              <a:off x="3792" y="4008"/>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7602" name="Text Box 63"/>
            <p:cNvSpPr txBox="1">
              <a:spLocks noChangeArrowheads="1"/>
            </p:cNvSpPr>
            <p:nvPr/>
          </p:nvSpPr>
          <p:spPr bwMode="auto">
            <a:xfrm>
              <a:off x="4752" y="3648"/>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7061">
                                            <p:txEl>
                                              <p:pRg st="2" end="2"/>
                                            </p:txEl>
                                          </p:spTgt>
                                        </p:tgtEl>
                                        <p:attrNameLst>
                                          <p:attrName>style.visibility</p:attrName>
                                        </p:attrNameLst>
                                      </p:cBhvr>
                                      <p:to>
                                        <p:strVal val="visible"/>
                                      </p:to>
                                    </p:set>
                                    <p:anim calcmode="lin" valueType="num">
                                      <p:cBhvr additive="base">
                                        <p:cTn id="7" dur="500" fill="hold"/>
                                        <p:tgtEl>
                                          <p:spTgt spid="25706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706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DE7213A0-998F-444C-9BFF-85848175AF0C}" type="slidenum">
              <a:rPr lang="en-US" smtClean="0"/>
              <a:pPr/>
              <a:t>54</a:t>
            </a:fld>
            <a:endParaRPr lang="en-US" smtClean="0"/>
          </a:p>
        </p:txBody>
      </p:sp>
      <p:sp>
        <p:nvSpPr>
          <p:cNvPr id="68610" name="Text Box 2"/>
          <p:cNvSpPr txBox="1">
            <a:spLocks noChangeArrowheads="1"/>
          </p:cNvSpPr>
          <p:nvPr/>
        </p:nvSpPr>
        <p:spPr bwMode="auto">
          <a:xfrm>
            <a:off x="228600" y="50800"/>
            <a:ext cx="8686800" cy="170180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 Community Food Webs, Sink Food Webs, Source Food Webs</a:t>
            </a:r>
          </a:p>
        </p:txBody>
      </p:sp>
      <p:sp>
        <p:nvSpPr>
          <p:cNvPr id="6861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68612" name="Text Box 4"/>
          <p:cNvSpPr txBox="1">
            <a:spLocks noChangeArrowheads="1"/>
          </p:cNvSpPr>
          <p:nvPr/>
        </p:nvSpPr>
        <p:spPr bwMode="auto">
          <a:xfrm>
            <a:off x="457200" y="1752600"/>
            <a:ext cx="8305800" cy="4032250"/>
          </a:xfrm>
          <a:prstGeom prst="rect">
            <a:avLst/>
          </a:prstGeom>
          <a:noFill/>
          <a:ln w="9525">
            <a:noFill/>
            <a:miter lim="800000"/>
            <a:headEnd/>
            <a:tailEnd/>
          </a:ln>
        </p:spPr>
        <p:txBody>
          <a:bodyPr>
            <a:spAutoFit/>
          </a:bodyPr>
          <a:lstStyle/>
          <a:p>
            <a:pPr>
              <a:buFontTx/>
              <a:buChar char="•"/>
            </a:pPr>
            <a:r>
              <a:rPr lang="en-US">
                <a:solidFill>
                  <a:schemeClr val="bg1"/>
                </a:solidFill>
              </a:rPr>
              <a:t>Theorem (Cohen): A community food web has a competition graph that is an interval graph if and only if every sink food web contained in it does.</a:t>
            </a:r>
          </a:p>
          <a:p>
            <a:pPr>
              <a:buFontTx/>
              <a:buChar char="•"/>
            </a:pPr>
            <a:endParaRPr lang="en-US">
              <a:solidFill>
                <a:schemeClr val="bg1"/>
              </a:solidFill>
            </a:endParaRPr>
          </a:p>
          <a:p>
            <a:pPr>
              <a:buFontTx/>
              <a:buChar char="•"/>
            </a:pPr>
            <a:r>
              <a:rPr lang="en-US">
                <a:solidFill>
                  <a:schemeClr val="bg1"/>
                </a:solidFill>
              </a:rPr>
              <a:t>However: A community food web can have a competition graph that is an interval graph while some source food web contained in it has a competition graph that is not an interval graph.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D3C6712-8DFB-4AC0-9404-267EC6AC14D6}" type="slidenum">
              <a:rPr lang="en-US" smtClean="0"/>
              <a:pPr/>
              <a:t>55</a:t>
            </a:fld>
            <a:endParaRPr lang="en-US" smtClean="0"/>
          </a:p>
        </p:txBody>
      </p:sp>
      <p:sp>
        <p:nvSpPr>
          <p:cNvPr id="69634" name="Text Box 2"/>
          <p:cNvSpPr txBox="1">
            <a:spLocks noChangeArrowheads="1"/>
          </p:cNvSpPr>
          <p:nvPr/>
        </p:nvSpPr>
        <p:spPr bwMode="auto">
          <a:xfrm>
            <a:off x="228600" y="50800"/>
            <a:ext cx="8686800" cy="62865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a:t>
            </a:r>
          </a:p>
        </p:txBody>
      </p:sp>
      <p:sp>
        <p:nvSpPr>
          <p:cNvPr id="69635" name="Text Box 15"/>
          <p:cNvSpPr txBox="1">
            <a:spLocks noChangeArrowheads="1"/>
          </p:cNvSpPr>
          <p:nvPr/>
        </p:nvSpPr>
        <p:spPr bwMode="auto">
          <a:xfrm>
            <a:off x="2286000" y="4129088"/>
            <a:ext cx="311150" cy="36671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b</a:t>
            </a:r>
          </a:p>
        </p:txBody>
      </p:sp>
      <p:grpSp>
        <p:nvGrpSpPr>
          <p:cNvPr id="69636" name="Group 20"/>
          <p:cNvGrpSpPr>
            <a:grpSpLocks/>
          </p:cNvGrpSpPr>
          <p:nvPr/>
        </p:nvGrpSpPr>
        <p:grpSpPr bwMode="auto">
          <a:xfrm>
            <a:off x="100013" y="700088"/>
            <a:ext cx="7739062" cy="3341687"/>
            <a:chOff x="63" y="441"/>
            <a:chExt cx="4875" cy="2105"/>
          </a:xfrm>
        </p:grpSpPr>
        <p:sp>
          <p:nvSpPr>
            <p:cNvPr id="69681" name="Oval 21"/>
            <p:cNvSpPr>
              <a:spLocks noChangeArrowheads="1"/>
            </p:cNvSpPr>
            <p:nvPr/>
          </p:nvSpPr>
          <p:spPr bwMode="auto">
            <a:xfrm>
              <a:off x="768"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2" name="Oval 22"/>
            <p:cNvSpPr>
              <a:spLocks noChangeArrowheads="1"/>
            </p:cNvSpPr>
            <p:nvPr/>
          </p:nvSpPr>
          <p:spPr bwMode="auto">
            <a:xfrm>
              <a:off x="211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3" name="Oval 23"/>
            <p:cNvSpPr>
              <a:spLocks noChangeArrowheads="1"/>
            </p:cNvSpPr>
            <p:nvPr/>
          </p:nvSpPr>
          <p:spPr bwMode="auto">
            <a:xfrm>
              <a:off x="3456"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4" name="Oval 24"/>
            <p:cNvSpPr>
              <a:spLocks noChangeArrowheads="1"/>
            </p:cNvSpPr>
            <p:nvPr/>
          </p:nvSpPr>
          <p:spPr bwMode="auto">
            <a:xfrm>
              <a:off x="475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5" name="Oval 25"/>
            <p:cNvSpPr>
              <a:spLocks noChangeArrowheads="1"/>
            </p:cNvSpPr>
            <p:nvPr/>
          </p:nvSpPr>
          <p:spPr bwMode="auto">
            <a:xfrm>
              <a:off x="1584" y="139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6" name="Oval 26"/>
            <p:cNvSpPr>
              <a:spLocks noChangeArrowheads="1"/>
            </p:cNvSpPr>
            <p:nvPr/>
          </p:nvSpPr>
          <p:spPr bwMode="auto">
            <a:xfrm>
              <a:off x="158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7" name="Oval 27"/>
            <p:cNvSpPr>
              <a:spLocks noChangeArrowheads="1"/>
            </p:cNvSpPr>
            <p:nvPr/>
          </p:nvSpPr>
          <p:spPr bwMode="auto">
            <a:xfrm>
              <a:off x="2880"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8" name="Oval 28"/>
            <p:cNvSpPr>
              <a:spLocks noChangeArrowheads="1"/>
            </p:cNvSpPr>
            <p:nvPr/>
          </p:nvSpPr>
          <p:spPr bwMode="auto">
            <a:xfrm>
              <a:off x="4176"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89" name="Oval 29"/>
            <p:cNvSpPr>
              <a:spLocks noChangeArrowheads="1"/>
            </p:cNvSpPr>
            <p:nvPr/>
          </p:nvSpPr>
          <p:spPr bwMode="auto">
            <a:xfrm>
              <a:off x="422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69690" name="AutoShape 30"/>
            <p:cNvCxnSpPr>
              <a:cxnSpLocks noChangeShapeType="1"/>
              <a:stCxn id="69681" idx="4"/>
              <a:endCxn id="69685" idx="0"/>
            </p:cNvCxnSpPr>
            <p:nvPr/>
          </p:nvCxnSpPr>
          <p:spPr bwMode="auto">
            <a:xfrm>
              <a:off x="816" y="816"/>
              <a:ext cx="816" cy="576"/>
            </a:xfrm>
            <a:prstGeom prst="straightConnector1">
              <a:avLst/>
            </a:prstGeom>
            <a:noFill/>
            <a:ln w="28575">
              <a:solidFill>
                <a:srgbClr val="FFFF00"/>
              </a:solidFill>
              <a:round/>
              <a:headEnd/>
              <a:tailEnd type="triangle" w="med" len="med"/>
            </a:ln>
          </p:spPr>
        </p:cxnSp>
        <p:cxnSp>
          <p:nvCxnSpPr>
            <p:cNvPr id="69691" name="AutoShape 31"/>
            <p:cNvCxnSpPr>
              <a:cxnSpLocks noChangeShapeType="1"/>
              <a:stCxn id="69682" idx="3"/>
              <a:endCxn id="69685" idx="7"/>
            </p:cNvCxnSpPr>
            <p:nvPr/>
          </p:nvCxnSpPr>
          <p:spPr bwMode="auto">
            <a:xfrm flipH="1">
              <a:off x="1666" y="802"/>
              <a:ext cx="460" cy="604"/>
            </a:xfrm>
            <a:prstGeom prst="straightConnector1">
              <a:avLst/>
            </a:prstGeom>
            <a:noFill/>
            <a:ln w="28575">
              <a:solidFill>
                <a:srgbClr val="FFFF00"/>
              </a:solidFill>
              <a:round/>
              <a:headEnd/>
              <a:tailEnd type="triangle" w="med" len="med"/>
            </a:ln>
          </p:spPr>
        </p:cxnSp>
        <p:cxnSp>
          <p:nvCxnSpPr>
            <p:cNvPr id="69692" name="AutoShape 32"/>
            <p:cNvCxnSpPr>
              <a:cxnSpLocks noChangeShapeType="1"/>
              <a:stCxn id="69682" idx="5"/>
              <a:endCxn id="69687" idx="1"/>
            </p:cNvCxnSpPr>
            <p:nvPr/>
          </p:nvCxnSpPr>
          <p:spPr bwMode="auto">
            <a:xfrm>
              <a:off x="2194" y="802"/>
              <a:ext cx="700" cy="556"/>
            </a:xfrm>
            <a:prstGeom prst="straightConnector1">
              <a:avLst/>
            </a:prstGeom>
            <a:noFill/>
            <a:ln w="28575">
              <a:solidFill>
                <a:srgbClr val="FFFF00"/>
              </a:solidFill>
              <a:round/>
              <a:headEnd/>
              <a:tailEnd type="triangle" w="med" len="med"/>
            </a:ln>
          </p:spPr>
        </p:cxnSp>
        <p:cxnSp>
          <p:nvCxnSpPr>
            <p:cNvPr id="69693" name="AutoShape 33"/>
            <p:cNvCxnSpPr>
              <a:cxnSpLocks noChangeShapeType="1"/>
              <a:stCxn id="69683" idx="4"/>
              <a:endCxn id="69687" idx="7"/>
            </p:cNvCxnSpPr>
            <p:nvPr/>
          </p:nvCxnSpPr>
          <p:spPr bwMode="auto">
            <a:xfrm flipH="1">
              <a:off x="2962" y="816"/>
              <a:ext cx="542" cy="542"/>
            </a:xfrm>
            <a:prstGeom prst="straightConnector1">
              <a:avLst/>
            </a:prstGeom>
            <a:noFill/>
            <a:ln w="28575">
              <a:solidFill>
                <a:srgbClr val="FFFF00"/>
              </a:solidFill>
              <a:round/>
              <a:headEnd/>
              <a:tailEnd type="triangle" w="med" len="med"/>
            </a:ln>
          </p:spPr>
        </p:cxnSp>
        <p:cxnSp>
          <p:nvCxnSpPr>
            <p:cNvPr id="69694" name="AutoShape 34"/>
            <p:cNvCxnSpPr>
              <a:cxnSpLocks noChangeShapeType="1"/>
              <a:stCxn id="69683" idx="6"/>
              <a:endCxn id="69688" idx="2"/>
            </p:cNvCxnSpPr>
            <p:nvPr/>
          </p:nvCxnSpPr>
          <p:spPr bwMode="auto">
            <a:xfrm>
              <a:off x="3552" y="768"/>
              <a:ext cx="624" cy="624"/>
            </a:xfrm>
            <a:prstGeom prst="straightConnector1">
              <a:avLst/>
            </a:prstGeom>
            <a:noFill/>
            <a:ln w="28575">
              <a:solidFill>
                <a:srgbClr val="FFFF00"/>
              </a:solidFill>
              <a:round/>
              <a:headEnd/>
              <a:tailEnd type="triangle" w="med" len="med"/>
            </a:ln>
          </p:spPr>
        </p:cxnSp>
        <p:cxnSp>
          <p:nvCxnSpPr>
            <p:cNvPr id="69695" name="AutoShape 35"/>
            <p:cNvCxnSpPr>
              <a:cxnSpLocks noChangeShapeType="1"/>
              <a:stCxn id="69684" idx="5"/>
              <a:endCxn id="69688" idx="7"/>
            </p:cNvCxnSpPr>
            <p:nvPr/>
          </p:nvCxnSpPr>
          <p:spPr bwMode="auto">
            <a:xfrm flipH="1">
              <a:off x="4258" y="802"/>
              <a:ext cx="576" cy="556"/>
            </a:xfrm>
            <a:prstGeom prst="straightConnector1">
              <a:avLst/>
            </a:prstGeom>
            <a:noFill/>
            <a:ln w="28575">
              <a:solidFill>
                <a:srgbClr val="FFFF00"/>
              </a:solidFill>
              <a:round/>
              <a:headEnd/>
              <a:tailEnd type="triangle" w="med" len="med"/>
            </a:ln>
          </p:spPr>
        </p:cxnSp>
        <p:cxnSp>
          <p:nvCxnSpPr>
            <p:cNvPr id="69696" name="AutoShape 36"/>
            <p:cNvCxnSpPr>
              <a:cxnSpLocks noChangeShapeType="1"/>
              <a:stCxn id="69683" idx="6"/>
              <a:endCxn id="69685" idx="6"/>
            </p:cNvCxnSpPr>
            <p:nvPr/>
          </p:nvCxnSpPr>
          <p:spPr bwMode="auto">
            <a:xfrm flipH="1">
              <a:off x="1680" y="768"/>
              <a:ext cx="1872" cy="672"/>
            </a:xfrm>
            <a:prstGeom prst="straightConnector1">
              <a:avLst/>
            </a:prstGeom>
            <a:noFill/>
            <a:ln w="28575">
              <a:solidFill>
                <a:srgbClr val="FFFF00"/>
              </a:solidFill>
              <a:round/>
              <a:headEnd/>
              <a:tailEnd type="triangle" w="med" len="med"/>
            </a:ln>
          </p:spPr>
        </p:cxnSp>
        <p:cxnSp>
          <p:nvCxnSpPr>
            <p:cNvPr id="69697" name="AutoShape 37"/>
            <p:cNvCxnSpPr>
              <a:cxnSpLocks noChangeShapeType="1"/>
              <a:stCxn id="69681" idx="4"/>
              <a:endCxn id="69686" idx="0"/>
            </p:cNvCxnSpPr>
            <p:nvPr/>
          </p:nvCxnSpPr>
          <p:spPr bwMode="auto">
            <a:xfrm>
              <a:off x="816" y="816"/>
              <a:ext cx="816" cy="1392"/>
            </a:xfrm>
            <a:prstGeom prst="straightConnector1">
              <a:avLst/>
            </a:prstGeom>
            <a:noFill/>
            <a:ln w="28575">
              <a:solidFill>
                <a:srgbClr val="FFFF00"/>
              </a:solidFill>
              <a:round/>
              <a:headEnd/>
              <a:tailEnd type="triangle" w="med" len="med"/>
            </a:ln>
          </p:spPr>
        </p:cxnSp>
        <p:cxnSp>
          <p:nvCxnSpPr>
            <p:cNvPr id="69698" name="AutoShape 38"/>
            <p:cNvCxnSpPr>
              <a:cxnSpLocks noChangeShapeType="1"/>
              <a:stCxn id="69682" idx="4"/>
              <a:endCxn id="69686" idx="7"/>
            </p:cNvCxnSpPr>
            <p:nvPr/>
          </p:nvCxnSpPr>
          <p:spPr bwMode="auto">
            <a:xfrm flipH="1">
              <a:off x="1666" y="816"/>
              <a:ext cx="494" cy="1406"/>
            </a:xfrm>
            <a:prstGeom prst="straightConnector1">
              <a:avLst/>
            </a:prstGeom>
            <a:noFill/>
            <a:ln w="28575">
              <a:solidFill>
                <a:srgbClr val="FFFF00"/>
              </a:solidFill>
              <a:round/>
              <a:headEnd/>
              <a:tailEnd type="triangle" w="med" len="med"/>
            </a:ln>
          </p:spPr>
        </p:cxnSp>
        <p:cxnSp>
          <p:nvCxnSpPr>
            <p:cNvPr id="69699" name="AutoShape 39"/>
            <p:cNvCxnSpPr>
              <a:cxnSpLocks noChangeShapeType="1"/>
              <a:stCxn id="69681" idx="6"/>
              <a:endCxn id="69689" idx="1"/>
            </p:cNvCxnSpPr>
            <p:nvPr/>
          </p:nvCxnSpPr>
          <p:spPr bwMode="auto">
            <a:xfrm>
              <a:off x="864" y="768"/>
              <a:ext cx="3374" cy="1454"/>
            </a:xfrm>
            <a:prstGeom prst="straightConnector1">
              <a:avLst/>
            </a:prstGeom>
            <a:noFill/>
            <a:ln w="28575">
              <a:solidFill>
                <a:srgbClr val="FFFF00"/>
              </a:solidFill>
              <a:round/>
              <a:headEnd/>
              <a:tailEnd type="triangle" w="med" len="med"/>
            </a:ln>
          </p:spPr>
        </p:cxnSp>
        <p:cxnSp>
          <p:nvCxnSpPr>
            <p:cNvPr id="69700" name="AutoShape 40"/>
            <p:cNvCxnSpPr>
              <a:cxnSpLocks noChangeShapeType="1"/>
              <a:stCxn id="69684" idx="4"/>
              <a:endCxn id="69689" idx="0"/>
            </p:cNvCxnSpPr>
            <p:nvPr/>
          </p:nvCxnSpPr>
          <p:spPr bwMode="auto">
            <a:xfrm flipH="1">
              <a:off x="4272" y="816"/>
              <a:ext cx="528" cy="1392"/>
            </a:xfrm>
            <a:prstGeom prst="straightConnector1">
              <a:avLst/>
            </a:prstGeom>
            <a:noFill/>
            <a:ln w="28575">
              <a:solidFill>
                <a:srgbClr val="FFFF00"/>
              </a:solidFill>
              <a:round/>
              <a:headEnd/>
              <a:tailEnd type="triangle" w="med" len="med"/>
            </a:ln>
          </p:spPr>
        </p:cxnSp>
        <p:sp>
          <p:nvSpPr>
            <p:cNvPr id="69701" name="Text Box 41"/>
            <p:cNvSpPr txBox="1">
              <a:spLocks noChangeArrowheads="1"/>
            </p:cNvSpPr>
            <p:nvPr/>
          </p:nvSpPr>
          <p:spPr bwMode="auto">
            <a:xfrm>
              <a:off x="614"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69702" name="Text Box 42"/>
            <p:cNvSpPr txBox="1">
              <a:spLocks noChangeArrowheads="1"/>
            </p:cNvSpPr>
            <p:nvPr/>
          </p:nvSpPr>
          <p:spPr bwMode="auto">
            <a:xfrm>
              <a:off x="2102"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69703" name="Text Box 43"/>
            <p:cNvSpPr txBox="1">
              <a:spLocks noChangeArrowheads="1"/>
            </p:cNvSpPr>
            <p:nvPr/>
          </p:nvSpPr>
          <p:spPr bwMode="auto">
            <a:xfrm>
              <a:off x="3446" y="441"/>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69704" name="Text Box 44"/>
            <p:cNvSpPr txBox="1">
              <a:spLocks noChangeArrowheads="1"/>
            </p:cNvSpPr>
            <p:nvPr/>
          </p:nvSpPr>
          <p:spPr bwMode="auto">
            <a:xfrm>
              <a:off x="4742" y="4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
          <p:nvSpPr>
            <p:cNvPr id="69705" name="Text Box 45"/>
            <p:cNvSpPr txBox="1">
              <a:spLocks noChangeArrowheads="1"/>
            </p:cNvSpPr>
            <p:nvPr/>
          </p:nvSpPr>
          <p:spPr bwMode="auto">
            <a:xfrm>
              <a:off x="1574" y="1464"/>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9706" name="Text Box 46"/>
            <p:cNvSpPr txBox="1">
              <a:spLocks noChangeArrowheads="1"/>
            </p:cNvSpPr>
            <p:nvPr/>
          </p:nvSpPr>
          <p:spPr bwMode="auto">
            <a:xfrm>
              <a:off x="2918" y="1368"/>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9707" name="Text Box 47"/>
            <p:cNvSpPr txBox="1">
              <a:spLocks noChangeArrowheads="1"/>
            </p:cNvSpPr>
            <p:nvPr/>
          </p:nvSpPr>
          <p:spPr bwMode="auto">
            <a:xfrm>
              <a:off x="4166" y="1463"/>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69708" name="Text Box 48"/>
            <p:cNvSpPr txBox="1">
              <a:spLocks noChangeArrowheads="1"/>
            </p:cNvSpPr>
            <p:nvPr/>
          </p:nvSpPr>
          <p:spPr bwMode="auto">
            <a:xfrm>
              <a:off x="1532" y="231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69709" name="Text Box 49"/>
            <p:cNvSpPr txBox="1">
              <a:spLocks noChangeArrowheads="1"/>
            </p:cNvSpPr>
            <p:nvPr/>
          </p:nvSpPr>
          <p:spPr bwMode="auto">
            <a:xfrm>
              <a:off x="4214" y="2279"/>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69710" name="Text Box 50"/>
            <p:cNvSpPr txBox="1">
              <a:spLocks noChangeArrowheads="1"/>
            </p:cNvSpPr>
            <p:nvPr/>
          </p:nvSpPr>
          <p:spPr bwMode="auto">
            <a:xfrm>
              <a:off x="63" y="1578"/>
              <a:ext cx="1185" cy="596"/>
            </a:xfrm>
            <a:prstGeom prst="rect">
              <a:avLst/>
            </a:prstGeom>
            <a:noFill/>
            <a:ln w="9525">
              <a:noFill/>
              <a:miter lim="800000"/>
              <a:headEnd/>
              <a:tailEnd/>
            </a:ln>
          </p:spPr>
          <p:txBody>
            <a:bodyPr wrap="none">
              <a:spAutoFit/>
            </a:bodyPr>
            <a:lstStyle/>
            <a:p>
              <a:r>
                <a:rPr lang="en-US" sz="2800">
                  <a:solidFill>
                    <a:schemeClr val="bg1"/>
                  </a:solidFill>
                </a:rPr>
                <a:t>Community</a:t>
              </a:r>
            </a:p>
            <a:p>
              <a:r>
                <a:rPr lang="en-US" sz="2800">
                  <a:solidFill>
                    <a:schemeClr val="bg1"/>
                  </a:solidFill>
                </a:rPr>
                <a:t>food web F</a:t>
              </a:r>
            </a:p>
          </p:txBody>
        </p:sp>
      </p:grpSp>
      <p:sp>
        <p:nvSpPr>
          <p:cNvPr id="69637" name="Text Box 59"/>
          <p:cNvSpPr txBox="1">
            <a:spLocks noChangeArrowheads="1"/>
          </p:cNvSpPr>
          <p:nvPr/>
        </p:nvSpPr>
        <p:spPr bwMode="auto">
          <a:xfrm>
            <a:off x="3346450" y="5599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grpSp>
        <p:nvGrpSpPr>
          <p:cNvPr id="69638" name="Group 66"/>
          <p:cNvGrpSpPr>
            <a:grpSpLocks/>
          </p:cNvGrpSpPr>
          <p:nvPr/>
        </p:nvGrpSpPr>
        <p:grpSpPr bwMode="auto">
          <a:xfrm>
            <a:off x="-381000" y="4132263"/>
            <a:ext cx="4032250" cy="2725737"/>
            <a:chOff x="432" y="2603"/>
            <a:chExt cx="2540" cy="1717"/>
          </a:xfrm>
        </p:grpSpPr>
        <p:sp>
          <p:nvSpPr>
            <p:cNvPr id="69659" name="Text Box 3"/>
            <p:cNvSpPr txBox="1">
              <a:spLocks noChangeArrowheads="1"/>
            </p:cNvSpPr>
            <p:nvPr/>
          </p:nvSpPr>
          <p:spPr bwMode="auto">
            <a:xfrm>
              <a:off x="432" y="3290"/>
              <a:ext cx="1824" cy="288"/>
            </a:xfrm>
            <a:prstGeom prst="rect">
              <a:avLst/>
            </a:prstGeom>
            <a:noFill/>
            <a:ln w="9525">
              <a:noFill/>
              <a:miter lim="800000"/>
              <a:headEnd/>
              <a:tailEnd/>
            </a:ln>
          </p:spPr>
          <p:txBody>
            <a:bodyPr>
              <a:spAutoFit/>
            </a:bodyPr>
            <a:lstStyle/>
            <a:p>
              <a:endParaRPr lang="en-US" sz="2400"/>
            </a:p>
          </p:txBody>
        </p:sp>
        <p:sp>
          <p:nvSpPr>
            <p:cNvPr id="69660" name="Oval 6"/>
            <p:cNvSpPr>
              <a:spLocks noChangeArrowheads="1"/>
            </p:cNvSpPr>
            <p:nvPr/>
          </p:nvSpPr>
          <p:spPr bwMode="auto">
            <a:xfrm>
              <a:off x="970" y="285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61" name="Oval 7"/>
            <p:cNvSpPr>
              <a:spLocks noChangeArrowheads="1"/>
            </p:cNvSpPr>
            <p:nvPr/>
          </p:nvSpPr>
          <p:spPr bwMode="auto">
            <a:xfrm>
              <a:off x="2107" y="400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62" name="Oval 8"/>
            <p:cNvSpPr>
              <a:spLocks noChangeArrowheads="1"/>
            </p:cNvSpPr>
            <p:nvPr/>
          </p:nvSpPr>
          <p:spPr bwMode="auto">
            <a:xfrm>
              <a:off x="974" y="400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63" name="Oval 9"/>
            <p:cNvSpPr>
              <a:spLocks noChangeArrowheads="1"/>
            </p:cNvSpPr>
            <p:nvPr/>
          </p:nvSpPr>
          <p:spPr bwMode="auto">
            <a:xfrm>
              <a:off x="2118" y="2851"/>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64" name="Line 10"/>
            <p:cNvSpPr>
              <a:spLocks noChangeShapeType="1"/>
            </p:cNvSpPr>
            <p:nvPr/>
          </p:nvSpPr>
          <p:spPr bwMode="auto">
            <a:xfrm flipH="1" flipV="1">
              <a:off x="1020" y="2948"/>
              <a:ext cx="6" cy="1049"/>
            </a:xfrm>
            <a:prstGeom prst="line">
              <a:avLst/>
            </a:prstGeom>
            <a:noFill/>
            <a:ln w="38100">
              <a:solidFill>
                <a:srgbClr val="FFFF00"/>
              </a:solidFill>
              <a:round/>
              <a:headEnd/>
              <a:tailEnd type="none" w="lg" len="lg"/>
            </a:ln>
          </p:spPr>
          <p:txBody>
            <a:bodyPr wrap="none" anchor="ctr"/>
            <a:lstStyle/>
            <a:p>
              <a:endParaRPr lang="en-US"/>
            </a:p>
          </p:txBody>
        </p:sp>
        <p:sp>
          <p:nvSpPr>
            <p:cNvPr id="69665" name="Line 11"/>
            <p:cNvSpPr>
              <a:spLocks noChangeShapeType="1"/>
            </p:cNvSpPr>
            <p:nvPr/>
          </p:nvSpPr>
          <p:spPr bwMode="auto">
            <a:xfrm>
              <a:off x="1069" y="2899"/>
              <a:ext cx="1061" cy="0"/>
            </a:xfrm>
            <a:prstGeom prst="line">
              <a:avLst/>
            </a:prstGeom>
            <a:noFill/>
            <a:ln w="38100">
              <a:solidFill>
                <a:srgbClr val="FFFF00"/>
              </a:solidFill>
              <a:round/>
              <a:headEnd/>
              <a:tailEnd type="none" w="lg" len="lg"/>
            </a:ln>
          </p:spPr>
          <p:txBody>
            <a:bodyPr wrap="none" anchor="ctr"/>
            <a:lstStyle/>
            <a:p>
              <a:endParaRPr lang="en-US"/>
            </a:p>
          </p:txBody>
        </p:sp>
        <p:sp>
          <p:nvSpPr>
            <p:cNvPr id="69666" name="Line 12"/>
            <p:cNvSpPr>
              <a:spLocks noChangeShapeType="1"/>
            </p:cNvSpPr>
            <p:nvPr/>
          </p:nvSpPr>
          <p:spPr bwMode="auto">
            <a:xfrm flipV="1">
              <a:off x="2166" y="2948"/>
              <a:ext cx="0" cy="1049"/>
            </a:xfrm>
            <a:prstGeom prst="line">
              <a:avLst/>
            </a:prstGeom>
            <a:noFill/>
            <a:ln w="38100">
              <a:solidFill>
                <a:srgbClr val="FFFF00"/>
              </a:solidFill>
              <a:round/>
              <a:headEnd/>
              <a:tailEnd type="none" w="lg" len="lg"/>
            </a:ln>
          </p:spPr>
          <p:txBody>
            <a:bodyPr wrap="none" anchor="ctr"/>
            <a:lstStyle/>
            <a:p>
              <a:endParaRPr lang="en-US"/>
            </a:p>
          </p:txBody>
        </p:sp>
        <p:sp>
          <p:nvSpPr>
            <p:cNvPr id="69667" name="Line 13"/>
            <p:cNvSpPr>
              <a:spLocks noChangeShapeType="1"/>
            </p:cNvSpPr>
            <p:nvPr/>
          </p:nvSpPr>
          <p:spPr bwMode="auto">
            <a:xfrm flipH="1">
              <a:off x="1062" y="4045"/>
              <a:ext cx="1031" cy="0"/>
            </a:xfrm>
            <a:prstGeom prst="line">
              <a:avLst/>
            </a:prstGeom>
            <a:noFill/>
            <a:ln w="38100">
              <a:solidFill>
                <a:srgbClr val="FFFF00"/>
              </a:solidFill>
              <a:round/>
              <a:headEnd/>
              <a:tailEnd type="none" w="lg" len="lg"/>
            </a:ln>
          </p:spPr>
          <p:txBody>
            <a:bodyPr wrap="none" anchor="ctr"/>
            <a:lstStyle/>
            <a:p>
              <a:endParaRPr lang="en-US"/>
            </a:p>
          </p:txBody>
        </p:sp>
        <p:sp>
          <p:nvSpPr>
            <p:cNvPr id="69668" name="Text Box 14"/>
            <p:cNvSpPr txBox="1">
              <a:spLocks noChangeArrowheads="1"/>
            </p:cNvSpPr>
            <p:nvPr/>
          </p:nvSpPr>
          <p:spPr bwMode="auto">
            <a:xfrm>
              <a:off x="916" y="2603"/>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a:t>
              </a:r>
            </a:p>
          </p:txBody>
        </p:sp>
        <p:sp>
          <p:nvSpPr>
            <p:cNvPr id="69669" name="Text Box 16"/>
            <p:cNvSpPr txBox="1">
              <a:spLocks noChangeArrowheads="1"/>
            </p:cNvSpPr>
            <p:nvPr/>
          </p:nvSpPr>
          <p:spPr bwMode="auto">
            <a:xfrm>
              <a:off x="2078" y="4089"/>
              <a:ext cx="188"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c</a:t>
              </a:r>
            </a:p>
          </p:txBody>
        </p:sp>
        <p:sp>
          <p:nvSpPr>
            <p:cNvPr id="69670" name="Text Box 17"/>
            <p:cNvSpPr txBox="1">
              <a:spLocks noChangeArrowheads="1"/>
            </p:cNvSpPr>
            <p:nvPr/>
          </p:nvSpPr>
          <p:spPr bwMode="auto">
            <a:xfrm>
              <a:off x="934" y="4058"/>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a:t>
              </a:r>
            </a:p>
          </p:txBody>
        </p:sp>
        <p:cxnSp>
          <p:nvCxnSpPr>
            <p:cNvPr id="69671" name="AutoShape 19"/>
            <p:cNvCxnSpPr>
              <a:cxnSpLocks noChangeShapeType="1"/>
              <a:stCxn id="69660" idx="5"/>
              <a:endCxn id="69669" idx="0"/>
            </p:cNvCxnSpPr>
            <p:nvPr/>
          </p:nvCxnSpPr>
          <p:spPr bwMode="auto">
            <a:xfrm>
              <a:off x="1052" y="2936"/>
              <a:ext cx="1120" cy="1153"/>
            </a:xfrm>
            <a:prstGeom prst="straightConnector1">
              <a:avLst/>
            </a:prstGeom>
            <a:noFill/>
            <a:ln w="28575">
              <a:solidFill>
                <a:srgbClr val="FFFF00"/>
              </a:solidFill>
              <a:round/>
              <a:headEnd/>
              <a:tailEnd/>
            </a:ln>
          </p:spPr>
        </p:cxnSp>
        <p:sp>
          <p:nvSpPr>
            <p:cNvPr id="69672" name="Oval 51"/>
            <p:cNvSpPr>
              <a:spLocks noChangeArrowheads="1"/>
            </p:cNvSpPr>
            <p:nvPr/>
          </p:nvSpPr>
          <p:spPr bwMode="auto">
            <a:xfrm>
              <a:off x="2640" y="297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73" name="Oval 52"/>
            <p:cNvSpPr>
              <a:spLocks noChangeArrowheads="1"/>
            </p:cNvSpPr>
            <p:nvPr/>
          </p:nvSpPr>
          <p:spPr bwMode="auto">
            <a:xfrm>
              <a:off x="2640" y="384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74" name="Oval 53"/>
            <p:cNvSpPr>
              <a:spLocks noChangeArrowheads="1"/>
            </p:cNvSpPr>
            <p:nvPr/>
          </p:nvSpPr>
          <p:spPr bwMode="auto">
            <a:xfrm>
              <a:off x="2640" y="360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75" name="Oval 54"/>
            <p:cNvSpPr>
              <a:spLocks noChangeArrowheads="1"/>
            </p:cNvSpPr>
            <p:nvPr/>
          </p:nvSpPr>
          <p:spPr bwMode="auto">
            <a:xfrm>
              <a:off x="2640" y="34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76" name="Oval 55"/>
            <p:cNvSpPr>
              <a:spLocks noChangeArrowheads="1"/>
            </p:cNvSpPr>
            <p:nvPr/>
          </p:nvSpPr>
          <p:spPr bwMode="auto">
            <a:xfrm>
              <a:off x="2640" y="316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69677" name="Text Box 56"/>
            <p:cNvSpPr txBox="1">
              <a:spLocks noChangeArrowheads="1"/>
            </p:cNvSpPr>
            <p:nvPr/>
          </p:nvSpPr>
          <p:spPr bwMode="auto">
            <a:xfrm>
              <a:off x="2774" y="2904"/>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9678" name="Text Box 57"/>
            <p:cNvSpPr txBox="1">
              <a:spLocks noChangeArrowheads="1"/>
            </p:cNvSpPr>
            <p:nvPr/>
          </p:nvSpPr>
          <p:spPr bwMode="auto">
            <a:xfrm>
              <a:off x="2784" y="3096"/>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9679" name="Text Box 58"/>
            <p:cNvSpPr txBox="1">
              <a:spLocks noChangeArrowheads="1"/>
            </p:cNvSpPr>
            <p:nvPr/>
          </p:nvSpPr>
          <p:spPr bwMode="auto">
            <a:xfrm>
              <a:off x="2774" y="3335"/>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69680" name="Text Box 60"/>
            <p:cNvSpPr txBox="1">
              <a:spLocks noChangeArrowheads="1"/>
            </p:cNvSpPr>
            <p:nvPr/>
          </p:nvSpPr>
          <p:spPr bwMode="auto">
            <a:xfrm>
              <a:off x="2784" y="3767"/>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grpSp>
      <p:sp>
        <p:nvSpPr>
          <p:cNvPr id="69639" name="Line 61"/>
          <p:cNvSpPr>
            <a:spLocks noChangeShapeType="1"/>
          </p:cNvSpPr>
          <p:nvPr/>
        </p:nvSpPr>
        <p:spPr bwMode="auto">
          <a:xfrm flipH="1">
            <a:off x="3886200" y="5029200"/>
            <a:ext cx="1143000" cy="0"/>
          </a:xfrm>
          <a:prstGeom prst="line">
            <a:avLst/>
          </a:prstGeom>
          <a:noFill/>
          <a:ln w="38100">
            <a:solidFill>
              <a:srgbClr val="FFFF00"/>
            </a:solidFill>
            <a:round/>
            <a:headEnd/>
            <a:tailEnd type="none" w="lg" len="lg"/>
          </a:ln>
        </p:spPr>
        <p:txBody>
          <a:bodyPr wrap="none" anchor="ctr"/>
          <a:lstStyle/>
          <a:p>
            <a:endParaRPr lang="en-US"/>
          </a:p>
        </p:txBody>
      </p:sp>
      <p:sp>
        <p:nvSpPr>
          <p:cNvPr id="69640" name="Line 62"/>
          <p:cNvSpPr>
            <a:spLocks noChangeShapeType="1"/>
          </p:cNvSpPr>
          <p:nvPr/>
        </p:nvSpPr>
        <p:spPr bwMode="auto">
          <a:xfrm flipH="1">
            <a:off x="6553200" y="4648200"/>
            <a:ext cx="381000" cy="0"/>
          </a:xfrm>
          <a:prstGeom prst="line">
            <a:avLst/>
          </a:prstGeom>
          <a:noFill/>
          <a:ln w="38100">
            <a:solidFill>
              <a:srgbClr val="FFFF00"/>
            </a:solidFill>
            <a:round/>
            <a:headEnd/>
            <a:tailEnd type="none" w="lg" len="lg"/>
          </a:ln>
        </p:spPr>
        <p:txBody>
          <a:bodyPr wrap="none" anchor="ctr"/>
          <a:lstStyle/>
          <a:p>
            <a:endParaRPr lang="en-US"/>
          </a:p>
        </p:txBody>
      </p:sp>
      <p:sp>
        <p:nvSpPr>
          <p:cNvPr id="69641" name="Line 63"/>
          <p:cNvSpPr>
            <a:spLocks noChangeShapeType="1"/>
          </p:cNvSpPr>
          <p:nvPr/>
        </p:nvSpPr>
        <p:spPr bwMode="auto">
          <a:xfrm flipH="1">
            <a:off x="5257800" y="5029200"/>
            <a:ext cx="1066800" cy="0"/>
          </a:xfrm>
          <a:prstGeom prst="line">
            <a:avLst/>
          </a:prstGeom>
          <a:noFill/>
          <a:ln w="38100">
            <a:solidFill>
              <a:srgbClr val="FFFF00"/>
            </a:solidFill>
            <a:round/>
            <a:headEnd/>
            <a:tailEnd type="none" w="lg" len="lg"/>
          </a:ln>
        </p:spPr>
        <p:txBody>
          <a:bodyPr wrap="none" anchor="ctr"/>
          <a:lstStyle/>
          <a:p>
            <a:endParaRPr lang="en-US"/>
          </a:p>
        </p:txBody>
      </p:sp>
      <p:sp>
        <p:nvSpPr>
          <p:cNvPr id="69642" name="Line 64"/>
          <p:cNvSpPr>
            <a:spLocks noChangeShapeType="1"/>
          </p:cNvSpPr>
          <p:nvPr/>
        </p:nvSpPr>
        <p:spPr bwMode="auto">
          <a:xfrm flipH="1">
            <a:off x="4191000" y="4648200"/>
            <a:ext cx="1636713" cy="0"/>
          </a:xfrm>
          <a:prstGeom prst="line">
            <a:avLst/>
          </a:prstGeom>
          <a:noFill/>
          <a:ln w="38100">
            <a:solidFill>
              <a:srgbClr val="FFFF00"/>
            </a:solidFill>
            <a:round/>
            <a:headEnd/>
            <a:tailEnd type="none" w="lg" len="lg"/>
          </a:ln>
        </p:spPr>
        <p:txBody>
          <a:bodyPr wrap="none" anchor="ctr"/>
          <a:lstStyle/>
          <a:p>
            <a:endParaRPr lang="en-US"/>
          </a:p>
        </p:txBody>
      </p:sp>
      <p:sp>
        <p:nvSpPr>
          <p:cNvPr id="69643" name="Line 65"/>
          <p:cNvSpPr>
            <a:spLocks noChangeShapeType="1"/>
          </p:cNvSpPr>
          <p:nvPr/>
        </p:nvSpPr>
        <p:spPr bwMode="auto">
          <a:xfrm flipH="1">
            <a:off x="4343400" y="5410200"/>
            <a:ext cx="1636713" cy="0"/>
          </a:xfrm>
          <a:prstGeom prst="line">
            <a:avLst/>
          </a:prstGeom>
          <a:noFill/>
          <a:ln w="38100">
            <a:solidFill>
              <a:srgbClr val="FFFF00"/>
            </a:solidFill>
            <a:round/>
            <a:headEnd/>
            <a:tailEnd type="none" w="lg" len="lg"/>
          </a:ln>
        </p:spPr>
        <p:txBody>
          <a:bodyPr wrap="none" anchor="ctr"/>
          <a:lstStyle/>
          <a:p>
            <a:endParaRPr lang="en-US"/>
          </a:p>
        </p:txBody>
      </p:sp>
      <p:sp>
        <p:nvSpPr>
          <p:cNvPr id="69644" name="Line 67"/>
          <p:cNvSpPr>
            <a:spLocks noChangeShapeType="1"/>
          </p:cNvSpPr>
          <p:nvPr/>
        </p:nvSpPr>
        <p:spPr bwMode="auto">
          <a:xfrm flipH="1">
            <a:off x="7086600" y="4953000"/>
            <a:ext cx="381000" cy="0"/>
          </a:xfrm>
          <a:prstGeom prst="line">
            <a:avLst/>
          </a:prstGeom>
          <a:noFill/>
          <a:ln w="38100">
            <a:solidFill>
              <a:srgbClr val="FFFF00"/>
            </a:solidFill>
            <a:round/>
            <a:headEnd/>
            <a:tailEnd type="none" w="lg" len="lg"/>
          </a:ln>
        </p:spPr>
        <p:txBody>
          <a:bodyPr wrap="none" anchor="ctr"/>
          <a:lstStyle/>
          <a:p>
            <a:endParaRPr lang="en-US"/>
          </a:p>
        </p:txBody>
      </p:sp>
      <p:sp>
        <p:nvSpPr>
          <p:cNvPr id="69645" name="Line 68"/>
          <p:cNvSpPr>
            <a:spLocks noChangeShapeType="1"/>
          </p:cNvSpPr>
          <p:nvPr/>
        </p:nvSpPr>
        <p:spPr bwMode="auto">
          <a:xfrm flipH="1">
            <a:off x="8610600" y="5638800"/>
            <a:ext cx="381000" cy="0"/>
          </a:xfrm>
          <a:prstGeom prst="line">
            <a:avLst/>
          </a:prstGeom>
          <a:noFill/>
          <a:ln w="38100">
            <a:solidFill>
              <a:srgbClr val="FFFF00"/>
            </a:solidFill>
            <a:round/>
            <a:headEnd/>
            <a:tailEnd type="none" w="lg" len="lg"/>
          </a:ln>
        </p:spPr>
        <p:txBody>
          <a:bodyPr wrap="none" anchor="ctr"/>
          <a:lstStyle/>
          <a:p>
            <a:endParaRPr lang="en-US"/>
          </a:p>
        </p:txBody>
      </p:sp>
      <p:sp>
        <p:nvSpPr>
          <p:cNvPr id="69646" name="Line 69"/>
          <p:cNvSpPr>
            <a:spLocks noChangeShapeType="1"/>
          </p:cNvSpPr>
          <p:nvPr/>
        </p:nvSpPr>
        <p:spPr bwMode="auto">
          <a:xfrm flipH="1">
            <a:off x="7620000" y="5105400"/>
            <a:ext cx="381000" cy="0"/>
          </a:xfrm>
          <a:prstGeom prst="line">
            <a:avLst/>
          </a:prstGeom>
          <a:noFill/>
          <a:ln w="38100">
            <a:solidFill>
              <a:srgbClr val="FFFF00"/>
            </a:solidFill>
            <a:round/>
            <a:headEnd/>
            <a:tailEnd type="none" w="lg" len="lg"/>
          </a:ln>
        </p:spPr>
        <p:txBody>
          <a:bodyPr wrap="none" anchor="ctr"/>
          <a:lstStyle/>
          <a:p>
            <a:endParaRPr lang="en-US"/>
          </a:p>
        </p:txBody>
      </p:sp>
      <p:sp>
        <p:nvSpPr>
          <p:cNvPr id="69647" name="Line 70"/>
          <p:cNvSpPr>
            <a:spLocks noChangeShapeType="1"/>
          </p:cNvSpPr>
          <p:nvPr/>
        </p:nvSpPr>
        <p:spPr bwMode="auto">
          <a:xfrm flipH="1">
            <a:off x="8153400" y="5257800"/>
            <a:ext cx="381000" cy="0"/>
          </a:xfrm>
          <a:prstGeom prst="line">
            <a:avLst/>
          </a:prstGeom>
          <a:noFill/>
          <a:ln w="38100">
            <a:solidFill>
              <a:srgbClr val="FFFF00"/>
            </a:solidFill>
            <a:round/>
            <a:headEnd/>
            <a:tailEnd type="none" w="lg" len="lg"/>
          </a:ln>
        </p:spPr>
        <p:txBody>
          <a:bodyPr wrap="none" anchor="ctr"/>
          <a:lstStyle/>
          <a:p>
            <a:endParaRPr lang="en-US"/>
          </a:p>
        </p:txBody>
      </p:sp>
      <p:sp>
        <p:nvSpPr>
          <p:cNvPr id="69648" name="Text Box 71"/>
          <p:cNvSpPr txBox="1">
            <a:spLocks noChangeArrowheads="1"/>
          </p:cNvSpPr>
          <p:nvPr/>
        </p:nvSpPr>
        <p:spPr bwMode="auto">
          <a:xfrm>
            <a:off x="4937125" y="4586288"/>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69649" name="Text Box 72"/>
          <p:cNvSpPr txBox="1">
            <a:spLocks noChangeArrowheads="1"/>
          </p:cNvSpPr>
          <p:nvPr/>
        </p:nvSpPr>
        <p:spPr bwMode="auto">
          <a:xfrm>
            <a:off x="4953000" y="5446713"/>
            <a:ext cx="2984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69650" name="Text Box 73"/>
          <p:cNvSpPr txBox="1">
            <a:spLocks noChangeArrowheads="1"/>
          </p:cNvSpPr>
          <p:nvPr/>
        </p:nvSpPr>
        <p:spPr bwMode="auto">
          <a:xfrm>
            <a:off x="2362200" y="3905250"/>
            <a:ext cx="184150" cy="579438"/>
          </a:xfrm>
          <a:prstGeom prst="rect">
            <a:avLst/>
          </a:prstGeom>
          <a:noFill/>
          <a:ln w="9525">
            <a:noFill/>
            <a:miter lim="800000"/>
            <a:headEnd/>
            <a:tailEnd/>
          </a:ln>
        </p:spPr>
        <p:txBody>
          <a:bodyPr wrap="none">
            <a:spAutoFit/>
          </a:bodyPr>
          <a:lstStyle/>
          <a:p>
            <a:endParaRPr lang="en-US"/>
          </a:p>
        </p:txBody>
      </p:sp>
      <p:sp>
        <p:nvSpPr>
          <p:cNvPr id="69651" name="Text Box 74"/>
          <p:cNvSpPr txBox="1">
            <a:spLocks noChangeArrowheads="1"/>
          </p:cNvSpPr>
          <p:nvPr/>
        </p:nvSpPr>
        <p:spPr bwMode="auto">
          <a:xfrm>
            <a:off x="4327525" y="49895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69652" name="Text Box 75"/>
          <p:cNvSpPr txBox="1">
            <a:spLocks noChangeArrowheads="1"/>
          </p:cNvSpPr>
          <p:nvPr/>
        </p:nvSpPr>
        <p:spPr bwMode="auto">
          <a:xfrm>
            <a:off x="5470525" y="49895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
        <p:nvSpPr>
          <p:cNvPr id="69653" name="Text Box 76"/>
          <p:cNvSpPr txBox="1">
            <a:spLocks noChangeArrowheads="1"/>
          </p:cNvSpPr>
          <p:nvPr/>
        </p:nvSpPr>
        <p:spPr bwMode="auto">
          <a:xfrm>
            <a:off x="6613525" y="4610100"/>
            <a:ext cx="2984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69654" name="Text Box 77"/>
          <p:cNvSpPr txBox="1">
            <a:spLocks noChangeArrowheads="1"/>
          </p:cNvSpPr>
          <p:nvPr/>
        </p:nvSpPr>
        <p:spPr bwMode="auto">
          <a:xfrm>
            <a:off x="7146925" y="4991100"/>
            <a:ext cx="2984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69655" name="Text Box 78"/>
          <p:cNvSpPr txBox="1">
            <a:spLocks noChangeArrowheads="1"/>
          </p:cNvSpPr>
          <p:nvPr/>
        </p:nvSpPr>
        <p:spPr bwMode="auto">
          <a:xfrm>
            <a:off x="7696200" y="5105400"/>
            <a:ext cx="298450" cy="366713"/>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69656" name="Text Box 79"/>
          <p:cNvSpPr txBox="1">
            <a:spLocks noChangeArrowheads="1"/>
          </p:cNvSpPr>
          <p:nvPr/>
        </p:nvSpPr>
        <p:spPr bwMode="auto">
          <a:xfrm>
            <a:off x="8213725" y="5218113"/>
            <a:ext cx="3111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69657" name="Text Box 80"/>
          <p:cNvSpPr txBox="1">
            <a:spLocks noChangeArrowheads="1"/>
          </p:cNvSpPr>
          <p:nvPr/>
        </p:nvSpPr>
        <p:spPr bwMode="auto">
          <a:xfrm>
            <a:off x="8670925" y="5599113"/>
            <a:ext cx="247650" cy="366712"/>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69658" name="Text Box 81"/>
          <p:cNvSpPr txBox="1">
            <a:spLocks noChangeArrowheads="1"/>
          </p:cNvSpPr>
          <p:nvPr/>
        </p:nvSpPr>
        <p:spPr bwMode="auto">
          <a:xfrm>
            <a:off x="4251325" y="5857875"/>
            <a:ext cx="4232275" cy="946150"/>
          </a:xfrm>
          <a:prstGeom prst="rect">
            <a:avLst/>
          </a:prstGeom>
          <a:noFill/>
          <a:ln w="9525">
            <a:noFill/>
            <a:miter lim="800000"/>
            <a:headEnd/>
            <a:tailEnd/>
          </a:ln>
        </p:spPr>
        <p:txBody>
          <a:bodyPr wrap="none">
            <a:spAutoFit/>
          </a:bodyPr>
          <a:lstStyle/>
          <a:p>
            <a:r>
              <a:rPr lang="en-US" sz="2800" b="1" i="1">
                <a:solidFill>
                  <a:srgbClr val="FFCC00"/>
                </a:solidFill>
              </a:rPr>
              <a:t>The competition graph of F</a:t>
            </a:r>
          </a:p>
          <a:p>
            <a:r>
              <a:rPr lang="en-US" sz="2800" b="1" i="1">
                <a:solidFill>
                  <a:srgbClr val="FFCC00"/>
                </a:solidFill>
              </a:rPr>
              <a:t>is an interval graph.</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6C5164E-CAB5-45DB-A50B-2A00621AD6BC}" type="slidenum">
              <a:rPr lang="en-US" smtClean="0"/>
              <a:pPr/>
              <a:t>56</a:t>
            </a:fld>
            <a:endParaRPr lang="en-US" smtClean="0"/>
          </a:p>
        </p:txBody>
      </p:sp>
      <p:sp>
        <p:nvSpPr>
          <p:cNvPr id="70658" name="Text Box 2"/>
          <p:cNvSpPr txBox="1">
            <a:spLocks noChangeArrowheads="1"/>
          </p:cNvSpPr>
          <p:nvPr/>
        </p:nvSpPr>
        <p:spPr bwMode="auto">
          <a:xfrm>
            <a:off x="228600" y="50800"/>
            <a:ext cx="8686800" cy="62865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a:t>
            </a:r>
          </a:p>
        </p:txBody>
      </p:sp>
      <p:grpSp>
        <p:nvGrpSpPr>
          <p:cNvPr id="70659" name="Group 4"/>
          <p:cNvGrpSpPr>
            <a:grpSpLocks/>
          </p:cNvGrpSpPr>
          <p:nvPr/>
        </p:nvGrpSpPr>
        <p:grpSpPr bwMode="auto">
          <a:xfrm>
            <a:off x="100013" y="700088"/>
            <a:ext cx="7739062" cy="3341687"/>
            <a:chOff x="63" y="441"/>
            <a:chExt cx="4875" cy="2105"/>
          </a:xfrm>
        </p:grpSpPr>
        <p:sp>
          <p:nvSpPr>
            <p:cNvPr id="70685" name="Oval 5"/>
            <p:cNvSpPr>
              <a:spLocks noChangeArrowheads="1"/>
            </p:cNvSpPr>
            <p:nvPr/>
          </p:nvSpPr>
          <p:spPr bwMode="auto">
            <a:xfrm>
              <a:off x="768"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86" name="Oval 6"/>
            <p:cNvSpPr>
              <a:spLocks noChangeArrowheads="1"/>
            </p:cNvSpPr>
            <p:nvPr/>
          </p:nvSpPr>
          <p:spPr bwMode="auto">
            <a:xfrm>
              <a:off x="211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87" name="Oval 7"/>
            <p:cNvSpPr>
              <a:spLocks noChangeArrowheads="1"/>
            </p:cNvSpPr>
            <p:nvPr/>
          </p:nvSpPr>
          <p:spPr bwMode="auto">
            <a:xfrm>
              <a:off x="3456"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88" name="Oval 8"/>
            <p:cNvSpPr>
              <a:spLocks noChangeArrowheads="1"/>
            </p:cNvSpPr>
            <p:nvPr/>
          </p:nvSpPr>
          <p:spPr bwMode="auto">
            <a:xfrm>
              <a:off x="4752" y="72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89" name="Oval 9"/>
            <p:cNvSpPr>
              <a:spLocks noChangeArrowheads="1"/>
            </p:cNvSpPr>
            <p:nvPr/>
          </p:nvSpPr>
          <p:spPr bwMode="auto">
            <a:xfrm>
              <a:off x="1584" y="139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90" name="Oval 10"/>
            <p:cNvSpPr>
              <a:spLocks noChangeArrowheads="1"/>
            </p:cNvSpPr>
            <p:nvPr/>
          </p:nvSpPr>
          <p:spPr bwMode="auto">
            <a:xfrm>
              <a:off x="158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91" name="Oval 11"/>
            <p:cNvSpPr>
              <a:spLocks noChangeArrowheads="1"/>
            </p:cNvSpPr>
            <p:nvPr/>
          </p:nvSpPr>
          <p:spPr bwMode="auto">
            <a:xfrm>
              <a:off x="2880"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92" name="Oval 12"/>
            <p:cNvSpPr>
              <a:spLocks noChangeArrowheads="1"/>
            </p:cNvSpPr>
            <p:nvPr/>
          </p:nvSpPr>
          <p:spPr bwMode="auto">
            <a:xfrm>
              <a:off x="4176" y="1344"/>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93" name="Oval 13"/>
            <p:cNvSpPr>
              <a:spLocks noChangeArrowheads="1"/>
            </p:cNvSpPr>
            <p:nvPr/>
          </p:nvSpPr>
          <p:spPr bwMode="auto">
            <a:xfrm>
              <a:off x="4224" y="220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cxnSp>
          <p:nvCxnSpPr>
            <p:cNvPr id="70694" name="AutoShape 14"/>
            <p:cNvCxnSpPr>
              <a:cxnSpLocks noChangeShapeType="1"/>
              <a:stCxn id="70685" idx="4"/>
              <a:endCxn id="70689" idx="0"/>
            </p:cNvCxnSpPr>
            <p:nvPr/>
          </p:nvCxnSpPr>
          <p:spPr bwMode="auto">
            <a:xfrm>
              <a:off x="816" y="816"/>
              <a:ext cx="816" cy="576"/>
            </a:xfrm>
            <a:prstGeom prst="straightConnector1">
              <a:avLst/>
            </a:prstGeom>
            <a:noFill/>
            <a:ln w="28575">
              <a:solidFill>
                <a:srgbClr val="FFFF00"/>
              </a:solidFill>
              <a:round/>
              <a:headEnd/>
              <a:tailEnd type="triangle" w="med" len="med"/>
            </a:ln>
          </p:spPr>
        </p:cxnSp>
        <p:cxnSp>
          <p:nvCxnSpPr>
            <p:cNvPr id="70695" name="AutoShape 15"/>
            <p:cNvCxnSpPr>
              <a:cxnSpLocks noChangeShapeType="1"/>
              <a:stCxn id="70686" idx="3"/>
              <a:endCxn id="70689" idx="7"/>
            </p:cNvCxnSpPr>
            <p:nvPr/>
          </p:nvCxnSpPr>
          <p:spPr bwMode="auto">
            <a:xfrm flipH="1">
              <a:off x="1666" y="802"/>
              <a:ext cx="460" cy="604"/>
            </a:xfrm>
            <a:prstGeom prst="straightConnector1">
              <a:avLst/>
            </a:prstGeom>
            <a:noFill/>
            <a:ln w="28575">
              <a:solidFill>
                <a:srgbClr val="FFFF00"/>
              </a:solidFill>
              <a:round/>
              <a:headEnd/>
              <a:tailEnd type="triangle" w="med" len="med"/>
            </a:ln>
          </p:spPr>
        </p:cxnSp>
        <p:cxnSp>
          <p:nvCxnSpPr>
            <p:cNvPr id="70696" name="AutoShape 16"/>
            <p:cNvCxnSpPr>
              <a:cxnSpLocks noChangeShapeType="1"/>
              <a:stCxn id="70686" idx="5"/>
              <a:endCxn id="70691" idx="1"/>
            </p:cNvCxnSpPr>
            <p:nvPr/>
          </p:nvCxnSpPr>
          <p:spPr bwMode="auto">
            <a:xfrm>
              <a:off x="2194" y="802"/>
              <a:ext cx="700" cy="556"/>
            </a:xfrm>
            <a:prstGeom prst="straightConnector1">
              <a:avLst/>
            </a:prstGeom>
            <a:noFill/>
            <a:ln w="28575">
              <a:solidFill>
                <a:srgbClr val="FFFF00"/>
              </a:solidFill>
              <a:round/>
              <a:headEnd/>
              <a:tailEnd type="triangle" w="med" len="med"/>
            </a:ln>
          </p:spPr>
        </p:cxnSp>
        <p:cxnSp>
          <p:nvCxnSpPr>
            <p:cNvPr id="70697" name="AutoShape 17"/>
            <p:cNvCxnSpPr>
              <a:cxnSpLocks noChangeShapeType="1"/>
              <a:stCxn id="70687" idx="4"/>
              <a:endCxn id="70691" idx="7"/>
            </p:cNvCxnSpPr>
            <p:nvPr/>
          </p:nvCxnSpPr>
          <p:spPr bwMode="auto">
            <a:xfrm flipH="1">
              <a:off x="2962" y="816"/>
              <a:ext cx="542" cy="542"/>
            </a:xfrm>
            <a:prstGeom prst="straightConnector1">
              <a:avLst/>
            </a:prstGeom>
            <a:noFill/>
            <a:ln w="28575">
              <a:solidFill>
                <a:srgbClr val="FFFF00"/>
              </a:solidFill>
              <a:round/>
              <a:headEnd/>
              <a:tailEnd type="triangle" w="med" len="med"/>
            </a:ln>
          </p:spPr>
        </p:cxnSp>
        <p:cxnSp>
          <p:nvCxnSpPr>
            <p:cNvPr id="70698" name="AutoShape 18"/>
            <p:cNvCxnSpPr>
              <a:cxnSpLocks noChangeShapeType="1"/>
              <a:stCxn id="70687" idx="6"/>
              <a:endCxn id="70692" idx="2"/>
            </p:cNvCxnSpPr>
            <p:nvPr/>
          </p:nvCxnSpPr>
          <p:spPr bwMode="auto">
            <a:xfrm>
              <a:off x="3552" y="768"/>
              <a:ext cx="624" cy="624"/>
            </a:xfrm>
            <a:prstGeom prst="straightConnector1">
              <a:avLst/>
            </a:prstGeom>
            <a:noFill/>
            <a:ln w="28575">
              <a:solidFill>
                <a:srgbClr val="FFFF00"/>
              </a:solidFill>
              <a:round/>
              <a:headEnd/>
              <a:tailEnd type="triangle" w="med" len="med"/>
            </a:ln>
          </p:spPr>
        </p:cxnSp>
        <p:cxnSp>
          <p:nvCxnSpPr>
            <p:cNvPr id="70699" name="AutoShape 19"/>
            <p:cNvCxnSpPr>
              <a:cxnSpLocks noChangeShapeType="1"/>
              <a:stCxn id="70688" idx="5"/>
              <a:endCxn id="70692" idx="7"/>
            </p:cNvCxnSpPr>
            <p:nvPr/>
          </p:nvCxnSpPr>
          <p:spPr bwMode="auto">
            <a:xfrm flipH="1">
              <a:off x="4258" y="802"/>
              <a:ext cx="576" cy="556"/>
            </a:xfrm>
            <a:prstGeom prst="straightConnector1">
              <a:avLst/>
            </a:prstGeom>
            <a:noFill/>
            <a:ln w="28575">
              <a:solidFill>
                <a:srgbClr val="FFFF00"/>
              </a:solidFill>
              <a:round/>
              <a:headEnd/>
              <a:tailEnd type="triangle" w="med" len="med"/>
            </a:ln>
          </p:spPr>
        </p:cxnSp>
        <p:cxnSp>
          <p:nvCxnSpPr>
            <p:cNvPr id="70700" name="AutoShape 20"/>
            <p:cNvCxnSpPr>
              <a:cxnSpLocks noChangeShapeType="1"/>
              <a:stCxn id="70687" idx="6"/>
              <a:endCxn id="70689" idx="6"/>
            </p:cNvCxnSpPr>
            <p:nvPr/>
          </p:nvCxnSpPr>
          <p:spPr bwMode="auto">
            <a:xfrm flipH="1">
              <a:off x="1680" y="768"/>
              <a:ext cx="1872" cy="672"/>
            </a:xfrm>
            <a:prstGeom prst="straightConnector1">
              <a:avLst/>
            </a:prstGeom>
            <a:noFill/>
            <a:ln w="28575">
              <a:solidFill>
                <a:srgbClr val="FFFF00"/>
              </a:solidFill>
              <a:round/>
              <a:headEnd/>
              <a:tailEnd type="triangle" w="med" len="med"/>
            </a:ln>
          </p:spPr>
        </p:cxnSp>
        <p:cxnSp>
          <p:nvCxnSpPr>
            <p:cNvPr id="70701" name="AutoShape 21"/>
            <p:cNvCxnSpPr>
              <a:cxnSpLocks noChangeShapeType="1"/>
              <a:stCxn id="70685" idx="4"/>
              <a:endCxn id="70690" idx="0"/>
            </p:cNvCxnSpPr>
            <p:nvPr/>
          </p:nvCxnSpPr>
          <p:spPr bwMode="auto">
            <a:xfrm>
              <a:off x="816" y="816"/>
              <a:ext cx="816" cy="1392"/>
            </a:xfrm>
            <a:prstGeom prst="straightConnector1">
              <a:avLst/>
            </a:prstGeom>
            <a:noFill/>
            <a:ln w="28575">
              <a:solidFill>
                <a:srgbClr val="FFFF00"/>
              </a:solidFill>
              <a:round/>
              <a:headEnd/>
              <a:tailEnd type="triangle" w="med" len="med"/>
            </a:ln>
          </p:spPr>
        </p:cxnSp>
        <p:cxnSp>
          <p:nvCxnSpPr>
            <p:cNvPr id="70702" name="AutoShape 22"/>
            <p:cNvCxnSpPr>
              <a:cxnSpLocks noChangeShapeType="1"/>
              <a:stCxn id="70686" idx="4"/>
              <a:endCxn id="70690" idx="7"/>
            </p:cNvCxnSpPr>
            <p:nvPr/>
          </p:nvCxnSpPr>
          <p:spPr bwMode="auto">
            <a:xfrm flipH="1">
              <a:off x="1666" y="816"/>
              <a:ext cx="494" cy="1406"/>
            </a:xfrm>
            <a:prstGeom prst="straightConnector1">
              <a:avLst/>
            </a:prstGeom>
            <a:noFill/>
            <a:ln w="28575">
              <a:solidFill>
                <a:srgbClr val="FFFF00"/>
              </a:solidFill>
              <a:round/>
              <a:headEnd/>
              <a:tailEnd type="triangle" w="med" len="med"/>
            </a:ln>
          </p:spPr>
        </p:cxnSp>
        <p:cxnSp>
          <p:nvCxnSpPr>
            <p:cNvPr id="70703" name="AutoShape 23"/>
            <p:cNvCxnSpPr>
              <a:cxnSpLocks noChangeShapeType="1"/>
              <a:stCxn id="70685" idx="6"/>
              <a:endCxn id="70693" idx="1"/>
            </p:cNvCxnSpPr>
            <p:nvPr/>
          </p:nvCxnSpPr>
          <p:spPr bwMode="auto">
            <a:xfrm>
              <a:off x="864" y="768"/>
              <a:ext cx="3374" cy="1454"/>
            </a:xfrm>
            <a:prstGeom prst="straightConnector1">
              <a:avLst/>
            </a:prstGeom>
            <a:noFill/>
            <a:ln w="28575">
              <a:solidFill>
                <a:srgbClr val="FFFF00"/>
              </a:solidFill>
              <a:round/>
              <a:headEnd/>
              <a:tailEnd type="triangle" w="med" len="med"/>
            </a:ln>
          </p:spPr>
        </p:cxnSp>
        <p:cxnSp>
          <p:nvCxnSpPr>
            <p:cNvPr id="70704" name="AutoShape 24"/>
            <p:cNvCxnSpPr>
              <a:cxnSpLocks noChangeShapeType="1"/>
              <a:stCxn id="70688" idx="4"/>
              <a:endCxn id="70693" idx="0"/>
            </p:cNvCxnSpPr>
            <p:nvPr/>
          </p:nvCxnSpPr>
          <p:spPr bwMode="auto">
            <a:xfrm flipH="1">
              <a:off x="4272" y="816"/>
              <a:ext cx="528" cy="1392"/>
            </a:xfrm>
            <a:prstGeom prst="straightConnector1">
              <a:avLst/>
            </a:prstGeom>
            <a:noFill/>
            <a:ln w="28575">
              <a:solidFill>
                <a:srgbClr val="FFFF00"/>
              </a:solidFill>
              <a:round/>
              <a:headEnd/>
              <a:tailEnd type="triangle" w="med" len="med"/>
            </a:ln>
          </p:spPr>
        </p:cxnSp>
        <p:sp>
          <p:nvSpPr>
            <p:cNvPr id="70705" name="Text Box 25"/>
            <p:cNvSpPr txBox="1">
              <a:spLocks noChangeArrowheads="1"/>
            </p:cNvSpPr>
            <p:nvPr/>
          </p:nvSpPr>
          <p:spPr bwMode="auto">
            <a:xfrm>
              <a:off x="614"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a</a:t>
              </a:r>
            </a:p>
          </p:txBody>
        </p:sp>
        <p:sp>
          <p:nvSpPr>
            <p:cNvPr id="70706" name="Text Box 26"/>
            <p:cNvSpPr txBox="1">
              <a:spLocks noChangeArrowheads="1"/>
            </p:cNvSpPr>
            <p:nvPr/>
          </p:nvSpPr>
          <p:spPr bwMode="auto">
            <a:xfrm>
              <a:off x="2102" y="45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b</a:t>
              </a:r>
            </a:p>
          </p:txBody>
        </p:sp>
        <p:sp>
          <p:nvSpPr>
            <p:cNvPr id="70707" name="Text Box 27"/>
            <p:cNvSpPr txBox="1">
              <a:spLocks noChangeArrowheads="1"/>
            </p:cNvSpPr>
            <p:nvPr/>
          </p:nvSpPr>
          <p:spPr bwMode="auto">
            <a:xfrm>
              <a:off x="3446" y="441"/>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c</a:t>
              </a:r>
            </a:p>
          </p:txBody>
        </p:sp>
        <p:sp>
          <p:nvSpPr>
            <p:cNvPr id="70708" name="Text Box 28"/>
            <p:cNvSpPr txBox="1">
              <a:spLocks noChangeArrowheads="1"/>
            </p:cNvSpPr>
            <p:nvPr/>
          </p:nvSpPr>
          <p:spPr bwMode="auto">
            <a:xfrm>
              <a:off x="4742" y="489"/>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d</a:t>
              </a:r>
            </a:p>
          </p:txBody>
        </p:sp>
        <p:sp>
          <p:nvSpPr>
            <p:cNvPr id="70709" name="Text Box 29"/>
            <p:cNvSpPr txBox="1">
              <a:spLocks noChangeArrowheads="1"/>
            </p:cNvSpPr>
            <p:nvPr/>
          </p:nvSpPr>
          <p:spPr bwMode="auto">
            <a:xfrm>
              <a:off x="1574" y="1464"/>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x</a:t>
              </a:r>
            </a:p>
          </p:txBody>
        </p:sp>
        <p:sp>
          <p:nvSpPr>
            <p:cNvPr id="70710" name="Text Box 30"/>
            <p:cNvSpPr txBox="1">
              <a:spLocks noChangeArrowheads="1"/>
            </p:cNvSpPr>
            <p:nvPr/>
          </p:nvSpPr>
          <p:spPr bwMode="auto">
            <a:xfrm>
              <a:off x="2918" y="1368"/>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y</a:t>
              </a:r>
            </a:p>
          </p:txBody>
        </p:sp>
        <p:sp>
          <p:nvSpPr>
            <p:cNvPr id="70711" name="Text Box 31"/>
            <p:cNvSpPr txBox="1">
              <a:spLocks noChangeArrowheads="1"/>
            </p:cNvSpPr>
            <p:nvPr/>
          </p:nvSpPr>
          <p:spPr bwMode="auto">
            <a:xfrm>
              <a:off x="4166" y="1463"/>
              <a:ext cx="188" cy="231"/>
            </a:xfrm>
            <a:prstGeom prst="rect">
              <a:avLst/>
            </a:prstGeom>
            <a:noFill/>
            <a:ln w="9525">
              <a:noFill/>
              <a:miter lim="800000"/>
              <a:headEnd/>
              <a:tailEnd/>
            </a:ln>
          </p:spPr>
          <p:txBody>
            <a:bodyPr wrap="none">
              <a:spAutoFit/>
            </a:bodyPr>
            <a:lstStyle/>
            <a:p>
              <a:r>
                <a:rPr lang="en-US" sz="1800">
                  <a:solidFill>
                    <a:schemeClr val="bg1"/>
                  </a:solidFill>
                  <a:latin typeface="Arial" charset="0"/>
                </a:rPr>
                <a:t>z</a:t>
              </a:r>
            </a:p>
          </p:txBody>
        </p:sp>
        <p:sp>
          <p:nvSpPr>
            <p:cNvPr id="70712" name="Text Box 32"/>
            <p:cNvSpPr txBox="1">
              <a:spLocks noChangeArrowheads="1"/>
            </p:cNvSpPr>
            <p:nvPr/>
          </p:nvSpPr>
          <p:spPr bwMode="auto">
            <a:xfrm>
              <a:off x="1532" y="2315"/>
              <a:ext cx="196" cy="231"/>
            </a:xfrm>
            <a:prstGeom prst="rect">
              <a:avLst/>
            </a:prstGeom>
            <a:noFill/>
            <a:ln w="9525">
              <a:noFill/>
              <a:miter lim="800000"/>
              <a:headEnd/>
              <a:tailEnd/>
            </a:ln>
          </p:spPr>
          <p:txBody>
            <a:bodyPr wrap="none">
              <a:spAutoFit/>
            </a:bodyPr>
            <a:lstStyle/>
            <a:p>
              <a:r>
                <a:rPr lang="en-US" sz="1800">
                  <a:solidFill>
                    <a:schemeClr val="bg1"/>
                  </a:solidFill>
                  <a:latin typeface="Arial" charset="0"/>
                </a:rPr>
                <a:t>e</a:t>
              </a:r>
            </a:p>
          </p:txBody>
        </p:sp>
        <p:sp>
          <p:nvSpPr>
            <p:cNvPr id="70713" name="Text Box 33"/>
            <p:cNvSpPr txBox="1">
              <a:spLocks noChangeArrowheads="1"/>
            </p:cNvSpPr>
            <p:nvPr/>
          </p:nvSpPr>
          <p:spPr bwMode="auto">
            <a:xfrm>
              <a:off x="4214" y="2279"/>
              <a:ext cx="156" cy="231"/>
            </a:xfrm>
            <a:prstGeom prst="rect">
              <a:avLst/>
            </a:prstGeom>
            <a:noFill/>
            <a:ln w="9525">
              <a:noFill/>
              <a:miter lim="800000"/>
              <a:headEnd/>
              <a:tailEnd/>
            </a:ln>
          </p:spPr>
          <p:txBody>
            <a:bodyPr wrap="none">
              <a:spAutoFit/>
            </a:bodyPr>
            <a:lstStyle/>
            <a:p>
              <a:r>
                <a:rPr lang="en-US" sz="1800">
                  <a:solidFill>
                    <a:schemeClr val="bg1"/>
                  </a:solidFill>
                  <a:latin typeface="Arial" charset="0"/>
                </a:rPr>
                <a:t>f</a:t>
              </a:r>
            </a:p>
          </p:txBody>
        </p:sp>
        <p:sp>
          <p:nvSpPr>
            <p:cNvPr id="70714" name="Text Box 34"/>
            <p:cNvSpPr txBox="1">
              <a:spLocks noChangeArrowheads="1"/>
            </p:cNvSpPr>
            <p:nvPr/>
          </p:nvSpPr>
          <p:spPr bwMode="auto">
            <a:xfrm>
              <a:off x="63" y="1578"/>
              <a:ext cx="1185" cy="596"/>
            </a:xfrm>
            <a:prstGeom prst="rect">
              <a:avLst/>
            </a:prstGeom>
            <a:noFill/>
            <a:ln w="9525">
              <a:noFill/>
              <a:miter lim="800000"/>
              <a:headEnd/>
              <a:tailEnd/>
            </a:ln>
          </p:spPr>
          <p:txBody>
            <a:bodyPr wrap="none">
              <a:spAutoFit/>
            </a:bodyPr>
            <a:lstStyle/>
            <a:p>
              <a:r>
                <a:rPr lang="en-US" sz="2800">
                  <a:solidFill>
                    <a:schemeClr val="bg1"/>
                  </a:solidFill>
                </a:rPr>
                <a:t>Community</a:t>
              </a:r>
            </a:p>
            <a:p>
              <a:r>
                <a:rPr lang="en-US" sz="2800">
                  <a:solidFill>
                    <a:schemeClr val="bg1"/>
                  </a:solidFill>
                </a:rPr>
                <a:t>food web F</a:t>
              </a:r>
            </a:p>
          </p:txBody>
        </p:sp>
      </p:grpSp>
      <p:grpSp>
        <p:nvGrpSpPr>
          <p:cNvPr id="3" name="Group 104"/>
          <p:cNvGrpSpPr>
            <a:grpSpLocks/>
          </p:cNvGrpSpPr>
          <p:nvPr/>
        </p:nvGrpSpPr>
        <p:grpSpPr bwMode="auto">
          <a:xfrm>
            <a:off x="5521325" y="3998913"/>
            <a:ext cx="2860675" cy="2782887"/>
            <a:chOff x="2522" y="2519"/>
            <a:chExt cx="1802" cy="1753"/>
          </a:xfrm>
        </p:grpSpPr>
        <p:grpSp>
          <p:nvGrpSpPr>
            <p:cNvPr id="70664" name="Group 102"/>
            <p:cNvGrpSpPr>
              <a:grpSpLocks/>
            </p:cNvGrpSpPr>
            <p:nvPr/>
          </p:nvGrpSpPr>
          <p:grpSpPr bwMode="auto">
            <a:xfrm>
              <a:off x="2522" y="2519"/>
              <a:ext cx="1366" cy="1753"/>
              <a:chOff x="1810" y="2519"/>
              <a:chExt cx="1366" cy="1753"/>
            </a:xfrm>
          </p:grpSpPr>
          <p:sp>
            <p:nvSpPr>
              <p:cNvPr id="70673" name="Oval 81"/>
              <p:cNvSpPr>
                <a:spLocks noChangeArrowheads="1"/>
              </p:cNvSpPr>
              <p:nvPr/>
            </p:nvSpPr>
            <p:spPr bwMode="auto">
              <a:xfrm>
                <a:off x="1864" y="280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74" name="Oval 82"/>
              <p:cNvSpPr>
                <a:spLocks noChangeArrowheads="1"/>
              </p:cNvSpPr>
              <p:nvPr/>
            </p:nvSpPr>
            <p:spPr bwMode="auto">
              <a:xfrm>
                <a:off x="3001" y="3957"/>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75" name="Oval 83"/>
              <p:cNvSpPr>
                <a:spLocks noChangeArrowheads="1"/>
              </p:cNvSpPr>
              <p:nvPr/>
            </p:nvSpPr>
            <p:spPr bwMode="auto">
              <a:xfrm>
                <a:off x="1868" y="395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76" name="Oval 84"/>
              <p:cNvSpPr>
                <a:spLocks noChangeArrowheads="1"/>
              </p:cNvSpPr>
              <p:nvPr/>
            </p:nvSpPr>
            <p:spPr bwMode="auto">
              <a:xfrm>
                <a:off x="3012" y="2803"/>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77" name="Line 85"/>
              <p:cNvSpPr>
                <a:spLocks noChangeShapeType="1"/>
              </p:cNvSpPr>
              <p:nvPr/>
            </p:nvSpPr>
            <p:spPr bwMode="auto">
              <a:xfrm flipH="1" flipV="1">
                <a:off x="1914" y="2900"/>
                <a:ext cx="6" cy="1049"/>
              </a:xfrm>
              <a:prstGeom prst="line">
                <a:avLst/>
              </a:prstGeom>
              <a:noFill/>
              <a:ln w="38100">
                <a:solidFill>
                  <a:srgbClr val="FFFF00"/>
                </a:solidFill>
                <a:round/>
                <a:headEnd/>
                <a:tailEnd type="none" w="lg" len="lg"/>
              </a:ln>
            </p:spPr>
            <p:txBody>
              <a:bodyPr wrap="none" anchor="ctr"/>
              <a:lstStyle/>
              <a:p>
                <a:endParaRPr lang="en-US"/>
              </a:p>
            </p:txBody>
          </p:sp>
          <p:sp>
            <p:nvSpPr>
              <p:cNvPr id="70678" name="Line 86"/>
              <p:cNvSpPr>
                <a:spLocks noChangeShapeType="1"/>
              </p:cNvSpPr>
              <p:nvPr/>
            </p:nvSpPr>
            <p:spPr bwMode="auto">
              <a:xfrm>
                <a:off x="1963" y="2851"/>
                <a:ext cx="1061" cy="0"/>
              </a:xfrm>
              <a:prstGeom prst="line">
                <a:avLst/>
              </a:prstGeom>
              <a:noFill/>
              <a:ln w="38100">
                <a:solidFill>
                  <a:srgbClr val="FFFF00"/>
                </a:solidFill>
                <a:round/>
                <a:headEnd/>
                <a:tailEnd type="none" w="lg" len="lg"/>
              </a:ln>
            </p:spPr>
            <p:txBody>
              <a:bodyPr wrap="none" anchor="ctr"/>
              <a:lstStyle/>
              <a:p>
                <a:endParaRPr lang="en-US"/>
              </a:p>
            </p:txBody>
          </p:sp>
          <p:sp>
            <p:nvSpPr>
              <p:cNvPr id="70679" name="Line 87"/>
              <p:cNvSpPr>
                <a:spLocks noChangeShapeType="1"/>
              </p:cNvSpPr>
              <p:nvPr/>
            </p:nvSpPr>
            <p:spPr bwMode="auto">
              <a:xfrm flipV="1">
                <a:off x="3060" y="2900"/>
                <a:ext cx="0" cy="1049"/>
              </a:xfrm>
              <a:prstGeom prst="line">
                <a:avLst/>
              </a:prstGeom>
              <a:noFill/>
              <a:ln w="38100">
                <a:solidFill>
                  <a:srgbClr val="FFFF00"/>
                </a:solidFill>
                <a:round/>
                <a:headEnd/>
                <a:tailEnd type="none" w="lg" len="lg"/>
              </a:ln>
            </p:spPr>
            <p:txBody>
              <a:bodyPr wrap="none" anchor="ctr"/>
              <a:lstStyle/>
              <a:p>
                <a:endParaRPr lang="en-US"/>
              </a:p>
            </p:txBody>
          </p:sp>
          <p:sp>
            <p:nvSpPr>
              <p:cNvPr id="70680" name="Line 88"/>
              <p:cNvSpPr>
                <a:spLocks noChangeShapeType="1"/>
              </p:cNvSpPr>
              <p:nvPr/>
            </p:nvSpPr>
            <p:spPr bwMode="auto">
              <a:xfrm flipH="1">
                <a:off x="1956" y="3997"/>
                <a:ext cx="1031" cy="0"/>
              </a:xfrm>
              <a:prstGeom prst="line">
                <a:avLst/>
              </a:prstGeom>
              <a:noFill/>
              <a:ln w="38100">
                <a:solidFill>
                  <a:srgbClr val="FFFF00"/>
                </a:solidFill>
                <a:round/>
                <a:headEnd/>
                <a:tailEnd type="none" w="lg" len="lg"/>
              </a:ln>
            </p:spPr>
            <p:txBody>
              <a:bodyPr wrap="none" anchor="ctr"/>
              <a:lstStyle/>
              <a:p>
                <a:endParaRPr lang="en-US"/>
              </a:p>
            </p:txBody>
          </p:sp>
          <p:sp>
            <p:nvSpPr>
              <p:cNvPr id="70681" name="Text Box 89"/>
              <p:cNvSpPr txBox="1">
                <a:spLocks noChangeArrowheads="1"/>
              </p:cNvSpPr>
              <p:nvPr/>
            </p:nvSpPr>
            <p:spPr bwMode="auto">
              <a:xfrm>
                <a:off x="1810" y="2555"/>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a:t>
                </a:r>
              </a:p>
            </p:txBody>
          </p:sp>
          <p:sp>
            <p:nvSpPr>
              <p:cNvPr id="70682" name="Text Box 90"/>
              <p:cNvSpPr txBox="1">
                <a:spLocks noChangeArrowheads="1"/>
              </p:cNvSpPr>
              <p:nvPr/>
            </p:nvSpPr>
            <p:spPr bwMode="auto">
              <a:xfrm>
                <a:off x="2980" y="2519"/>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b</a:t>
                </a:r>
              </a:p>
            </p:txBody>
          </p:sp>
          <p:sp>
            <p:nvSpPr>
              <p:cNvPr id="70683" name="Text Box 91"/>
              <p:cNvSpPr txBox="1">
                <a:spLocks noChangeArrowheads="1"/>
              </p:cNvSpPr>
              <p:nvPr/>
            </p:nvSpPr>
            <p:spPr bwMode="auto">
              <a:xfrm>
                <a:off x="2972" y="4041"/>
                <a:ext cx="188"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c</a:t>
                </a:r>
              </a:p>
            </p:txBody>
          </p:sp>
          <p:sp>
            <p:nvSpPr>
              <p:cNvPr id="70684" name="Text Box 92"/>
              <p:cNvSpPr txBox="1">
                <a:spLocks noChangeArrowheads="1"/>
              </p:cNvSpPr>
              <p:nvPr/>
            </p:nvSpPr>
            <p:spPr bwMode="auto">
              <a:xfrm>
                <a:off x="1828" y="4010"/>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a:t>
                </a:r>
              </a:p>
            </p:txBody>
          </p:sp>
        </p:grpSp>
        <p:sp>
          <p:nvSpPr>
            <p:cNvPr id="70665" name="Oval 94"/>
            <p:cNvSpPr>
              <a:spLocks noChangeArrowheads="1"/>
            </p:cNvSpPr>
            <p:nvPr/>
          </p:nvSpPr>
          <p:spPr bwMode="auto">
            <a:xfrm>
              <a:off x="3980" y="3951"/>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66" name="Oval 95"/>
            <p:cNvSpPr>
              <a:spLocks noChangeArrowheads="1"/>
            </p:cNvSpPr>
            <p:nvPr/>
          </p:nvSpPr>
          <p:spPr bwMode="auto">
            <a:xfrm>
              <a:off x="3979" y="361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67" name="Oval 96"/>
            <p:cNvSpPr>
              <a:spLocks noChangeArrowheads="1"/>
            </p:cNvSpPr>
            <p:nvPr/>
          </p:nvSpPr>
          <p:spPr bwMode="auto">
            <a:xfrm>
              <a:off x="3984" y="3203"/>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68" name="Oval 97"/>
            <p:cNvSpPr>
              <a:spLocks noChangeArrowheads="1"/>
            </p:cNvSpPr>
            <p:nvPr/>
          </p:nvSpPr>
          <p:spPr bwMode="auto">
            <a:xfrm>
              <a:off x="3971" y="2813"/>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70669" name="Text Box 98"/>
            <p:cNvSpPr txBox="1">
              <a:spLocks noChangeArrowheads="1"/>
            </p:cNvSpPr>
            <p:nvPr/>
          </p:nvSpPr>
          <p:spPr bwMode="auto">
            <a:xfrm>
              <a:off x="4128" y="2713"/>
              <a:ext cx="188"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Times New Roman" pitchFamily="18" charset="0"/>
                </a:rPr>
                <a:t>y</a:t>
              </a:r>
            </a:p>
          </p:txBody>
        </p:sp>
        <p:sp>
          <p:nvSpPr>
            <p:cNvPr id="70670" name="Text Box 99"/>
            <p:cNvSpPr txBox="1">
              <a:spLocks noChangeArrowheads="1"/>
            </p:cNvSpPr>
            <p:nvPr/>
          </p:nvSpPr>
          <p:spPr bwMode="auto">
            <a:xfrm>
              <a:off x="4128" y="3135"/>
              <a:ext cx="188"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Times New Roman" pitchFamily="18" charset="0"/>
                </a:rPr>
                <a:t>z</a:t>
              </a:r>
            </a:p>
          </p:txBody>
        </p:sp>
        <p:sp>
          <p:nvSpPr>
            <p:cNvPr id="70671" name="Text Box 100"/>
            <p:cNvSpPr txBox="1">
              <a:spLocks noChangeArrowheads="1"/>
            </p:cNvSpPr>
            <p:nvPr/>
          </p:nvSpPr>
          <p:spPr bwMode="auto">
            <a:xfrm>
              <a:off x="4128" y="3522"/>
              <a:ext cx="19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Times New Roman" pitchFamily="18" charset="0"/>
                </a:rPr>
                <a:t>e</a:t>
              </a:r>
            </a:p>
          </p:txBody>
        </p:sp>
        <p:sp>
          <p:nvSpPr>
            <p:cNvPr id="70672" name="Text Box 101"/>
            <p:cNvSpPr txBox="1">
              <a:spLocks noChangeArrowheads="1"/>
            </p:cNvSpPr>
            <p:nvPr/>
          </p:nvSpPr>
          <p:spPr bwMode="auto">
            <a:xfrm>
              <a:off x="4128" y="3867"/>
              <a:ext cx="156" cy="23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Times New Roman" pitchFamily="18" charset="0"/>
                </a:rPr>
                <a:t>f</a:t>
              </a:r>
            </a:p>
          </p:txBody>
        </p:sp>
      </p:grpSp>
      <p:sp>
        <p:nvSpPr>
          <p:cNvPr id="258151" name="Text Box 103"/>
          <p:cNvSpPr txBox="1">
            <a:spLocks noChangeArrowheads="1"/>
          </p:cNvSpPr>
          <p:nvPr/>
        </p:nvSpPr>
        <p:spPr bwMode="auto">
          <a:xfrm>
            <a:off x="212725" y="3733800"/>
            <a:ext cx="4740275" cy="1800225"/>
          </a:xfrm>
          <a:prstGeom prst="rect">
            <a:avLst/>
          </a:prstGeom>
          <a:noFill/>
          <a:ln w="9525">
            <a:noFill/>
            <a:miter lim="800000"/>
            <a:headEnd/>
            <a:tailEnd/>
          </a:ln>
        </p:spPr>
        <p:txBody>
          <a:bodyPr>
            <a:spAutoFit/>
          </a:bodyPr>
          <a:lstStyle/>
          <a:p>
            <a:r>
              <a:rPr lang="en-US" sz="2800">
                <a:solidFill>
                  <a:schemeClr val="bg1"/>
                </a:solidFill>
              </a:rPr>
              <a:t>W = {e,f,y,z}</a:t>
            </a:r>
          </a:p>
          <a:p>
            <a:r>
              <a:rPr lang="en-US" sz="2800">
                <a:solidFill>
                  <a:schemeClr val="bg1"/>
                </a:solidFill>
              </a:rPr>
              <a:t>What is the competition graph of the source food web of W?</a:t>
            </a:r>
          </a:p>
          <a:p>
            <a:r>
              <a:rPr lang="en-US" sz="2800">
                <a:solidFill>
                  <a:schemeClr val="bg1"/>
                </a:solidFill>
              </a:rPr>
              <a:t>Y = {a,b,c,d,e,f,y,z}</a:t>
            </a:r>
          </a:p>
        </p:txBody>
      </p:sp>
      <p:sp>
        <p:nvSpPr>
          <p:cNvPr id="258153" name="Text Box 105"/>
          <p:cNvSpPr txBox="1">
            <a:spLocks noChangeArrowheads="1"/>
          </p:cNvSpPr>
          <p:nvPr/>
        </p:nvSpPr>
        <p:spPr bwMode="auto">
          <a:xfrm>
            <a:off x="669925" y="5562600"/>
            <a:ext cx="4587875" cy="860425"/>
          </a:xfrm>
          <a:prstGeom prst="rect">
            <a:avLst/>
          </a:prstGeom>
          <a:noFill/>
          <a:ln w="9525">
            <a:noFill/>
            <a:miter lim="800000"/>
            <a:headEnd/>
            <a:tailEnd/>
          </a:ln>
        </p:spPr>
        <p:txBody>
          <a:bodyPr>
            <a:spAutoFit/>
          </a:bodyPr>
          <a:lstStyle/>
          <a:p>
            <a:pPr>
              <a:lnSpc>
                <a:spcPct val="90000"/>
              </a:lnSpc>
            </a:pPr>
            <a:r>
              <a:rPr lang="en-US" sz="2800">
                <a:solidFill>
                  <a:schemeClr val="bg1"/>
                </a:solidFill>
              </a:rPr>
              <a:t>Competition graph of the source food web from W </a:t>
            </a:r>
          </a:p>
        </p:txBody>
      </p:sp>
      <p:sp>
        <p:nvSpPr>
          <p:cNvPr id="258154" name="Text Box 106"/>
          <p:cNvSpPr txBox="1">
            <a:spLocks noChangeArrowheads="1"/>
          </p:cNvSpPr>
          <p:nvPr/>
        </p:nvSpPr>
        <p:spPr bwMode="auto">
          <a:xfrm>
            <a:off x="685800" y="6324600"/>
            <a:ext cx="4451350" cy="519113"/>
          </a:xfrm>
          <a:prstGeom prst="rect">
            <a:avLst/>
          </a:prstGeom>
          <a:noFill/>
          <a:ln w="9525">
            <a:noFill/>
            <a:miter lim="800000"/>
            <a:headEnd/>
            <a:tailEnd/>
          </a:ln>
        </p:spPr>
        <p:txBody>
          <a:bodyPr wrap="none">
            <a:spAutoFit/>
          </a:bodyPr>
          <a:lstStyle/>
          <a:p>
            <a:r>
              <a:rPr lang="en-US" sz="2800" b="1" i="1">
                <a:solidFill>
                  <a:srgbClr val="FFCC00"/>
                </a:solidFill>
              </a:rPr>
              <a:t>This is not an interval graph.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151">
                                            <p:txEl>
                                              <p:pRg st="2" end="2"/>
                                            </p:txEl>
                                          </p:spTgt>
                                        </p:tgtEl>
                                        <p:attrNameLst>
                                          <p:attrName>style.visibility</p:attrName>
                                        </p:attrNameLst>
                                      </p:cBhvr>
                                      <p:to>
                                        <p:strVal val="visible"/>
                                      </p:to>
                                    </p:set>
                                    <p:anim calcmode="lin" valueType="num">
                                      <p:cBhvr additive="base">
                                        <p:cTn id="7" dur="500" fill="hold"/>
                                        <p:tgtEl>
                                          <p:spTgt spid="2581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1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8153">
                                            <p:txEl>
                                              <p:pRg st="0" end="0"/>
                                            </p:txEl>
                                          </p:spTgt>
                                        </p:tgtEl>
                                        <p:attrNameLst>
                                          <p:attrName>style.visibility</p:attrName>
                                        </p:attrNameLst>
                                      </p:cBhvr>
                                      <p:to>
                                        <p:strVal val="visible"/>
                                      </p:to>
                                    </p:set>
                                    <p:anim calcmode="lin" valueType="num">
                                      <p:cBhvr additive="base">
                                        <p:cTn id="13" dur="500" fill="hold"/>
                                        <p:tgtEl>
                                          <p:spTgt spid="25815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15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58154">
                                            <p:txEl>
                                              <p:pRg st="0" end="0"/>
                                            </p:txEl>
                                          </p:spTgt>
                                        </p:tgtEl>
                                        <p:attrNameLst>
                                          <p:attrName>style.visibility</p:attrName>
                                        </p:attrNameLst>
                                      </p:cBhvr>
                                      <p:to>
                                        <p:strVal val="visible"/>
                                      </p:to>
                                    </p:set>
                                    <p:anim calcmode="lin" valueType="num">
                                      <p:cBhvr additive="base">
                                        <p:cTn id="23" dur="500" fill="hold"/>
                                        <p:tgtEl>
                                          <p:spTgt spid="25815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815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153"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F7085A73-B767-4D9D-AC61-084EC73AEF57}" type="slidenum">
              <a:rPr lang="en-US" smtClean="0"/>
              <a:pPr/>
              <a:t>57</a:t>
            </a:fld>
            <a:endParaRPr lang="en-US" smtClean="0"/>
          </a:p>
        </p:txBody>
      </p:sp>
      <p:sp>
        <p:nvSpPr>
          <p:cNvPr id="71682" name="Text Box 2"/>
          <p:cNvSpPr txBox="1">
            <a:spLocks noChangeArrowheads="1"/>
          </p:cNvSpPr>
          <p:nvPr/>
        </p:nvSpPr>
        <p:spPr bwMode="auto">
          <a:xfrm>
            <a:off x="228600" y="50800"/>
            <a:ext cx="8686800" cy="170180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Data Gathering: Community Food Webs, Sink Food Webs, Source Food Webs</a:t>
            </a:r>
          </a:p>
        </p:txBody>
      </p:sp>
      <p:sp>
        <p:nvSpPr>
          <p:cNvPr id="71683"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71684" name="Text Box 4"/>
          <p:cNvSpPr txBox="1">
            <a:spLocks noChangeArrowheads="1"/>
          </p:cNvSpPr>
          <p:nvPr/>
        </p:nvSpPr>
        <p:spPr bwMode="auto">
          <a:xfrm>
            <a:off x="457200" y="1752600"/>
            <a:ext cx="8305800" cy="3016250"/>
          </a:xfrm>
          <a:prstGeom prst="rect">
            <a:avLst/>
          </a:prstGeom>
          <a:noFill/>
          <a:ln w="9525">
            <a:noFill/>
            <a:miter lim="800000"/>
            <a:headEnd/>
            <a:tailEnd/>
          </a:ln>
        </p:spPr>
        <p:txBody>
          <a:bodyPr>
            <a:spAutoFit/>
          </a:bodyPr>
          <a:lstStyle/>
          <a:p>
            <a:pPr>
              <a:buFontTx/>
              <a:buChar char="•"/>
            </a:pPr>
            <a:r>
              <a:rPr lang="en-US">
                <a:solidFill>
                  <a:schemeClr val="bg1"/>
                </a:solidFill>
              </a:rPr>
              <a:t>This surprising result points up some of the difficulties involved in understanding the structure of competition graphs.</a:t>
            </a:r>
          </a:p>
          <a:p>
            <a:pPr>
              <a:buFontTx/>
              <a:buChar char="•"/>
            </a:pPr>
            <a:r>
              <a:rPr lang="en-US">
                <a:solidFill>
                  <a:schemeClr val="bg1"/>
                </a:solidFill>
              </a:rPr>
              <a:t>It also leads to interesting caveats about general conclusions using models that are tested with data.</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AAE4BF74-C808-4FA2-A032-2DE9832A66B3}" type="slidenum">
              <a:rPr lang="en-US" smtClean="0"/>
              <a:pPr/>
              <a:t>58</a:t>
            </a:fld>
            <a:endParaRPr lang="en-US" smtClean="0"/>
          </a:p>
        </p:txBody>
      </p:sp>
      <p:sp>
        <p:nvSpPr>
          <p:cNvPr id="72706" name="Text Box 2"/>
          <p:cNvSpPr txBox="1">
            <a:spLocks noChangeArrowheads="1"/>
          </p:cNvSpPr>
          <p:nvPr/>
        </p:nvSpPr>
        <p:spPr bwMode="auto">
          <a:xfrm>
            <a:off x="228600" y="152400"/>
            <a:ext cx="8686800" cy="1431925"/>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Interval Graph Competition Graph Problem</a:t>
            </a:r>
          </a:p>
        </p:txBody>
      </p:sp>
      <p:sp>
        <p:nvSpPr>
          <p:cNvPr id="7270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72708"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72709" name="Text Box 5"/>
          <p:cNvSpPr txBox="1">
            <a:spLocks noChangeArrowheads="1"/>
          </p:cNvSpPr>
          <p:nvPr/>
        </p:nvSpPr>
        <p:spPr bwMode="auto">
          <a:xfrm>
            <a:off x="457200" y="1724025"/>
            <a:ext cx="8305800" cy="4478338"/>
          </a:xfrm>
          <a:prstGeom prst="rect">
            <a:avLst/>
          </a:prstGeom>
          <a:noFill/>
          <a:ln w="9525">
            <a:noFill/>
            <a:miter lim="800000"/>
            <a:headEnd/>
            <a:tailEnd/>
          </a:ln>
        </p:spPr>
        <p:txBody>
          <a:bodyPr>
            <a:spAutoFit/>
          </a:bodyPr>
          <a:lstStyle/>
          <a:p>
            <a:pPr>
              <a:buFontTx/>
              <a:buChar char="•"/>
            </a:pPr>
            <a:r>
              <a:rPr lang="en-US">
                <a:solidFill>
                  <a:schemeClr val="bg1"/>
                </a:solidFill>
              </a:rPr>
              <a:t>It remains a challenge (dating back to 1968) to understand what properties of food webs give rise to competition graphs of boxicity 1, i.e., interval graphs.</a:t>
            </a:r>
          </a:p>
          <a:p>
            <a:pPr>
              <a:buFontTx/>
              <a:buChar char="•"/>
            </a:pPr>
            <a:r>
              <a:rPr lang="en-US">
                <a:solidFill>
                  <a:schemeClr val="bg1"/>
                </a:solidFill>
              </a:rPr>
              <a:t>In a computational sense this is easy to answer: </a:t>
            </a:r>
          </a:p>
          <a:p>
            <a:pPr lvl="1">
              <a:buFont typeface="Times New Roman" pitchFamily="18" charset="0"/>
              <a:buChar char="–"/>
            </a:pPr>
            <a:r>
              <a:rPr lang="en-US">
                <a:solidFill>
                  <a:schemeClr val="bg1"/>
                </a:solidFill>
              </a:rPr>
              <a:t>Given a digraph, compute its competition graph (easy)</a:t>
            </a:r>
          </a:p>
          <a:p>
            <a:pPr lvl="1">
              <a:buFont typeface="Times New Roman" pitchFamily="18" charset="0"/>
              <a:buChar char="–"/>
            </a:pPr>
            <a:r>
              <a:rPr lang="en-US">
                <a:solidFill>
                  <a:schemeClr val="bg1"/>
                </a:solidFill>
              </a:rPr>
              <a:t>Determine if this is an interval graph (well known to be solvable in linear time)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A4ABFD45-9533-4991-B9EF-C63842990921}" type="slidenum">
              <a:rPr lang="en-US" smtClean="0"/>
              <a:pPr/>
              <a:t>59</a:t>
            </a:fld>
            <a:endParaRPr lang="en-US" smtClean="0"/>
          </a:p>
        </p:txBody>
      </p:sp>
      <p:sp>
        <p:nvSpPr>
          <p:cNvPr id="73730" name="Text Box 2"/>
          <p:cNvSpPr txBox="1">
            <a:spLocks noChangeArrowheads="1"/>
          </p:cNvSpPr>
          <p:nvPr/>
        </p:nvSpPr>
        <p:spPr bwMode="auto">
          <a:xfrm>
            <a:off x="228600" y="152400"/>
            <a:ext cx="8686800" cy="1446213"/>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The Interval Graph Competition Graph Problem</a:t>
            </a:r>
          </a:p>
        </p:txBody>
      </p:sp>
      <p:sp>
        <p:nvSpPr>
          <p:cNvPr id="7373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7373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73733" name="Text Box 5"/>
          <p:cNvSpPr txBox="1">
            <a:spLocks noChangeArrowheads="1"/>
          </p:cNvSpPr>
          <p:nvPr/>
        </p:nvSpPr>
        <p:spPr bwMode="auto">
          <a:xfrm>
            <a:off x="457200" y="1846263"/>
            <a:ext cx="8305800" cy="4032250"/>
          </a:xfrm>
          <a:prstGeom prst="rect">
            <a:avLst/>
          </a:prstGeom>
          <a:noFill/>
          <a:ln w="9525">
            <a:noFill/>
            <a:miter lim="800000"/>
            <a:headEnd/>
            <a:tailEnd/>
          </a:ln>
        </p:spPr>
        <p:txBody>
          <a:bodyPr>
            <a:spAutoFit/>
          </a:bodyPr>
          <a:lstStyle/>
          <a:p>
            <a:pPr>
              <a:buFontTx/>
              <a:buChar char="•"/>
            </a:pPr>
            <a:r>
              <a:rPr lang="en-US">
                <a:solidFill>
                  <a:schemeClr val="bg1"/>
                </a:solidFill>
              </a:rPr>
              <a:t>More useful would be results that explain the structural properties of acyclic digraphs that give rise to interval graph competition graphs.</a:t>
            </a:r>
          </a:p>
          <a:p>
            <a:pPr>
              <a:buFontTx/>
              <a:buChar char="•"/>
            </a:pPr>
            <a:r>
              <a:rPr lang="en-US">
                <a:solidFill>
                  <a:schemeClr val="bg1"/>
                </a:solidFill>
              </a:rPr>
              <a:t>However, such results might be difficult to find:</a:t>
            </a:r>
          </a:p>
          <a:p>
            <a:pPr>
              <a:buFontTx/>
              <a:buChar char="•"/>
            </a:pPr>
            <a:r>
              <a:rPr lang="en-US">
                <a:solidFill>
                  <a:schemeClr val="bg1"/>
                </a:solidFill>
              </a:rPr>
              <a:t>There is no list L (finite or infinite) of digraphs such that an acyclic digraph D has an interval graph competition graph if and only if does not have an induced subgraph in the list L.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72ECCD2B-98CF-4930-9F57-60377E0E8E6D}" type="slidenum">
              <a:rPr lang="en-US" smtClean="0"/>
              <a:pPr/>
              <a:t>6</a:t>
            </a:fld>
            <a:endParaRPr lang="en-US" smtClean="0"/>
          </a:p>
        </p:txBody>
      </p:sp>
      <p:sp>
        <p:nvSpPr>
          <p:cNvPr id="19458" name="Text Box 2"/>
          <p:cNvSpPr txBox="1">
            <a:spLocks noChangeArrowheads="1"/>
          </p:cNvSpPr>
          <p:nvPr/>
        </p:nvSpPr>
        <p:spPr bwMode="auto">
          <a:xfrm>
            <a:off x="228600" y="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 Graphs of Food Webs</a:t>
            </a:r>
          </a:p>
        </p:txBody>
      </p:sp>
      <p:sp>
        <p:nvSpPr>
          <p:cNvPr id="1945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19460"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19461" name="Text Box 5"/>
          <p:cNvSpPr txBox="1">
            <a:spLocks noChangeArrowheads="1"/>
          </p:cNvSpPr>
          <p:nvPr/>
        </p:nvSpPr>
        <p:spPr bwMode="auto">
          <a:xfrm>
            <a:off x="457200" y="1066800"/>
            <a:ext cx="8305800" cy="3992563"/>
          </a:xfrm>
          <a:prstGeom prst="rect">
            <a:avLst/>
          </a:prstGeom>
          <a:noFill/>
          <a:ln w="9525">
            <a:noFill/>
            <a:miter lim="800000"/>
            <a:headEnd/>
            <a:tailEnd/>
          </a:ln>
        </p:spPr>
        <p:txBody>
          <a:bodyPr>
            <a:spAutoFit/>
          </a:bodyPr>
          <a:lstStyle/>
          <a:p>
            <a:r>
              <a:rPr lang="en-US">
                <a:solidFill>
                  <a:schemeClr val="bg1"/>
                </a:solidFill>
              </a:rPr>
              <a:t>Consider a corresponding undirected graph.</a:t>
            </a:r>
          </a:p>
          <a:p>
            <a:endParaRPr lang="en-US" sz="1600">
              <a:solidFill>
                <a:schemeClr val="bg1"/>
              </a:solidFill>
            </a:endParaRPr>
          </a:p>
          <a:p>
            <a:r>
              <a:rPr lang="en-US" b="1">
                <a:solidFill>
                  <a:schemeClr val="bg1"/>
                </a:solidFill>
              </a:rPr>
              <a:t>Vertices</a:t>
            </a:r>
            <a:r>
              <a:rPr lang="en-US">
                <a:solidFill>
                  <a:schemeClr val="bg1"/>
                </a:solidFill>
              </a:rPr>
              <a:t> = the species in the ecosystem</a:t>
            </a:r>
          </a:p>
          <a:p>
            <a:endParaRPr lang="en-US" sz="1600">
              <a:solidFill>
                <a:schemeClr val="bg1"/>
              </a:solidFill>
            </a:endParaRPr>
          </a:p>
          <a:p>
            <a:r>
              <a:rPr lang="en-US" b="1">
                <a:solidFill>
                  <a:schemeClr val="bg1"/>
                </a:solidFill>
              </a:rPr>
              <a:t>Edge</a:t>
            </a:r>
            <a:r>
              <a:rPr lang="en-US">
                <a:solidFill>
                  <a:schemeClr val="bg1"/>
                </a:solidFill>
              </a:rPr>
              <a:t> between  a  and  b  if they have a common prey, i.e., if there is some  x  so that there are arcs from  a  to  x  and  b  to  x.</a:t>
            </a:r>
          </a:p>
          <a:p>
            <a:endParaRPr lang="en-US">
              <a:solidFill>
                <a:schemeClr val="bg1"/>
              </a:solidFill>
            </a:endParaRPr>
          </a:p>
          <a:p>
            <a:r>
              <a:rPr lang="en-US"/>
              <a:t>	</a:t>
            </a:r>
            <a:endParaRPr lang="en-US">
              <a:sym typeface="Math1" pitchFamily="2" charset="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12C866E5-FC99-4371-84DE-DA92F58D76D0}" type="slidenum">
              <a:rPr lang="en-US" smtClean="0"/>
              <a:pPr/>
              <a:t>60</a:t>
            </a:fld>
            <a:endParaRPr lang="en-US" smtClean="0"/>
          </a:p>
        </p:txBody>
      </p:sp>
      <p:sp>
        <p:nvSpPr>
          <p:cNvPr id="74754" name="Text Box 2"/>
          <p:cNvSpPr txBox="1">
            <a:spLocks noChangeArrowheads="1"/>
          </p:cNvSpPr>
          <p:nvPr/>
        </p:nvSpPr>
        <p:spPr bwMode="auto">
          <a:xfrm>
            <a:off x="228600" y="1524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Open Problems</a:t>
            </a:r>
          </a:p>
        </p:txBody>
      </p:sp>
      <p:sp>
        <p:nvSpPr>
          <p:cNvPr id="74755"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74756"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74757" name="Text Box 5"/>
          <p:cNvSpPr txBox="1">
            <a:spLocks noChangeArrowheads="1"/>
          </p:cNvSpPr>
          <p:nvPr/>
        </p:nvSpPr>
        <p:spPr bwMode="auto">
          <a:xfrm>
            <a:off x="457200" y="1282700"/>
            <a:ext cx="8305800" cy="4524375"/>
          </a:xfrm>
          <a:prstGeom prst="rect">
            <a:avLst/>
          </a:prstGeom>
          <a:noFill/>
          <a:ln w="9525">
            <a:noFill/>
            <a:miter lim="800000"/>
            <a:headEnd/>
            <a:tailEnd/>
          </a:ln>
        </p:spPr>
        <p:txBody>
          <a:bodyPr>
            <a:spAutoFit/>
          </a:bodyPr>
          <a:lstStyle/>
          <a:p>
            <a:pPr>
              <a:buFontTx/>
              <a:buChar char="•"/>
            </a:pPr>
            <a:r>
              <a:rPr lang="en-US">
                <a:solidFill>
                  <a:schemeClr val="bg1"/>
                </a:solidFill>
              </a:rPr>
              <a:t>There are, however, results with extra assumptions about the acyclic digraph D.</a:t>
            </a:r>
          </a:p>
          <a:p>
            <a:pPr>
              <a:buFontTx/>
              <a:buChar char="•"/>
            </a:pPr>
            <a:r>
              <a:rPr lang="en-US">
                <a:solidFill>
                  <a:schemeClr val="bg1"/>
                </a:solidFill>
              </a:rPr>
              <a:t>Example: It is useful is to place limitations on the indegree and outdegree of vertices (the maximum number of predator species and maximum number of prey species for any given species in the food web).  Is this reasonable however?  Then there are some results with forbidden lists L. (e.g., Hefner, et al., 1991).</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BF88E98D-8DFD-4D48-9A63-397F5DCF7296}" type="slidenum">
              <a:rPr lang="en-US" smtClean="0"/>
              <a:pPr/>
              <a:t>61</a:t>
            </a:fld>
            <a:endParaRPr lang="en-US" smtClean="0"/>
          </a:p>
        </p:txBody>
      </p:sp>
      <p:sp>
        <p:nvSpPr>
          <p:cNvPr id="75778" name="Text Box 2"/>
          <p:cNvSpPr txBox="1">
            <a:spLocks noChangeArrowheads="1"/>
          </p:cNvSpPr>
          <p:nvPr/>
        </p:nvSpPr>
        <p:spPr bwMode="auto">
          <a:xfrm>
            <a:off x="228600" y="50800"/>
            <a:ext cx="8686800" cy="628650"/>
          </a:xfrm>
          <a:prstGeom prst="rect">
            <a:avLst/>
          </a:prstGeom>
          <a:noFill/>
          <a:ln w="9525">
            <a:noFill/>
            <a:miter lim="800000"/>
            <a:headEnd/>
            <a:tailEnd/>
          </a:ln>
        </p:spPr>
        <p:txBody>
          <a:bodyPr lIns="91433" tIns="45717" rIns="91433" bIns="45717">
            <a:spAutoFit/>
          </a:bodyPr>
          <a:lstStyle/>
          <a:p>
            <a:pPr algn="ctr">
              <a:lnSpc>
                <a:spcPct val="80000"/>
              </a:lnSpc>
            </a:pPr>
            <a:r>
              <a:rPr lang="en-US" sz="4400" b="1">
                <a:solidFill>
                  <a:srgbClr val="FFFF00"/>
                </a:solidFill>
              </a:rPr>
              <a:t>Biodiversity</a:t>
            </a:r>
          </a:p>
        </p:txBody>
      </p:sp>
      <p:sp>
        <p:nvSpPr>
          <p:cNvPr id="75779"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75780" name="Text Box 4"/>
          <p:cNvSpPr txBox="1">
            <a:spLocks noChangeArrowheads="1"/>
          </p:cNvSpPr>
          <p:nvPr/>
        </p:nvSpPr>
        <p:spPr bwMode="auto">
          <a:xfrm>
            <a:off x="457200" y="762000"/>
            <a:ext cx="8305800" cy="2554288"/>
          </a:xfrm>
          <a:prstGeom prst="rect">
            <a:avLst/>
          </a:prstGeom>
          <a:noFill/>
          <a:ln w="9525">
            <a:noFill/>
            <a:miter lim="800000"/>
            <a:headEnd/>
            <a:tailEnd/>
          </a:ln>
        </p:spPr>
        <p:txBody>
          <a:bodyPr>
            <a:spAutoFit/>
          </a:bodyPr>
          <a:lstStyle/>
          <a:p>
            <a:pPr>
              <a:buFontTx/>
              <a:buChar char="•"/>
            </a:pPr>
            <a:r>
              <a:rPr lang="en-US">
                <a:solidFill>
                  <a:schemeClr val="bg1"/>
                </a:solidFill>
              </a:rPr>
              <a:t>What are the implications of this work for the measurement of biodiversity?</a:t>
            </a:r>
          </a:p>
          <a:p>
            <a:pPr>
              <a:buFontTx/>
              <a:buChar char="•"/>
            </a:pPr>
            <a:r>
              <a:rPr lang="en-US" b="1" i="1">
                <a:solidFill>
                  <a:srgbClr val="FFFF00"/>
                </a:solidFill>
              </a:rPr>
              <a:t>General Challenge: Can we “derive” “dimensions” of biodiversity from other important properties of ecosystems?</a:t>
            </a:r>
          </a:p>
        </p:txBody>
      </p:sp>
      <p:pic>
        <p:nvPicPr>
          <p:cNvPr id="75781" name="Picture 7" descr="IMG_4102"/>
          <p:cNvPicPr>
            <a:picLocks noChangeAspect="1" noChangeArrowheads="1"/>
          </p:cNvPicPr>
          <p:nvPr/>
        </p:nvPicPr>
        <p:blipFill>
          <a:blip r:embed="rId2"/>
          <a:srcRect/>
          <a:stretch>
            <a:fillRect/>
          </a:stretch>
        </p:blipFill>
        <p:spPr bwMode="auto">
          <a:xfrm>
            <a:off x="2895600" y="4572000"/>
            <a:ext cx="3200400" cy="2133600"/>
          </a:xfrm>
          <a:prstGeom prst="rect">
            <a:avLst/>
          </a:prstGeom>
          <a:noFill/>
          <a:ln w="9525">
            <a:noFill/>
            <a:miter lim="800000"/>
            <a:headEnd/>
            <a:tailEnd/>
          </a:ln>
        </p:spPr>
      </p:pic>
      <p:pic>
        <p:nvPicPr>
          <p:cNvPr id="75782" name="Picture 8" descr="IMG_4120"/>
          <p:cNvPicPr>
            <a:picLocks noChangeAspect="1" noChangeArrowheads="1"/>
          </p:cNvPicPr>
          <p:nvPr/>
        </p:nvPicPr>
        <p:blipFill>
          <a:blip r:embed="rId3"/>
          <a:srcRect/>
          <a:stretch>
            <a:fillRect/>
          </a:stretch>
        </p:blipFill>
        <p:spPr bwMode="auto">
          <a:xfrm>
            <a:off x="5791200" y="3200400"/>
            <a:ext cx="3200400" cy="2133600"/>
          </a:xfrm>
          <a:prstGeom prst="rect">
            <a:avLst/>
          </a:prstGeom>
          <a:noFill/>
          <a:ln w="9525">
            <a:noFill/>
            <a:miter lim="800000"/>
            <a:headEnd/>
            <a:tailEnd/>
          </a:ln>
        </p:spPr>
      </p:pic>
      <p:pic>
        <p:nvPicPr>
          <p:cNvPr id="75783" name="Picture 9" descr="IMG_4982"/>
          <p:cNvPicPr>
            <a:picLocks noChangeAspect="1" noChangeArrowheads="1"/>
          </p:cNvPicPr>
          <p:nvPr/>
        </p:nvPicPr>
        <p:blipFill>
          <a:blip r:embed="rId4"/>
          <a:srcRect/>
          <a:stretch>
            <a:fillRect/>
          </a:stretch>
        </p:blipFill>
        <p:spPr bwMode="auto">
          <a:xfrm>
            <a:off x="228600" y="4038600"/>
            <a:ext cx="2895600" cy="193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3"/>
          <p:cNvSpPr>
            <a:spLocks noGrp="1"/>
          </p:cNvSpPr>
          <p:nvPr>
            <p:ph idx="1"/>
          </p:nvPr>
        </p:nvSpPr>
        <p:spPr>
          <a:xfrm>
            <a:off x="457200" y="1447800"/>
            <a:ext cx="8229600" cy="4678363"/>
          </a:xfrm>
        </p:spPr>
        <p:txBody>
          <a:bodyPr/>
          <a:lstStyle/>
          <a:p>
            <a:pPr eaLnBrk="1" hangingPunct="1"/>
            <a:r>
              <a:rPr lang="en-US" smtClean="0">
                <a:solidFill>
                  <a:schemeClr val="bg1"/>
                </a:solidFill>
              </a:rPr>
              <a:t>A graph is a circular arc graph if we can find arcs on a circle so that two vertices are joined by an edge if and only if their corresponding arcs overlap on the circle.</a:t>
            </a:r>
          </a:p>
        </p:txBody>
      </p:sp>
      <p:sp>
        <p:nvSpPr>
          <p:cNvPr id="76802" name="Slide Number Placeholder 1"/>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C977103C-1468-4194-AC8A-0AB0F775F1F0}" type="slidenum">
              <a:rPr lang="en-US" smtClean="0"/>
              <a:pPr/>
              <a:t>62</a:t>
            </a:fld>
            <a:endParaRPr lang="en-US" smtClean="0"/>
          </a:p>
        </p:txBody>
      </p:sp>
      <p:sp>
        <p:nvSpPr>
          <p:cNvPr id="64514" name="Title 2"/>
          <p:cNvSpPr>
            <a:spLocks noGrp="1"/>
          </p:cNvSpPr>
          <p:nvPr>
            <p:ph type="title"/>
          </p:nvPr>
        </p:nvSpPr>
        <p:spPr>
          <a:xfrm>
            <a:off x="457200" y="304800"/>
            <a:ext cx="8229600" cy="1143000"/>
          </a:xfrm>
        </p:spPr>
        <p:txBody>
          <a:bodyPr/>
          <a:lstStyle/>
          <a:p>
            <a:pPr eaLnBrk="1" fontAlgn="auto" hangingPunct="1">
              <a:spcAft>
                <a:spcPts val="0"/>
              </a:spcAft>
              <a:defRPr/>
            </a:pPr>
            <a:r>
              <a:rPr smtClean="0">
                <a:solidFill>
                  <a:srgbClr val="FFFF00"/>
                </a:solidFill>
              </a:rPr>
              <a:t>Circular Arc Graphs</a:t>
            </a:r>
          </a:p>
        </p:txBody>
      </p:sp>
      <p:pic>
        <p:nvPicPr>
          <p:cNvPr id="76804" name="Picture 4" descr="360px-Circular-arc_graph_svg.PNG"/>
          <p:cNvPicPr>
            <a:picLocks noChangeAspect="1"/>
          </p:cNvPicPr>
          <p:nvPr/>
        </p:nvPicPr>
        <p:blipFill>
          <a:blip r:embed="rId2"/>
          <a:srcRect/>
          <a:stretch>
            <a:fillRect/>
          </a:stretch>
        </p:blipFill>
        <p:spPr bwMode="auto">
          <a:xfrm>
            <a:off x="2857500" y="3657600"/>
            <a:ext cx="3429000" cy="2667000"/>
          </a:xfrm>
          <a:prstGeom prst="rect">
            <a:avLst/>
          </a:prstGeom>
          <a:solidFill>
            <a:schemeClr val="bg1"/>
          </a:solid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Content Placeholder 2"/>
          <p:cNvSpPr>
            <a:spLocks noGrp="1"/>
          </p:cNvSpPr>
          <p:nvPr>
            <p:ph idx="1"/>
          </p:nvPr>
        </p:nvSpPr>
        <p:spPr/>
        <p:txBody>
          <a:bodyPr/>
          <a:lstStyle/>
          <a:p>
            <a:pPr eaLnBrk="1" hangingPunct="1"/>
            <a:r>
              <a:rPr lang="en-US" smtClean="0">
                <a:solidFill>
                  <a:schemeClr val="bg1"/>
                </a:solidFill>
              </a:rPr>
              <a:t>Computing the circular dimension of a graph is an NP complete problem.  It is easy for many classes of graphs, however.</a:t>
            </a:r>
          </a:p>
          <a:p>
            <a:pPr eaLnBrk="1" hangingPunct="1"/>
            <a:r>
              <a:rPr lang="en-US" smtClean="0">
                <a:solidFill>
                  <a:schemeClr val="bg1"/>
                </a:solidFill>
              </a:rPr>
              <a:t>A co-circular arc graph is a graph whose complement is a circular arc graph.</a:t>
            </a:r>
          </a:p>
          <a:p>
            <a:pPr eaLnBrk="1" hangingPunct="1"/>
            <a:r>
              <a:rPr lang="en-US" smtClean="0">
                <a:solidFill>
                  <a:schemeClr val="bg1"/>
                </a:solidFill>
              </a:rPr>
              <a:t>Proving that the circular dimension of a  graph  is k is equivalent to proving its complement can be covered by k co-circular arc graphs.</a:t>
            </a:r>
          </a:p>
        </p:txBody>
      </p:sp>
      <p:sp>
        <p:nvSpPr>
          <p:cNvPr id="77826"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9FFAF8DF-6F60-47F7-80EB-A7C1FFC755F2}" type="slidenum">
              <a:rPr lang="en-US" smtClean="0"/>
              <a:pPr/>
              <a:t>63</a:t>
            </a:fld>
            <a:endParaRPr lang="en-US" smtClean="0"/>
          </a:p>
        </p:txBody>
      </p:sp>
      <p:sp>
        <p:nvSpPr>
          <p:cNvPr id="65538" name="Title 1"/>
          <p:cNvSpPr>
            <a:spLocks noGrp="1"/>
          </p:cNvSpPr>
          <p:nvPr>
            <p:ph type="title"/>
          </p:nvPr>
        </p:nvSpPr>
        <p:spPr/>
        <p:txBody>
          <a:bodyPr/>
          <a:lstStyle/>
          <a:p>
            <a:pPr eaLnBrk="1" fontAlgn="auto" hangingPunct="1">
              <a:spcAft>
                <a:spcPts val="0"/>
              </a:spcAft>
              <a:defRPr/>
            </a:pPr>
            <a:r>
              <a:rPr smtClean="0">
                <a:solidFill>
                  <a:srgbClr val="FFFF00"/>
                </a:solidFill>
              </a:rPr>
              <a:t>Key Results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Content Placeholder 2"/>
          <p:cNvSpPr>
            <a:spLocks noGrp="1"/>
          </p:cNvSpPr>
          <p:nvPr>
            <p:ph idx="1"/>
          </p:nvPr>
        </p:nvSpPr>
        <p:spPr>
          <a:xfrm>
            <a:off x="457200" y="1828800"/>
            <a:ext cx="8229600" cy="4297363"/>
          </a:xfrm>
        </p:spPr>
        <p:txBody>
          <a:bodyPr/>
          <a:lstStyle/>
          <a:p>
            <a:pPr eaLnBrk="1" hangingPunct="1"/>
            <a:r>
              <a:rPr lang="en-US" smtClean="0">
                <a:solidFill>
                  <a:schemeClr val="bg1"/>
                </a:solidFill>
              </a:rPr>
              <a:t>Scheduling sets of repetitive cyclical tasks, such as mowing of fields, phasing traffic lights, etc.;</a:t>
            </a:r>
          </a:p>
          <a:p>
            <a:pPr eaLnBrk="1" hangingPunct="1"/>
            <a:r>
              <a:rPr lang="en-US" smtClean="0">
                <a:solidFill>
                  <a:schemeClr val="bg1"/>
                </a:solidFill>
              </a:rPr>
              <a:t>Once thought to be appropriate for DNA mapping, but Watson and Crick showed otherwise.</a:t>
            </a:r>
          </a:p>
          <a:p>
            <a:pPr eaLnBrk="1" hangingPunct="1"/>
            <a:r>
              <a:rPr lang="en-US" smtClean="0">
                <a:solidFill>
                  <a:schemeClr val="bg1"/>
                </a:solidFill>
              </a:rPr>
              <a:t>Are there other applications in ecology or more generally biology?</a:t>
            </a:r>
          </a:p>
          <a:p>
            <a:pPr eaLnBrk="1" hangingPunct="1">
              <a:buFontTx/>
              <a:buNone/>
            </a:pPr>
            <a:endParaRPr lang="en-US" smtClean="0">
              <a:solidFill>
                <a:schemeClr val="bg1"/>
              </a:solidFill>
            </a:endParaRPr>
          </a:p>
          <a:p>
            <a:pPr eaLnBrk="1" hangingPunct="1">
              <a:buFontTx/>
              <a:buNone/>
            </a:pPr>
            <a:endParaRPr lang="en-US" smtClean="0"/>
          </a:p>
        </p:txBody>
      </p:sp>
      <p:sp>
        <p:nvSpPr>
          <p:cNvPr id="78850"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45EA9C8E-E3DB-4025-8A4E-510838E2F1FD}" type="slidenum">
              <a:rPr lang="en-US" smtClean="0"/>
              <a:pPr/>
              <a:t>64</a:t>
            </a:fld>
            <a:endParaRPr lang="en-US" smtClean="0"/>
          </a:p>
        </p:txBody>
      </p:sp>
      <p:sp>
        <p:nvSpPr>
          <p:cNvPr id="66562" name="Title 1"/>
          <p:cNvSpPr>
            <a:spLocks noGrp="1"/>
          </p:cNvSpPr>
          <p:nvPr>
            <p:ph type="title"/>
          </p:nvPr>
        </p:nvSpPr>
        <p:spPr/>
        <p:txBody>
          <a:bodyPr/>
          <a:lstStyle/>
          <a:p>
            <a:pPr eaLnBrk="1" fontAlgn="auto" hangingPunct="1">
              <a:spcAft>
                <a:spcPts val="0"/>
              </a:spcAft>
              <a:defRPr/>
            </a:pPr>
            <a:r>
              <a:rPr smtClean="0">
                <a:solidFill>
                  <a:srgbClr val="FFFF00"/>
                </a:solidFill>
              </a:rPr>
              <a:t>Applications of </a:t>
            </a:r>
            <a:r>
              <a:rPr smtClean="0">
                <a:solidFill>
                  <a:srgbClr val="FFC000"/>
                </a:solidFill>
              </a:rPr>
              <a:t/>
            </a:r>
            <a:br>
              <a:rPr smtClean="0">
                <a:solidFill>
                  <a:srgbClr val="FFC000"/>
                </a:solidFill>
              </a:rPr>
            </a:br>
            <a:r>
              <a:rPr smtClean="0">
                <a:solidFill>
                  <a:srgbClr val="FFFF00"/>
                </a:solidFill>
              </a:rPr>
              <a:t>Circular Arc Graphs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5E3241CE-4203-4C97-BECE-EF37D20CF277}" type="slidenum">
              <a:rPr lang="en-US" smtClean="0"/>
              <a:pPr/>
              <a:t>7</a:t>
            </a:fld>
            <a:endParaRPr lang="en-US" smtClean="0"/>
          </a:p>
        </p:txBody>
      </p:sp>
      <p:grpSp>
        <p:nvGrpSpPr>
          <p:cNvPr id="20482" name="Group 2"/>
          <p:cNvGrpSpPr>
            <a:grpSpLocks/>
          </p:cNvGrpSpPr>
          <p:nvPr/>
        </p:nvGrpSpPr>
        <p:grpSpPr bwMode="auto">
          <a:xfrm>
            <a:off x="3429000" y="3517900"/>
            <a:ext cx="5518150" cy="3111500"/>
            <a:chOff x="883" y="638"/>
            <a:chExt cx="4246" cy="2561"/>
          </a:xfrm>
        </p:grpSpPr>
        <p:sp>
          <p:nvSpPr>
            <p:cNvPr id="20501" name="Oval 3"/>
            <p:cNvSpPr>
              <a:spLocks noChangeArrowheads="1"/>
            </p:cNvSpPr>
            <p:nvPr/>
          </p:nvSpPr>
          <p:spPr bwMode="auto">
            <a:xfrm>
              <a:off x="1086" y="268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502" name="Oval 4"/>
            <p:cNvSpPr>
              <a:spLocks noChangeArrowheads="1"/>
            </p:cNvSpPr>
            <p:nvPr/>
          </p:nvSpPr>
          <p:spPr bwMode="auto">
            <a:xfrm>
              <a:off x="1090" y="95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503" name="Oval 5"/>
            <p:cNvSpPr>
              <a:spLocks noChangeArrowheads="1"/>
            </p:cNvSpPr>
            <p:nvPr/>
          </p:nvSpPr>
          <p:spPr bwMode="auto">
            <a:xfrm>
              <a:off x="2823" y="958"/>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504" name="Oval 6"/>
            <p:cNvSpPr>
              <a:spLocks noChangeArrowheads="1"/>
            </p:cNvSpPr>
            <p:nvPr/>
          </p:nvSpPr>
          <p:spPr bwMode="auto">
            <a:xfrm>
              <a:off x="2828" y="2691"/>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505" name="Oval 7"/>
            <p:cNvSpPr>
              <a:spLocks noChangeArrowheads="1"/>
            </p:cNvSpPr>
            <p:nvPr/>
          </p:nvSpPr>
          <p:spPr bwMode="auto">
            <a:xfrm>
              <a:off x="4555" y="269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506" name="Line 8"/>
            <p:cNvSpPr>
              <a:spLocks noChangeShapeType="1"/>
            </p:cNvSpPr>
            <p:nvPr/>
          </p:nvSpPr>
          <p:spPr bwMode="auto">
            <a:xfrm flipV="1">
              <a:off x="1128" y="1049"/>
              <a:ext cx="6" cy="1631"/>
            </a:xfrm>
            <a:prstGeom prst="line">
              <a:avLst/>
            </a:prstGeom>
            <a:noFill/>
            <a:ln w="38100">
              <a:solidFill>
                <a:srgbClr val="FFFF00"/>
              </a:solidFill>
              <a:round/>
              <a:headEnd/>
              <a:tailEnd type="none" w="lg" len="lg"/>
            </a:ln>
          </p:spPr>
          <p:txBody>
            <a:bodyPr wrap="none" anchor="ctr"/>
            <a:lstStyle/>
            <a:p>
              <a:endParaRPr lang="en-US"/>
            </a:p>
          </p:txBody>
        </p:sp>
        <p:sp>
          <p:nvSpPr>
            <p:cNvPr id="20507" name="Line 9"/>
            <p:cNvSpPr>
              <a:spLocks noChangeShapeType="1"/>
            </p:cNvSpPr>
            <p:nvPr/>
          </p:nvSpPr>
          <p:spPr bwMode="auto">
            <a:xfrm flipV="1">
              <a:off x="1182" y="1000"/>
              <a:ext cx="1637" cy="6"/>
            </a:xfrm>
            <a:prstGeom prst="line">
              <a:avLst/>
            </a:prstGeom>
            <a:noFill/>
            <a:ln w="38100">
              <a:solidFill>
                <a:srgbClr val="FFFF00"/>
              </a:solidFill>
              <a:round/>
              <a:headEnd/>
              <a:tailEnd type="none" w="lg" len="lg"/>
            </a:ln>
          </p:spPr>
          <p:txBody>
            <a:bodyPr wrap="none" anchor="ctr"/>
            <a:lstStyle/>
            <a:p>
              <a:endParaRPr lang="en-US"/>
            </a:p>
          </p:txBody>
        </p:sp>
        <p:sp>
          <p:nvSpPr>
            <p:cNvPr id="20508" name="Line 10"/>
            <p:cNvSpPr>
              <a:spLocks noChangeShapeType="1"/>
            </p:cNvSpPr>
            <p:nvPr/>
          </p:nvSpPr>
          <p:spPr bwMode="auto">
            <a:xfrm>
              <a:off x="2874" y="1061"/>
              <a:ext cx="0" cy="1619"/>
            </a:xfrm>
            <a:prstGeom prst="line">
              <a:avLst/>
            </a:prstGeom>
            <a:noFill/>
            <a:ln w="38100">
              <a:solidFill>
                <a:srgbClr val="FFFF00"/>
              </a:solidFill>
              <a:round/>
              <a:headEnd/>
              <a:tailEnd type="none" w="lg" len="lg"/>
            </a:ln>
          </p:spPr>
          <p:txBody>
            <a:bodyPr wrap="none" anchor="ctr"/>
            <a:lstStyle/>
            <a:p>
              <a:endParaRPr lang="en-US"/>
            </a:p>
          </p:txBody>
        </p:sp>
        <p:sp>
          <p:nvSpPr>
            <p:cNvPr id="20509" name="Line 11"/>
            <p:cNvSpPr>
              <a:spLocks noChangeShapeType="1"/>
            </p:cNvSpPr>
            <p:nvPr/>
          </p:nvSpPr>
          <p:spPr bwMode="auto">
            <a:xfrm flipH="1" flipV="1">
              <a:off x="1176" y="1031"/>
              <a:ext cx="1655" cy="1673"/>
            </a:xfrm>
            <a:prstGeom prst="line">
              <a:avLst/>
            </a:prstGeom>
            <a:noFill/>
            <a:ln w="38100">
              <a:solidFill>
                <a:srgbClr val="FFFF00"/>
              </a:solidFill>
              <a:round/>
              <a:headEnd/>
              <a:tailEnd type="none" w="lg" len="lg"/>
            </a:ln>
          </p:spPr>
          <p:txBody>
            <a:bodyPr wrap="none" anchor="ctr"/>
            <a:lstStyle/>
            <a:p>
              <a:endParaRPr lang="en-US"/>
            </a:p>
          </p:txBody>
        </p:sp>
        <p:sp>
          <p:nvSpPr>
            <p:cNvPr id="20510" name="Text Box 12"/>
            <p:cNvSpPr txBox="1">
              <a:spLocks noChangeArrowheads="1"/>
            </p:cNvSpPr>
            <p:nvPr/>
          </p:nvSpPr>
          <p:spPr bwMode="auto">
            <a:xfrm>
              <a:off x="883" y="2897"/>
              <a:ext cx="468" cy="302"/>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fox</a:t>
              </a:r>
            </a:p>
          </p:txBody>
        </p:sp>
        <p:sp>
          <p:nvSpPr>
            <p:cNvPr id="20511" name="Text Box 13"/>
            <p:cNvSpPr txBox="1">
              <a:spLocks noChangeArrowheads="1"/>
            </p:cNvSpPr>
            <p:nvPr/>
          </p:nvSpPr>
          <p:spPr bwMode="auto">
            <a:xfrm>
              <a:off x="944" y="638"/>
              <a:ext cx="406" cy="30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owl</a:t>
              </a:r>
            </a:p>
          </p:txBody>
        </p:sp>
        <p:sp>
          <p:nvSpPr>
            <p:cNvPr id="20512" name="Text Box 14"/>
            <p:cNvSpPr txBox="1">
              <a:spLocks noChangeArrowheads="1"/>
            </p:cNvSpPr>
            <p:nvPr/>
          </p:nvSpPr>
          <p:spPr bwMode="auto">
            <a:xfrm>
              <a:off x="2686" y="662"/>
              <a:ext cx="386" cy="301"/>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ant</a:t>
              </a:r>
            </a:p>
          </p:txBody>
        </p:sp>
        <p:sp>
          <p:nvSpPr>
            <p:cNvPr id="20513" name="Text Box 15"/>
            <p:cNvSpPr txBox="1">
              <a:spLocks noChangeArrowheads="1"/>
            </p:cNvSpPr>
            <p:nvPr/>
          </p:nvSpPr>
          <p:spPr bwMode="auto">
            <a:xfrm>
              <a:off x="2610" y="2893"/>
              <a:ext cx="494" cy="30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deer</a:t>
              </a:r>
            </a:p>
          </p:txBody>
        </p:sp>
        <p:sp>
          <p:nvSpPr>
            <p:cNvPr id="20514" name="Text Box 16"/>
            <p:cNvSpPr txBox="1">
              <a:spLocks noChangeArrowheads="1"/>
            </p:cNvSpPr>
            <p:nvPr/>
          </p:nvSpPr>
          <p:spPr bwMode="auto">
            <a:xfrm>
              <a:off x="4069" y="2893"/>
              <a:ext cx="1060" cy="302"/>
            </a:xfrm>
            <a:prstGeom prst="rect">
              <a:avLst/>
            </a:prstGeom>
            <a:noFill/>
            <a:ln w="38100" algn="ctr">
              <a:noFill/>
              <a:miter lim="800000"/>
              <a:headEnd/>
              <a:tailEnd type="none" w="lg" len="lg"/>
            </a:ln>
          </p:spPr>
          <p:txBody>
            <a:bodyPr wrap="none">
              <a:spAutoFit/>
            </a:bodyPr>
            <a:lstStyle/>
            <a:p>
              <a:pPr algn="ctr"/>
              <a:r>
                <a:rPr lang="en-US" sz="1800">
                  <a:solidFill>
                    <a:schemeClr val="bg1"/>
                  </a:solidFill>
                  <a:latin typeface="Arial" charset="0"/>
                  <a:cs typeface="Arial" charset="0"/>
                </a:rPr>
                <a:t>spear grass</a:t>
              </a:r>
            </a:p>
          </p:txBody>
        </p:sp>
      </p:grpSp>
      <p:grpSp>
        <p:nvGrpSpPr>
          <p:cNvPr id="20483" name="Group 35"/>
          <p:cNvGrpSpPr>
            <a:grpSpLocks/>
          </p:cNvGrpSpPr>
          <p:nvPr/>
        </p:nvGrpSpPr>
        <p:grpSpPr bwMode="auto">
          <a:xfrm>
            <a:off x="228600" y="228600"/>
            <a:ext cx="6781800" cy="3008313"/>
            <a:chOff x="831" y="1054"/>
            <a:chExt cx="4112" cy="2714"/>
          </a:xfrm>
        </p:grpSpPr>
        <p:grpSp>
          <p:nvGrpSpPr>
            <p:cNvPr id="20484" name="Group 36"/>
            <p:cNvGrpSpPr>
              <a:grpSpLocks/>
            </p:cNvGrpSpPr>
            <p:nvPr/>
          </p:nvGrpSpPr>
          <p:grpSpPr bwMode="auto">
            <a:xfrm>
              <a:off x="1058" y="1352"/>
              <a:ext cx="3566" cy="1824"/>
              <a:chOff x="1058" y="1352"/>
              <a:chExt cx="3566" cy="1824"/>
            </a:xfrm>
          </p:grpSpPr>
          <p:sp>
            <p:nvSpPr>
              <p:cNvPr id="20490" name="Oval 37"/>
              <p:cNvSpPr>
                <a:spLocks noChangeArrowheads="1"/>
              </p:cNvSpPr>
              <p:nvPr/>
            </p:nvSpPr>
            <p:spPr bwMode="auto">
              <a:xfrm>
                <a:off x="1058" y="3069"/>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491" name="Oval 38"/>
              <p:cNvSpPr>
                <a:spLocks noChangeArrowheads="1"/>
              </p:cNvSpPr>
              <p:nvPr/>
            </p:nvSpPr>
            <p:spPr bwMode="auto">
              <a:xfrm>
                <a:off x="2232" y="3075"/>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492" name="Oval 39"/>
              <p:cNvSpPr>
                <a:spLocks noChangeArrowheads="1"/>
              </p:cNvSpPr>
              <p:nvPr/>
            </p:nvSpPr>
            <p:spPr bwMode="auto">
              <a:xfrm>
                <a:off x="3371" y="3076"/>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493" name="Oval 40"/>
              <p:cNvSpPr>
                <a:spLocks noChangeArrowheads="1"/>
              </p:cNvSpPr>
              <p:nvPr/>
            </p:nvSpPr>
            <p:spPr bwMode="auto">
              <a:xfrm>
                <a:off x="4528" y="3080"/>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494" name="Oval 41"/>
              <p:cNvSpPr>
                <a:spLocks noChangeArrowheads="1"/>
              </p:cNvSpPr>
              <p:nvPr/>
            </p:nvSpPr>
            <p:spPr bwMode="auto">
              <a:xfrm>
                <a:off x="2810" y="1352"/>
                <a:ext cx="96" cy="96"/>
              </a:xfrm>
              <a:prstGeom prst="ellipse">
                <a:avLst/>
              </a:prstGeom>
              <a:solidFill>
                <a:srgbClr val="FF0000"/>
              </a:solidFill>
              <a:ln w="9525">
                <a:solidFill>
                  <a:schemeClr val="tx1"/>
                </a:solidFill>
                <a:round/>
                <a:headEnd/>
                <a:tailEnd/>
              </a:ln>
            </p:spPr>
            <p:txBody>
              <a:bodyPr wrap="none" anchor="ctr"/>
              <a:lstStyle/>
              <a:p>
                <a:pPr algn="ctr"/>
                <a:endParaRPr lang="en-US" sz="1800">
                  <a:latin typeface="Arial" charset="0"/>
                  <a:cs typeface="Arial" charset="0"/>
                </a:endParaRPr>
              </a:p>
            </p:txBody>
          </p:sp>
          <p:sp>
            <p:nvSpPr>
              <p:cNvPr id="20495" name="Line 42"/>
              <p:cNvSpPr>
                <a:spLocks noChangeShapeType="1"/>
              </p:cNvSpPr>
              <p:nvPr/>
            </p:nvSpPr>
            <p:spPr bwMode="auto">
              <a:xfrm flipV="1">
                <a:off x="1134" y="1437"/>
                <a:ext cx="1686" cy="1639"/>
              </a:xfrm>
              <a:prstGeom prst="line">
                <a:avLst/>
              </a:prstGeom>
              <a:noFill/>
              <a:ln w="38100">
                <a:solidFill>
                  <a:srgbClr val="FFFF00"/>
                </a:solidFill>
                <a:round/>
                <a:headEnd/>
                <a:tailEnd type="arrow" w="lg" len="lg"/>
              </a:ln>
            </p:spPr>
            <p:txBody>
              <a:bodyPr wrap="none" anchor="ctr"/>
              <a:lstStyle/>
              <a:p>
                <a:endParaRPr lang="en-US"/>
              </a:p>
            </p:txBody>
          </p:sp>
          <p:sp>
            <p:nvSpPr>
              <p:cNvPr id="20496" name="Line 43"/>
              <p:cNvSpPr>
                <a:spLocks noChangeShapeType="1"/>
              </p:cNvSpPr>
              <p:nvPr/>
            </p:nvSpPr>
            <p:spPr bwMode="auto">
              <a:xfrm>
                <a:off x="1164" y="3118"/>
                <a:ext cx="1051" cy="0"/>
              </a:xfrm>
              <a:prstGeom prst="line">
                <a:avLst/>
              </a:prstGeom>
              <a:noFill/>
              <a:ln w="38100">
                <a:solidFill>
                  <a:srgbClr val="FFFF00"/>
                </a:solidFill>
                <a:round/>
                <a:headEnd/>
                <a:tailEnd type="arrow" w="lg" len="lg"/>
              </a:ln>
            </p:spPr>
            <p:txBody>
              <a:bodyPr wrap="none" anchor="ctr"/>
              <a:lstStyle/>
              <a:p>
                <a:endParaRPr lang="en-US"/>
              </a:p>
            </p:txBody>
          </p:sp>
          <p:sp>
            <p:nvSpPr>
              <p:cNvPr id="20497" name="Line 44"/>
              <p:cNvSpPr>
                <a:spLocks noChangeShapeType="1"/>
              </p:cNvSpPr>
              <p:nvPr/>
            </p:nvSpPr>
            <p:spPr bwMode="auto">
              <a:xfrm>
                <a:off x="2333" y="3118"/>
                <a:ext cx="1051" cy="0"/>
              </a:xfrm>
              <a:prstGeom prst="line">
                <a:avLst/>
              </a:prstGeom>
              <a:noFill/>
              <a:ln w="38100">
                <a:solidFill>
                  <a:srgbClr val="FFFF00"/>
                </a:solidFill>
                <a:round/>
                <a:headEnd/>
                <a:tailEnd type="arrow" w="lg" len="lg"/>
              </a:ln>
            </p:spPr>
            <p:txBody>
              <a:bodyPr wrap="none" anchor="ctr"/>
              <a:lstStyle/>
              <a:p>
                <a:endParaRPr lang="en-US"/>
              </a:p>
            </p:txBody>
          </p:sp>
          <p:sp>
            <p:nvSpPr>
              <p:cNvPr id="20498" name="Line 45"/>
              <p:cNvSpPr>
                <a:spLocks noChangeShapeType="1"/>
              </p:cNvSpPr>
              <p:nvPr/>
            </p:nvSpPr>
            <p:spPr bwMode="auto">
              <a:xfrm flipH="1">
                <a:off x="3480" y="3124"/>
                <a:ext cx="1039" cy="5"/>
              </a:xfrm>
              <a:prstGeom prst="line">
                <a:avLst/>
              </a:prstGeom>
              <a:noFill/>
              <a:ln w="38100">
                <a:solidFill>
                  <a:srgbClr val="FFFF00"/>
                </a:solidFill>
                <a:round/>
                <a:headEnd/>
                <a:tailEnd type="arrow" w="lg" len="lg"/>
              </a:ln>
            </p:spPr>
            <p:txBody>
              <a:bodyPr wrap="none" anchor="ctr"/>
              <a:lstStyle/>
              <a:p>
                <a:endParaRPr lang="en-US"/>
              </a:p>
            </p:txBody>
          </p:sp>
          <p:sp>
            <p:nvSpPr>
              <p:cNvPr id="20499" name="Line 46"/>
              <p:cNvSpPr>
                <a:spLocks noChangeShapeType="1"/>
              </p:cNvSpPr>
              <p:nvPr/>
            </p:nvSpPr>
            <p:spPr bwMode="auto">
              <a:xfrm flipH="1">
                <a:off x="2292" y="1449"/>
                <a:ext cx="564" cy="1633"/>
              </a:xfrm>
              <a:prstGeom prst="line">
                <a:avLst/>
              </a:prstGeom>
              <a:noFill/>
              <a:ln w="38100">
                <a:solidFill>
                  <a:srgbClr val="FFFF00"/>
                </a:solidFill>
                <a:round/>
                <a:headEnd/>
                <a:tailEnd type="arrow" w="lg" len="lg"/>
              </a:ln>
            </p:spPr>
            <p:txBody>
              <a:bodyPr wrap="none" anchor="ctr"/>
              <a:lstStyle/>
              <a:p>
                <a:endParaRPr lang="en-US"/>
              </a:p>
            </p:txBody>
          </p:sp>
          <p:sp>
            <p:nvSpPr>
              <p:cNvPr id="20500" name="Line 47"/>
              <p:cNvSpPr>
                <a:spLocks noChangeShapeType="1"/>
              </p:cNvSpPr>
              <p:nvPr/>
            </p:nvSpPr>
            <p:spPr bwMode="auto">
              <a:xfrm>
                <a:off x="2892" y="1437"/>
                <a:ext cx="528" cy="1633"/>
              </a:xfrm>
              <a:prstGeom prst="line">
                <a:avLst/>
              </a:prstGeom>
              <a:noFill/>
              <a:ln w="38100">
                <a:solidFill>
                  <a:srgbClr val="FFFF00"/>
                </a:solidFill>
                <a:round/>
                <a:headEnd/>
                <a:tailEnd type="arrow" w="lg" len="lg"/>
              </a:ln>
            </p:spPr>
            <p:txBody>
              <a:bodyPr wrap="none" anchor="ctr"/>
              <a:lstStyle/>
              <a:p>
                <a:endParaRPr lang="en-US"/>
              </a:p>
            </p:txBody>
          </p:sp>
        </p:grpSp>
        <p:sp>
          <p:nvSpPr>
            <p:cNvPr id="20485" name="Text Box 48"/>
            <p:cNvSpPr txBox="1">
              <a:spLocks noChangeArrowheads="1"/>
            </p:cNvSpPr>
            <p:nvPr/>
          </p:nvSpPr>
          <p:spPr bwMode="auto">
            <a:xfrm>
              <a:off x="831" y="3189"/>
              <a:ext cx="369"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fox</a:t>
              </a:r>
            </a:p>
          </p:txBody>
        </p:sp>
        <p:sp>
          <p:nvSpPr>
            <p:cNvPr id="20486" name="Text Box 49"/>
            <p:cNvSpPr txBox="1">
              <a:spLocks noChangeArrowheads="1"/>
            </p:cNvSpPr>
            <p:nvPr/>
          </p:nvSpPr>
          <p:spPr bwMode="auto">
            <a:xfrm>
              <a:off x="1956" y="3189"/>
              <a:ext cx="646"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ant</a:t>
              </a:r>
            </a:p>
          </p:txBody>
        </p:sp>
        <p:sp>
          <p:nvSpPr>
            <p:cNvPr id="20487" name="Text Box 50"/>
            <p:cNvSpPr txBox="1">
              <a:spLocks noChangeArrowheads="1"/>
            </p:cNvSpPr>
            <p:nvPr/>
          </p:nvSpPr>
          <p:spPr bwMode="auto">
            <a:xfrm>
              <a:off x="3238" y="3189"/>
              <a:ext cx="511" cy="579"/>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speargrass</a:t>
              </a:r>
            </a:p>
          </p:txBody>
        </p:sp>
        <p:sp>
          <p:nvSpPr>
            <p:cNvPr id="20488" name="Text Box 51"/>
            <p:cNvSpPr txBox="1">
              <a:spLocks noChangeArrowheads="1"/>
            </p:cNvSpPr>
            <p:nvPr/>
          </p:nvSpPr>
          <p:spPr bwMode="auto">
            <a:xfrm>
              <a:off x="4444" y="3189"/>
              <a:ext cx="499"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deer</a:t>
              </a:r>
            </a:p>
          </p:txBody>
        </p:sp>
        <p:sp>
          <p:nvSpPr>
            <p:cNvPr id="20489" name="Text Box 52"/>
            <p:cNvSpPr txBox="1">
              <a:spLocks noChangeArrowheads="1"/>
            </p:cNvSpPr>
            <p:nvPr/>
          </p:nvSpPr>
          <p:spPr bwMode="auto">
            <a:xfrm>
              <a:off x="2667" y="1054"/>
              <a:ext cx="365" cy="331"/>
            </a:xfrm>
            <a:prstGeom prst="rect">
              <a:avLst/>
            </a:prstGeom>
            <a:noFill/>
            <a:ln w="38100" algn="ctr">
              <a:noFill/>
              <a:miter lim="800000"/>
              <a:headEnd/>
              <a:tailEnd type="none" w="lg" len="lg"/>
            </a:ln>
          </p:spPr>
          <p:txBody>
            <a:bodyPr>
              <a:spAutoFit/>
            </a:bodyPr>
            <a:lstStyle/>
            <a:p>
              <a:pPr algn="ctr">
                <a:spcBef>
                  <a:spcPct val="50000"/>
                </a:spcBef>
              </a:pPr>
              <a:r>
                <a:rPr lang="en-US" sz="1800">
                  <a:solidFill>
                    <a:schemeClr val="bg1"/>
                  </a:solidFill>
                  <a:latin typeface="Arial" charset="0"/>
                  <a:cs typeface="Arial" charset="0"/>
                </a:rPr>
                <a:t>owl</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3D0FF030-68C9-46A2-91DF-B776491752F2}" type="slidenum">
              <a:rPr lang="en-US" smtClean="0"/>
              <a:pPr/>
              <a:t>8</a:t>
            </a:fld>
            <a:endParaRPr lang="en-US" smtClean="0"/>
          </a:p>
        </p:txBody>
      </p:sp>
      <p:sp>
        <p:nvSpPr>
          <p:cNvPr id="21506" name="Text Box 2"/>
          <p:cNvSpPr txBox="1">
            <a:spLocks noChangeArrowheads="1"/>
          </p:cNvSpPr>
          <p:nvPr/>
        </p:nvSpPr>
        <p:spPr bwMode="auto">
          <a:xfrm>
            <a:off x="228600" y="228600"/>
            <a:ext cx="8686800" cy="762000"/>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Competition Graphs</a:t>
            </a:r>
          </a:p>
        </p:txBody>
      </p:sp>
      <p:sp>
        <p:nvSpPr>
          <p:cNvPr id="21507"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1508"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21509" name="Text Box 5"/>
          <p:cNvSpPr txBox="1">
            <a:spLocks noChangeArrowheads="1"/>
          </p:cNvSpPr>
          <p:nvPr/>
        </p:nvSpPr>
        <p:spPr bwMode="auto">
          <a:xfrm>
            <a:off x="457200" y="1449388"/>
            <a:ext cx="8305800" cy="4032250"/>
          </a:xfrm>
          <a:prstGeom prst="rect">
            <a:avLst/>
          </a:prstGeom>
          <a:noFill/>
          <a:ln w="9525">
            <a:noFill/>
            <a:miter lim="800000"/>
            <a:headEnd/>
            <a:tailEnd/>
          </a:ln>
        </p:spPr>
        <p:txBody>
          <a:bodyPr>
            <a:spAutoFit/>
          </a:bodyPr>
          <a:lstStyle/>
          <a:p>
            <a:r>
              <a:rPr lang="en-US">
                <a:solidFill>
                  <a:schemeClr val="bg1"/>
                </a:solidFill>
              </a:rPr>
              <a:t>More generally:</a:t>
            </a:r>
          </a:p>
          <a:p>
            <a:endParaRPr lang="en-US">
              <a:solidFill>
                <a:schemeClr val="bg1"/>
              </a:solidFill>
            </a:endParaRPr>
          </a:p>
          <a:p>
            <a:r>
              <a:rPr lang="en-US">
                <a:solidFill>
                  <a:schemeClr val="bg1"/>
                </a:solidFill>
              </a:rPr>
              <a:t>Given a digraph  D = (V,A)</a:t>
            </a:r>
          </a:p>
          <a:p>
            <a:r>
              <a:rPr lang="en-US">
                <a:solidFill>
                  <a:schemeClr val="bg1"/>
                </a:solidFill>
              </a:rPr>
              <a:t>(Usually assumed to be </a:t>
            </a:r>
            <a:r>
              <a:rPr lang="en-US" b="1" i="1">
                <a:solidFill>
                  <a:srgbClr val="FFFF00"/>
                </a:solidFill>
              </a:rPr>
              <a:t>acyclic</a:t>
            </a:r>
            <a:r>
              <a:rPr lang="en-US">
                <a:solidFill>
                  <a:schemeClr val="bg1"/>
                </a:solidFill>
              </a:rPr>
              <a:t>.)</a:t>
            </a:r>
          </a:p>
          <a:p>
            <a:endParaRPr lang="en-US">
              <a:solidFill>
                <a:schemeClr val="bg1"/>
              </a:solidFill>
            </a:endParaRPr>
          </a:p>
          <a:p>
            <a:r>
              <a:rPr lang="en-US">
                <a:solidFill>
                  <a:schemeClr val="bg1"/>
                </a:solidFill>
              </a:rPr>
              <a:t>The </a:t>
            </a:r>
            <a:r>
              <a:rPr lang="en-US" b="1" i="1">
                <a:solidFill>
                  <a:schemeClr val="bg1"/>
                </a:solidFill>
              </a:rPr>
              <a:t>competition graph</a:t>
            </a:r>
            <a:r>
              <a:rPr lang="en-US">
                <a:solidFill>
                  <a:schemeClr val="bg1"/>
                </a:solidFill>
              </a:rPr>
              <a:t>  C(D)  has vertex set  V  and an edge between  a  and  b  if there is an  x  with arcs (a,x) </a:t>
            </a:r>
            <a:r>
              <a:rPr lang="el-GR">
                <a:solidFill>
                  <a:schemeClr val="bg1"/>
                </a:solidFill>
                <a:cs typeface="Times New Roman" pitchFamily="18" charset="0"/>
                <a:sym typeface="Math1" pitchFamily="2" charset="2"/>
              </a:rPr>
              <a:t>ε</a:t>
            </a:r>
            <a:r>
              <a:rPr lang="en-US">
                <a:solidFill>
                  <a:schemeClr val="bg1"/>
                </a:solidFill>
                <a:sym typeface="Math1" pitchFamily="2" charset="2"/>
              </a:rPr>
              <a:t> A  and  (b,x) </a:t>
            </a:r>
            <a:r>
              <a:rPr lang="el-GR">
                <a:solidFill>
                  <a:schemeClr val="bg1"/>
                </a:solidFill>
                <a:cs typeface="Times New Roman" pitchFamily="18" charset="0"/>
                <a:sym typeface="Math1" pitchFamily="2" charset="2"/>
              </a:rPr>
              <a:t>ε</a:t>
            </a:r>
            <a:r>
              <a:rPr lang="en-US">
                <a:solidFill>
                  <a:schemeClr val="bg1"/>
                </a:solidFill>
                <a:sym typeface="Math1" pitchFamily="2" charset="2"/>
              </a:rPr>
              <a:t> 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fld id="{9F3C769B-1790-4299-AC84-13426B8AC6A9}" type="slidenum">
              <a:rPr lang="en-US" smtClean="0"/>
              <a:pPr/>
              <a:t>9</a:t>
            </a:fld>
            <a:endParaRPr lang="en-US" smtClean="0"/>
          </a:p>
        </p:txBody>
      </p:sp>
      <p:sp>
        <p:nvSpPr>
          <p:cNvPr id="22530" name="Text Box 2"/>
          <p:cNvSpPr txBox="1">
            <a:spLocks noChangeArrowheads="1"/>
          </p:cNvSpPr>
          <p:nvPr/>
        </p:nvSpPr>
        <p:spPr bwMode="auto">
          <a:xfrm>
            <a:off x="228600" y="0"/>
            <a:ext cx="8686800" cy="1431925"/>
          </a:xfrm>
          <a:prstGeom prst="rect">
            <a:avLst/>
          </a:prstGeom>
          <a:noFill/>
          <a:ln w="9525">
            <a:noFill/>
            <a:miter lim="800000"/>
            <a:headEnd/>
            <a:tailEnd/>
          </a:ln>
        </p:spPr>
        <p:txBody>
          <a:bodyPr lIns="91433" tIns="45717" rIns="91433" bIns="45717">
            <a:spAutoFit/>
          </a:bodyPr>
          <a:lstStyle/>
          <a:p>
            <a:pPr algn="ctr"/>
            <a:r>
              <a:rPr lang="en-US" sz="4400" b="1">
                <a:solidFill>
                  <a:srgbClr val="FFFF00"/>
                </a:solidFill>
              </a:rPr>
              <a:t>Mathematical Aside: Interval Graphs</a:t>
            </a:r>
          </a:p>
        </p:txBody>
      </p:sp>
      <p:sp>
        <p:nvSpPr>
          <p:cNvPr id="22531" name="Text Box 3"/>
          <p:cNvSpPr txBox="1">
            <a:spLocks noChangeArrowheads="1"/>
          </p:cNvSpPr>
          <p:nvPr/>
        </p:nvSpPr>
        <p:spPr bwMode="auto">
          <a:xfrm>
            <a:off x="685800" y="5222875"/>
            <a:ext cx="2895600" cy="457200"/>
          </a:xfrm>
          <a:prstGeom prst="rect">
            <a:avLst/>
          </a:prstGeom>
          <a:noFill/>
          <a:ln w="9525">
            <a:noFill/>
            <a:miter lim="800000"/>
            <a:headEnd/>
            <a:tailEnd/>
          </a:ln>
        </p:spPr>
        <p:txBody>
          <a:bodyPr>
            <a:spAutoFit/>
          </a:bodyPr>
          <a:lstStyle/>
          <a:p>
            <a:endParaRPr lang="en-US" sz="2400"/>
          </a:p>
        </p:txBody>
      </p:sp>
      <p:sp>
        <p:nvSpPr>
          <p:cNvPr id="22532" name="Text Box 4"/>
          <p:cNvSpPr txBox="1">
            <a:spLocks noChangeArrowheads="1"/>
          </p:cNvSpPr>
          <p:nvPr/>
        </p:nvSpPr>
        <p:spPr bwMode="auto">
          <a:xfrm>
            <a:off x="381000" y="4572000"/>
            <a:ext cx="3657600" cy="641350"/>
          </a:xfrm>
          <a:prstGeom prst="rect">
            <a:avLst/>
          </a:prstGeom>
          <a:noFill/>
          <a:ln w="9525">
            <a:noFill/>
            <a:miter lim="800000"/>
            <a:headEnd/>
            <a:tailEnd/>
          </a:ln>
        </p:spPr>
        <p:txBody>
          <a:bodyPr>
            <a:spAutoFit/>
          </a:bodyPr>
          <a:lstStyle/>
          <a:p>
            <a:endParaRPr lang="en-US" sz="3600">
              <a:solidFill>
                <a:schemeClr val="bg1"/>
              </a:solidFill>
            </a:endParaRPr>
          </a:p>
        </p:txBody>
      </p:sp>
      <p:sp>
        <p:nvSpPr>
          <p:cNvPr id="22533" name="Text Box 5"/>
          <p:cNvSpPr txBox="1">
            <a:spLocks noChangeArrowheads="1"/>
          </p:cNvSpPr>
          <p:nvPr/>
        </p:nvSpPr>
        <p:spPr bwMode="auto">
          <a:xfrm>
            <a:off x="304800" y="1633538"/>
            <a:ext cx="8839200" cy="4524375"/>
          </a:xfrm>
          <a:prstGeom prst="rect">
            <a:avLst/>
          </a:prstGeom>
          <a:noFill/>
          <a:ln w="9525">
            <a:noFill/>
            <a:miter lim="800000"/>
            <a:headEnd/>
            <a:tailEnd/>
          </a:ln>
        </p:spPr>
        <p:txBody>
          <a:bodyPr>
            <a:spAutoFit/>
          </a:bodyPr>
          <a:lstStyle/>
          <a:p>
            <a:pPr>
              <a:buFontTx/>
              <a:buChar char="•"/>
            </a:pPr>
            <a:r>
              <a:rPr lang="en-US">
                <a:solidFill>
                  <a:schemeClr val="bg1"/>
                </a:solidFill>
              </a:rPr>
              <a:t>A key idea in the study of competition graphs is the notion of interval graph. It arose from a problem in genetics posed by Seymour Benzer.</a:t>
            </a:r>
          </a:p>
          <a:p>
            <a:pPr>
              <a:buFontTx/>
              <a:buChar char="•"/>
            </a:pPr>
            <a:r>
              <a:rPr lang="en-US" b="1" i="1">
                <a:solidFill>
                  <a:srgbClr val="FFFF00"/>
                </a:solidFill>
              </a:rPr>
              <a:t>Benzer’s Problem</a:t>
            </a:r>
            <a:r>
              <a:rPr lang="en-US">
                <a:solidFill>
                  <a:schemeClr val="bg1"/>
                </a:solidFill>
              </a:rPr>
              <a:t> (1959): The problem was: How can you understand the “fine structure” inside the gene without being able to see inside?</a:t>
            </a:r>
          </a:p>
          <a:p>
            <a:endParaRPr lang="en-US">
              <a:solidFill>
                <a:schemeClr val="bg1"/>
              </a:solidFill>
            </a:endParaRPr>
          </a:p>
          <a:p>
            <a:endParaRPr lang="en-US">
              <a:solidFill>
                <a:schemeClr val="bg1"/>
              </a:solidFill>
            </a:endParaRPr>
          </a:p>
          <a:p>
            <a:pPr>
              <a:buFontTx/>
              <a:buChar char="•"/>
            </a:pPr>
            <a:endParaRPr lang="en-US">
              <a:sym typeface="Math1" pitchFamily="2" charset="2"/>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4021</TotalTime>
  <Words>3031</Words>
  <Application>Microsoft Office PowerPoint</Application>
  <PresentationFormat>On-screen Show (4:3)</PresentationFormat>
  <Paragraphs>873</Paragraphs>
  <Slides>64</Slides>
  <Notes>0</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64</vt:i4>
      </vt:variant>
    </vt:vector>
  </HeadingPairs>
  <TitlesOfParts>
    <vt:vector size="73" baseType="lpstr">
      <vt:lpstr>Times New Roman</vt:lpstr>
      <vt:lpstr>Arial</vt:lpstr>
      <vt:lpstr>Constantia</vt:lpstr>
      <vt:lpstr>Wingdings 2</vt:lpstr>
      <vt:lpstr>Math1</vt:lpstr>
      <vt:lpstr>Paper</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Rutgers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spassion</cp:lastModifiedBy>
  <cp:revision>316</cp:revision>
  <dcterms:created xsi:type="dcterms:W3CDTF">2004-07-07T04:08:26Z</dcterms:created>
  <dcterms:modified xsi:type="dcterms:W3CDTF">2010-09-27T17:07:23Z</dcterms:modified>
</cp:coreProperties>
</file>